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91"/>
  </p:notesMasterIdLst>
  <p:handoutMasterIdLst>
    <p:handoutMasterId r:id="rId92"/>
  </p:handoutMasterIdLst>
  <p:sldIdLst>
    <p:sldId id="271" r:id="rId2"/>
    <p:sldId id="539" r:id="rId3"/>
    <p:sldId id="283" r:id="rId4"/>
    <p:sldId id="497" r:id="rId5"/>
    <p:sldId id="498" r:id="rId6"/>
    <p:sldId id="499" r:id="rId7"/>
    <p:sldId id="287" r:id="rId8"/>
    <p:sldId id="257" r:id="rId9"/>
    <p:sldId id="551" r:id="rId10"/>
    <p:sldId id="538" r:id="rId11"/>
    <p:sldId id="500" r:id="rId12"/>
    <p:sldId id="541" r:id="rId13"/>
    <p:sldId id="542" r:id="rId14"/>
    <p:sldId id="544" r:id="rId15"/>
    <p:sldId id="545" r:id="rId16"/>
    <p:sldId id="546" r:id="rId17"/>
    <p:sldId id="578" r:id="rId18"/>
    <p:sldId id="466" r:id="rId19"/>
    <p:sldId id="467" r:id="rId20"/>
    <p:sldId id="468" r:id="rId21"/>
    <p:sldId id="565" r:id="rId22"/>
    <p:sldId id="469" r:id="rId23"/>
    <p:sldId id="573" r:id="rId24"/>
    <p:sldId id="575" r:id="rId25"/>
    <p:sldId id="577" r:id="rId26"/>
    <p:sldId id="531" r:id="rId27"/>
    <p:sldId id="532" r:id="rId28"/>
    <p:sldId id="290" r:id="rId29"/>
    <p:sldId id="295" r:id="rId30"/>
    <p:sldId id="296" r:id="rId31"/>
    <p:sldId id="306" r:id="rId32"/>
    <p:sldId id="307" r:id="rId33"/>
    <p:sldId id="567" r:id="rId34"/>
    <p:sldId id="568" r:id="rId35"/>
    <p:sldId id="569" r:id="rId36"/>
    <p:sldId id="570" r:id="rId37"/>
    <p:sldId id="308" r:id="rId38"/>
    <p:sldId id="309" r:id="rId39"/>
    <p:sldId id="310" r:id="rId40"/>
    <p:sldId id="311" r:id="rId41"/>
    <p:sldId id="522" r:id="rId42"/>
    <p:sldId id="523" r:id="rId43"/>
    <p:sldId id="547" r:id="rId44"/>
    <p:sldId id="583" r:id="rId45"/>
    <p:sldId id="548" r:id="rId46"/>
    <p:sldId id="549" r:id="rId47"/>
    <p:sldId id="425" r:id="rId48"/>
    <p:sldId id="527" r:id="rId49"/>
    <p:sldId id="318" r:id="rId50"/>
    <p:sldId id="431" r:id="rId51"/>
    <p:sldId id="432" r:id="rId52"/>
    <p:sldId id="320" r:id="rId53"/>
    <p:sldId id="321" r:id="rId54"/>
    <p:sldId id="584" r:id="rId55"/>
    <p:sldId id="585" r:id="rId56"/>
    <p:sldId id="323" r:id="rId57"/>
    <p:sldId id="325" r:id="rId58"/>
    <p:sldId id="326" r:id="rId59"/>
    <p:sldId id="328" r:id="rId60"/>
    <p:sldId id="330" r:id="rId61"/>
    <p:sldId id="331" r:id="rId62"/>
    <p:sldId id="332" r:id="rId63"/>
    <p:sldId id="343" r:id="rId64"/>
    <p:sldId id="344" r:id="rId65"/>
    <p:sldId id="345" r:id="rId66"/>
    <p:sldId id="346" r:id="rId67"/>
    <p:sldId id="347" r:id="rId68"/>
    <p:sldId id="348" r:id="rId69"/>
    <p:sldId id="349" r:id="rId70"/>
    <p:sldId id="581" r:id="rId71"/>
    <p:sldId id="350" r:id="rId72"/>
    <p:sldId id="368" r:id="rId73"/>
    <p:sldId id="369" r:id="rId74"/>
    <p:sldId id="370" r:id="rId75"/>
    <p:sldId id="371" r:id="rId76"/>
    <p:sldId id="373" r:id="rId77"/>
    <p:sldId id="374" r:id="rId78"/>
    <p:sldId id="375" r:id="rId79"/>
    <p:sldId id="378" r:id="rId80"/>
    <p:sldId id="377" r:id="rId81"/>
    <p:sldId id="379" r:id="rId82"/>
    <p:sldId id="380" r:id="rId83"/>
    <p:sldId id="381" r:id="rId84"/>
    <p:sldId id="382" r:id="rId85"/>
    <p:sldId id="562" r:id="rId86"/>
    <p:sldId id="563" r:id="rId87"/>
    <p:sldId id="564" r:id="rId88"/>
    <p:sldId id="586" r:id="rId89"/>
    <p:sldId id="537" r:id="rId90"/>
  </p:sldIdLst>
  <p:sldSz cx="9144000" cy="6858000" type="screen4x3"/>
  <p:notesSz cx="6858000" cy="9144000"/>
  <p:custDataLst>
    <p:tags r:id="rId93"/>
  </p:custDataLst>
  <p:defaultTextStyle>
    <a:defPPr rtl="0">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7" userDrawn="1">
          <p15:clr>
            <a:srgbClr val="A4A3A4"/>
          </p15:clr>
        </p15:guide>
        <p15:guide id="2" pos="5443" userDrawn="1">
          <p15:clr>
            <a:srgbClr val="A4A3A4"/>
          </p15:clr>
        </p15:guide>
        <p15:guide id="3" orient="horz" pos="414" userDrawn="1">
          <p15:clr>
            <a:srgbClr val="A4A3A4"/>
          </p15:clr>
        </p15:guide>
        <p15:guide id="6" orient="horz" pos="390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6314" autoAdjust="0"/>
  </p:normalViewPr>
  <p:slideViewPr>
    <p:cSldViewPr snapToGrid="0">
      <p:cViewPr varScale="1">
        <p:scale>
          <a:sx n="54" d="100"/>
          <a:sy n="54" d="100"/>
        </p:scale>
        <p:origin x="1642" y="20"/>
      </p:cViewPr>
      <p:guideLst>
        <p:guide pos="317"/>
        <p:guide pos="5443"/>
        <p:guide orient="horz" pos="414"/>
        <p:guide orient="horz" pos="390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2" d="100"/>
          <a:sy n="72" d="100"/>
        </p:scale>
        <p:origin x="2568"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0176C01-2996-41EA-87C6-D94E8BA12DB2}" type="datetime2">
              <a:rPr lang="zh-CN" altLang="en-US" smtClean="0">
                <a:latin typeface="微软雅黑" panose="020B0503020204020204" pitchFamily="34" charset="-122"/>
                <a:ea typeface="微软雅黑" panose="020B0503020204020204" pitchFamily="34" charset="-122"/>
              </a:rPr>
              <a:t>2023年2月27日</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en-US" altLang="zh-CN"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EA50F75F-AD11-4973-BAED-59A0098129E9}" type="datetime2">
              <a:rPr lang="zh-CN" altLang="en-US" smtClean="0"/>
              <a:pPr/>
              <a:t>2023年2月27日</a:t>
            </a:fld>
            <a:endParaRPr lang="zh-CN" altLang="en-US" dirty="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82869989-EB00-4EE7-BCB5-25BDC5BB29F8}" type="slidenum">
              <a:rPr lang="en-US" altLang="zh-CN" smtClean="0"/>
              <a:pPr/>
              <a:t>‹#›</a:t>
            </a:fld>
            <a:endParaRPr lang="zh-CN" altLang="en-US"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6pPr>
            <a:lvl7pPr marL="29718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7pPr>
            <a:lvl8pPr marL="34290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8pPr>
            <a:lvl9pPr marL="3886200" indent="-228600" algn="ctr" eaLnBrk="0" fontAlgn="base" hangingPunct="0">
              <a:lnSpc>
                <a:spcPct val="130000"/>
              </a:lnSpc>
              <a:spcBef>
                <a:spcPct val="30000"/>
              </a:spcBef>
              <a:spcAft>
                <a:spcPct val="0"/>
              </a:spcAft>
              <a:buClr>
                <a:schemeClr val="tx2"/>
              </a:buClr>
              <a:buFont typeface="Wingdings" pitchFamily="2" charset="2"/>
              <a:defRPr kumimoji="1" sz="2400" b="1">
                <a:solidFill>
                  <a:schemeClr val="tx1"/>
                </a:solidFill>
                <a:latin typeface="Times New Roman" pitchFamily="18" charset="0"/>
                <a:ea typeface="黑体" pitchFamily="2" charset="-122"/>
              </a:defRPr>
            </a:lvl9pPr>
          </a:lstStyle>
          <a:p>
            <a:pPr algn="r" eaLnBrk="1" hangingPunct="1">
              <a:lnSpc>
                <a:spcPct val="100000"/>
              </a:lnSpc>
              <a:spcBef>
                <a:spcPct val="0"/>
              </a:spcBef>
              <a:buClrTx/>
              <a:buFontTx/>
              <a:buNone/>
              <a:defRPr/>
            </a:pPr>
            <a:fld id="{49CD1C7F-0836-45EF-B0D5-C8289C26A76C}" type="slidenum">
              <a:rPr kumimoji="0" lang="zh-CN" altLang="en-US" sz="1200" b="0" smtClean="0">
                <a:latin typeface="Arial" charset="0"/>
                <a:ea typeface="宋体" pitchFamily="2" charset="-122"/>
              </a:rPr>
              <a:pPr algn="r" eaLnBrk="1" hangingPunct="1">
                <a:lnSpc>
                  <a:spcPct val="100000"/>
                </a:lnSpc>
                <a:spcBef>
                  <a:spcPct val="0"/>
                </a:spcBef>
                <a:buClrTx/>
                <a:buFontTx/>
                <a:buNone/>
                <a:defRPr/>
              </a:pPr>
              <a:t>1</a:t>
            </a:fld>
            <a:endParaRPr kumimoji="0" lang="en-US" altLang="zh-CN" sz="1200" b="0" dirty="0">
              <a:latin typeface="Arial" charset="0"/>
              <a:ea typeface="宋体" pitchFamily="2" charset="-122"/>
            </a:endParaRPr>
          </a:p>
        </p:txBody>
      </p:sp>
      <p:sp>
        <p:nvSpPr>
          <p:cNvPr id="52227" name="Rectangle 2"/>
          <p:cNvSpPr>
            <a:spLocks noGrp="1" noRot="1" noChangeAspect="1" noChangeArrowheads="1" noTextEdit="1"/>
          </p:cNvSpPr>
          <p:nvPr>
            <p:ph type="sldImg"/>
          </p:nvPr>
        </p:nvSpPr>
        <p:spPr>
          <a:xfrm>
            <a:off x="1143000" y="685800"/>
            <a:ext cx="4572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kern="1200" dirty="0">
                <a:solidFill>
                  <a:schemeClr val="tx1"/>
                </a:solidFill>
                <a:effectLst/>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3627761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B67F2BB6-912B-1147-AF1B-3E8A72B2D88B}" type="slidenum">
              <a:rPr lang="en-US" altLang="zh-CN"/>
              <a:pPr algn="r">
                <a:defRPr/>
              </a:pPr>
              <a:t>14</a:t>
            </a:fld>
            <a:endParaRPr lang="en-US" altLang="zh-CN"/>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选讲</a:t>
            </a:r>
          </a:p>
          <a:p>
            <a:pPr eaLnBrk="1" hangingPunct="1">
              <a:defRPr/>
            </a:pPr>
            <a:endParaRPr lang="zh-CN" altLang="zh-CN" dirty="0">
              <a:latin typeface="Arial" charset="0"/>
              <a:ea typeface="宋体" charset="0"/>
            </a:endParaRPr>
          </a:p>
        </p:txBody>
      </p:sp>
    </p:spTree>
    <p:extLst>
      <p:ext uri="{BB962C8B-B14F-4D97-AF65-F5344CB8AC3E}">
        <p14:creationId xmlns:p14="http://schemas.microsoft.com/office/powerpoint/2010/main" val="1214335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B67F2BB6-912B-1147-AF1B-3E8A72B2D88B}" type="slidenum">
              <a:rPr lang="en-US" altLang="zh-CN"/>
              <a:pPr algn="r">
                <a:defRPr/>
              </a:pPr>
              <a:t>15</a:t>
            </a:fld>
            <a:endParaRPr lang="en-US" altLang="zh-CN"/>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r>
              <a:rPr kumimoji="1" lang="zh-CN" altLang="en-US" dirty="0"/>
              <a:t>选讲</a:t>
            </a:r>
          </a:p>
        </p:txBody>
      </p:sp>
    </p:spTree>
    <p:extLst>
      <p:ext uri="{BB962C8B-B14F-4D97-AF65-F5344CB8AC3E}">
        <p14:creationId xmlns:p14="http://schemas.microsoft.com/office/powerpoint/2010/main" val="1940463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B67F2BB6-912B-1147-AF1B-3E8A72B2D88B}" type="slidenum">
              <a:rPr lang="en-US" altLang="zh-CN"/>
              <a:pPr algn="r">
                <a:defRPr/>
              </a:pPr>
              <a:t>16</a:t>
            </a:fld>
            <a:endParaRPr lang="en-US" altLang="zh-CN"/>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zh-CN" altLang="en-US" dirty="0">
                <a:latin typeface="Arial" charset="0"/>
                <a:ea typeface="宋体" charset="0"/>
              </a:rPr>
              <a:t>主讲</a:t>
            </a:r>
            <a:endParaRPr lang="zh-CN" altLang="zh-CN" dirty="0">
              <a:latin typeface="Arial" charset="0"/>
              <a:ea typeface="宋体" charset="0"/>
            </a:endParaRPr>
          </a:p>
        </p:txBody>
      </p:sp>
    </p:spTree>
    <p:extLst>
      <p:ext uri="{BB962C8B-B14F-4D97-AF65-F5344CB8AC3E}">
        <p14:creationId xmlns:p14="http://schemas.microsoft.com/office/powerpoint/2010/main" val="4241381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计算机工作原理：存储程序 程序控制</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17</a:t>
            </a:fld>
            <a:endParaRPr lang="zh-CN" altLang="en-US" dirty="0"/>
          </a:p>
        </p:txBody>
      </p:sp>
    </p:spTree>
    <p:extLst>
      <p:ext uri="{BB962C8B-B14F-4D97-AF65-F5344CB8AC3E}">
        <p14:creationId xmlns:p14="http://schemas.microsoft.com/office/powerpoint/2010/main" val="2190644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这是什么？</a:t>
            </a:r>
            <a:endParaRPr lang="en-US" altLang="zh-CN" dirty="0"/>
          </a:p>
          <a:p>
            <a:r>
              <a:rPr lang="zh-CN" altLang="en-US" dirty="0"/>
              <a:t>这是计算机</a:t>
            </a:r>
          </a:p>
        </p:txBody>
      </p:sp>
      <p:sp>
        <p:nvSpPr>
          <p:cNvPr id="4" name="灯片编号占位符 3"/>
          <p:cNvSpPr>
            <a:spLocks noGrp="1"/>
          </p:cNvSpPr>
          <p:nvPr>
            <p:ph type="sldNum" sz="quarter" idx="5"/>
          </p:nvPr>
        </p:nvSpPr>
        <p:spPr/>
        <p:txBody>
          <a:bodyPr/>
          <a:lstStyle/>
          <a:p>
            <a:pPr>
              <a:defRPr/>
            </a:pPr>
            <a:fld id="{4D85BB46-6C75-47E9-BF9E-93887BA95F65}" type="slidenum">
              <a:rPr lang="en-US" altLang="zh-CN" smtClean="0"/>
              <a:pPr>
                <a:defRPr/>
              </a:pPr>
              <a:t>18</a:t>
            </a:fld>
            <a:endParaRPr lang="en-US" altLang="zh-CN"/>
          </a:p>
        </p:txBody>
      </p:sp>
    </p:spTree>
    <p:extLst>
      <p:ext uri="{BB962C8B-B14F-4D97-AF65-F5344CB8AC3E}">
        <p14:creationId xmlns:p14="http://schemas.microsoft.com/office/powerpoint/2010/main" val="2656555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使用计算机干什么？</a:t>
            </a:r>
            <a:endParaRPr lang="en-US" altLang="zh-CN" dirty="0"/>
          </a:p>
          <a:p>
            <a:r>
              <a:rPr lang="zh-CN" altLang="en-US" sz="1200" b="0" i="0" u="none" strike="noStrike" kern="1200" baseline="0" dirty="0">
                <a:solidFill>
                  <a:schemeClr val="tx1"/>
                </a:solidFill>
                <a:latin typeface="Arial" pitchFamily="34" charset="0"/>
                <a:ea typeface="宋体" pitchFamily="2" charset="-122"/>
                <a:cs typeface="+mn-cs"/>
              </a:rPr>
              <a:t>用计算机帮助人们解决一些实际问题</a:t>
            </a:r>
            <a:endParaRPr lang="en-US" altLang="zh-CN" sz="1200" b="0" i="0" u="none" strike="noStrike" kern="1200" baseline="0" dirty="0">
              <a:solidFill>
                <a:schemeClr val="tx1"/>
              </a:solidFill>
              <a:latin typeface="Arial" pitchFamily="34" charset="0"/>
              <a:ea typeface="宋体" pitchFamily="2" charset="-122"/>
              <a:cs typeface="+mn-cs"/>
            </a:endParaRPr>
          </a:p>
          <a:p>
            <a:r>
              <a:rPr lang="zh-CN" altLang="en-US" dirty="0"/>
              <a:t>内存地址</a:t>
            </a:r>
            <a:r>
              <a:rPr lang="en-US" altLang="zh-CN" dirty="0"/>
              <a:t>300</a:t>
            </a:r>
            <a:r>
              <a:rPr lang="zh-CN" altLang="en-US" dirty="0"/>
              <a:t>处存放</a:t>
            </a:r>
            <a:r>
              <a:rPr lang="en-US" altLang="zh-CN" dirty="0"/>
              <a:t>hello! </a:t>
            </a:r>
            <a:r>
              <a:rPr lang="zh-CN" altLang="en-US" dirty="0"/>
              <a:t>的</a:t>
            </a:r>
            <a:r>
              <a:rPr lang="en-US" altLang="zh-CN" dirty="0"/>
              <a:t>ASCII</a:t>
            </a:r>
            <a:r>
              <a:rPr lang="zh-CN" altLang="en-US" dirty="0"/>
              <a:t>码，如</a:t>
            </a:r>
            <a:r>
              <a:rPr lang="en-US" altLang="zh-CN" dirty="0"/>
              <a:t>h</a:t>
            </a:r>
            <a:r>
              <a:rPr lang="zh-CN" altLang="en-US" dirty="0"/>
              <a:t>的</a:t>
            </a:r>
            <a:r>
              <a:rPr lang="en-US" altLang="zh-CN" dirty="0"/>
              <a:t>ASCII</a:t>
            </a:r>
            <a:r>
              <a:rPr lang="zh-CN" altLang="en-US" dirty="0"/>
              <a:t>码是</a:t>
            </a:r>
            <a:r>
              <a:rPr lang="en-US" altLang="zh-CN" dirty="0"/>
              <a:t>0x68(16</a:t>
            </a:r>
            <a:r>
              <a:rPr lang="zh-CN" altLang="en-US" dirty="0"/>
              <a:t>进制）</a:t>
            </a:r>
            <a:endParaRPr lang="en-US" altLang="zh-CN" dirty="0"/>
          </a:p>
          <a:p>
            <a:r>
              <a:rPr lang="en-US" altLang="zh-CN" dirty="0"/>
              <a:t>CPU</a:t>
            </a:r>
            <a:r>
              <a:rPr lang="zh-CN" altLang="en-US" dirty="0"/>
              <a:t>执行</a:t>
            </a:r>
            <a:r>
              <a:rPr lang="en-US" altLang="zh-CN" dirty="0"/>
              <a:t>Mov</a:t>
            </a:r>
            <a:r>
              <a:rPr lang="zh-CN" altLang="en-US" dirty="0"/>
              <a:t>指令，将内存</a:t>
            </a:r>
            <a:r>
              <a:rPr lang="en-US" altLang="zh-CN" dirty="0"/>
              <a:t>300</a:t>
            </a:r>
            <a:r>
              <a:rPr lang="zh-CN" altLang="en-US" dirty="0"/>
              <a:t>处存放的字符传输到显存地址</a:t>
            </a:r>
            <a:r>
              <a:rPr lang="en-US" altLang="zh-CN" dirty="0"/>
              <a:t>777</a:t>
            </a:r>
            <a:r>
              <a:rPr lang="zh-CN" altLang="en-US" dirty="0"/>
              <a:t> </a:t>
            </a:r>
            <a:endParaRPr lang="en-US" altLang="zh-CN" dirty="0"/>
          </a:p>
          <a:p>
            <a:r>
              <a:rPr lang="zh-CN" altLang="en-US" dirty="0"/>
              <a:t>显然直接用机器指令来操作硬件完成任务是非常麻烦的，非专业人士无法完成。</a:t>
            </a:r>
          </a:p>
        </p:txBody>
      </p:sp>
      <p:sp>
        <p:nvSpPr>
          <p:cNvPr id="4" name="灯片编号占位符 3"/>
          <p:cNvSpPr>
            <a:spLocks noGrp="1"/>
          </p:cNvSpPr>
          <p:nvPr>
            <p:ph type="sldNum" sz="quarter" idx="5"/>
          </p:nvPr>
        </p:nvSpPr>
        <p:spPr/>
        <p:txBody>
          <a:bodyPr/>
          <a:lstStyle/>
          <a:p>
            <a:pPr>
              <a:defRPr/>
            </a:pPr>
            <a:fld id="{4D85BB46-6C75-47E9-BF9E-93887BA95F65}" type="slidenum">
              <a:rPr lang="en-US" altLang="zh-CN" smtClean="0"/>
              <a:pPr>
                <a:defRPr/>
              </a:pPr>
              <a:t>19</a:t>
            </a:fld>
            <a:endParaRPr lang="en-US" altLang="zh-CN"/>
          </a:p>
        </p:txBody>
      </p:sp>
    </p:spTree>
    <p:extLst>
      <p:ext uri="{BB962C8B-B14F-4D97-AF65-F5344CB8AC3E}">
        <p14:creationId xmlns:p14="http://schemas.microsoft.com/office/powerpoint/2010/main" val="1207650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为了方便用户使用计算机硬件，在硬件之上我们会安装一个</a:t>
            </a:r>
            <a:r>
              <a:rPr lang="en-US" altLang="zh-CN" dirty="0"/>
              <a:t>OS</a:t>
            </a:r>
            <a:r>
              <a:rPr lang="zh-CN" altLang="en-US" dirty="0"/>
              <a:t>。</a:t>
            </a:r>
            <a:endParaRPr lang="en-US" altLang="zh-CN" dirty="0"/>
          </a:p>
          <a:p>
            <a:r>
              <a:rPr lang="en-US" altLang="zh-CN" dirty="0"/>
              <a:t>OS</a:t>
            </a:r>
            <a:r>
              <a:rPr lang="zh-CN" altLang="en-US" dirty="0"/>
              <a:t>为用户提供了一些指令、函数等</a:t>
            </a:r>
            <a:r>
              <a:rPr lang="en-US" altLang="zh-CN" dirty="0"/>
              <a:t>(</a:t>
            </a:r>
            <a:r>
              <a:rPr lang="zh-CN" altLang="en-US" dirty="0"/>
              <a:t>在接口一章会讲到），用户通过调用</a:t>
            </a:r>
            <a:r>
              <a:rPr lang="en-US" altLang="zh-CN" dirty="0" err="1"/>
              <a:t>printf</a:t>
            </a:r>
            <a:r>
              <a:rPr lang="zh-CN" altLang="en-US" dirty="0"/>
              <a:t>函数可以完成在显示器上打印的任务。</a:t>
            </a:r>
            <a:endParaRPr lang="en-US" altLang="zh-CN" dirty="0"/>
          </a:p>
          <a:p>
            <a:r>
              <a:rPr lang="zh-CN" altLang="en-US" dirty="0"/>
              <a:t>通常</a:t>
            </a:r>
            <a:r>
              <a:rPr lang="en-US" altLang="zh-CN" dirty="0"/>
              <a:t>OS</a:t>
            </a:r>
            <a:r>
              <a:rPr lang="zh-CN" altLang="en-US" dirty="0"/>
              <a:t>之上还会安装一些应用软件，更方便用户的使用。</a:t>
            </a:r>
          </a:p>
        </p:txBody>
      </p:sp>
      <p:sp>
        <p:nvSpPr>
          <p:cNvPr id="4" name="灯片编号占位符 3"/>
          <p:cNvSpPr>
            <a:spLocks noGrp="1"/>
          </p:cNvSpPr>
          <p:nvPr>
            <p:ph type="sldNum" sz="quarter" idx="5"/>
          </p:nvPr>
        </p:nvSpPr>
        <p:spPr/>
        <p:txBody>
          <a:bodyPr/>
          <a:lstStyle/>
          <a:p>
            <a:pPr>
              <a:defRPr/>
            </a:pPr>
            <a:fld id="{4D85BB46-6C75-47E9-BF9E-93887BA95F65}" type="slidenum">
              <a:rPr lang="en-US" altLang="zh-CN" smtClean="0"/>
              <a:pPr>
                <a:defRPr/>
              </a:pPr>
              <a:t>20</a:t>
            </a:fld>
            <a:endParaRPr lang="en-US" altLang="zh-CN"/>
          </a:p>
        </p:txBody>
      </p:sp>
    </p:spTree>
    <p:extLst>
      <p:ext uri="{BB962C8B-B14F-4D97-AF65-F5344CB8AC3E}">
        <p14:creationId xmlns:p14="http://schemas.microsoft.com/office/powerpoint/2010/main" val="1379071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solidFill>
                  <a:schemeClr val="tx1"/>
                </a:solidFill>
                <a:sym typeface="Symbol" panose="05050102010706020507" pitchFamily="18" charset="2"/>
              </a:rPr>
              <a:t>计算机由五大部件组成</a:t>
            </a:r>
            <a:r>
              <a:rPr lang="en-US" altLang="zh-CN" sz="1200" b="1" dirty="0">
                <a:solidFill>
                  <a:schemeClr val="tx1"/>
                </a:solidFill>
                <a:sym typeface="Symbol" panose="05050102010706020507" pitchFamily="18" charset="2"/>
              </a:rPr>
              <a:t>:</a:t>
            </a:r>
            <a:r>
              <a:rPr lang="zh-CN" altLang="en-US" sz="1200" b="1" dirty="0">
                <a:solidFill>
                  <a:schemeClr val="tx1"/>
                </a:solidFill>
                <a:sym typeface="Symbol" panose="05050102010706020507" pitchFamily="18" charset="2"/>
              </a:rPr>
              <a:t>输入设备、输出设备、存储器、运算器、控制器</a:t>
            </a:r>
            <a:endParaRPr lang="zh-CN" altLang="en-US" sz="1200" dirty="0">
              <a:solidFill>
                <a:schemeClr val="tx1"/>
              </a:solidFill>
              <a:sym typeface="Symbol" panose="05050102010706020507" pitchFamily="18" charset="2"/>
            </a:endParaRPr>
          </a:p>
          <a:p>
            <a:endParaRPr lang="zh-CN" altLang="en-US" dirty="0"/>
          </a:p>
        </p:txBody>
      </p:sp>
      <p:sp>
        <p:nvSpPr>
          <p:cNvPr id="4" name="灯片编号占位符 3"/>
          <p:cNvSpPr>
            <a:spLocks noGrp="1"/>
          </p:cNvSpPr>
          <p:nvPr>
            <p:ph type="sldNum" sz="quarter" idx="5"/>
          </p:nvPr>
        </p:nvSpPr>
        <p:spPr/>
        <p:txBody>
          <a:bodyPr/>
          <a:lstStyle/>
          <a:p>
            <a:pPr>
              <a:defRPr/>
            </a:pPr>
            <a:fld id="{4D85BB46-6C75-47E9-BF9E-93887BA95F65}" type="slidenum">
              <a:rPr lang="en-US" altLang="zh-CN" smtClean="0"/>
              <a:pPr>
                <a:defRPr/>
              </a:pPr>
              <a:t>22</a:t>
            </a:fld>
            <a:endParaRPr lang="en-US" altLang="zh-CN"/>
          </a:p>
        </p:txBody>
      </p:sp>
    </p:spTree>
    <p:extLst>
      <p:ext uri="{BB962C8B-B14F-4D97-AF65-F5344CB8AC3E}">
        <p14:creationId xmlns:p14="http://schemas.microsoft.com/office/powerpoint/2010/main" val="706349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D85BB46-6C75-47E9-BF9E-93887BA95F65}" type="slidenum">
              <a:rPr lang="en-US" altLang="zh-CN" smtClean="0"/>
              <a:pPr>
                <a:defRPr/>
              </a:pPr>
              <a:t>23</a:t>
            </a:fld>
            <a:endParaRPr lang="en-US" altLang="zh-CN"/>
          </a:p>
        </p:txBody>
      </p:sp>
    </p:spTree>
    <p:extLst>
      <p:ext uri="{BB962C8B-B14F-4D97-AF65-F5344CB8AC3E}">
        <p14:creationId xmlns:p14="http://schemas.microsoft.com/office/powerpoint/2010/main" val="3437389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1" dirty="0"/>
              <a:t>可以看出，都是一些细节，它们会让计算机更好用。这些内容也渗透到各章节中</a:t>
            </a:r>
          </a:p>
          <a:p>
            <a:endParaRPr lang="zh-CN" altLang="en-US" dirty="0"/>
          </a:p>
        </p:txBody>
      </p:sp>
      <p:sp>
        <p:nvSpPr>
          <p:cNvPr id="4" name="灯片编号占位符 3"/>
          <p:cNvSpPr>
            <a:spLocks noGrp="1"/>
          </p:cNvSpPr>
          <p:nvPr>
            <p:ph type="sldNum" sz="quarter" idx="5"/>
          </p:nvPr>
        </p:nvSpPr>
        <p:spPr/>
        <p:txBody>
          <a:bodyPr/>
          <a:lstStyle/>
          <a:p>
            <a:pPr>
              <a:defRPr/>
            </a:pPr>
            <a:fld id="{4D85BB46-6C75-47E9-BF9E-93887BA95F65}" type="slidenum">
              <a:rPr lang="en-US" altLang="zh-CN" smtClean="0"/>
              <a:pPr>
                <a:defRPr/>
              </a:pPr>
              <a:t>24</a:t>
            </a:fld>
            <a:endParaRPr lang="en-US" altLang="zh-CN"/>
          </a:p>
        </p:txBody>
      </p:sp>
    </p:spTree>
    <p:extLst>
      <p:ext uri="{BB962C8B-B14F-4D97-AF65-F5344CB8AC3E}">
        <p14:creationId xmlns:p14="http://schemas.microsoft.com/office/powerpoint/2010/main" val="1500158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B71499D1-9F2A-0440-BD11-41E066E391E8}"/>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58040A30-7749-4D64-A411-0CC02E8A7264}" type="slidenum">
              <a:rPr lang="en-US" altLang="zh-CN"/>
              <a:pPr algn="r">
                <a:defRPr/>
              </a:pPr>
              <a:t>3</a:t>
            </a:fld>
            <a:endParaRPr lang="en-US" altLang="zh-CN"/>
          </a:p>
        </p:txBody>
      </p:sp>
      <p:sp>
        <p:nvSpPr>
          <p:cNvPr id="7171" name="Rectangle 2">
            <a:extLst>
              <a:ext uri="{FF2B5EF4-FFF2-40B4-BE49-F238E27FC236}">
                <a16:creationId xmlns:a16="http://schemas.microsoft.com/office/drawing/2014/main" id="{58C700A8-3CDF-AD4E-9CFD-3676822E7799}"/>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B275DBC0-E480-3D4C-BC1E-DEE64F04FCA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1857878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67C5A8B8-7172-F644-BD82-254E45B44EDB}" type="slidenum">
              <a:rPr lang="en-US" altLang="zh-CN"/>
              <a:pPr algn="r">
                <a:defRPr/>
              </a:pPr>
              <a:t>26</a:t>
            </a:fld>
            <a:endParaRPr lang="en-US" altLang="zh-CN"/>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zh-CN" altLang="en-US" dirty="0">
                <a:latin typeface="Arial" charset="0"/>
                <a:ea typeface="宋体" charset="0"/>
              </a:rPr>
              <a:t>主讲</a:t>
            </a:r>
            <a:endParaRPr lang="zh-CN" altLang="zh-CN" dirty="0">
              <a:latin typeface="Arial" charset="0"/>
              <a:ea typeface="宋体" charset="0"/>
            </a:endParaRPr>
          </a:p>
        </p:txBody>
      </p:sp>
    </p:spTree>
    <p:extLst>
      <p:ext uri="{BB962C8B-B14F-4D97-AF65-F5344CB8AC3E}">
        <p14:creationId xmlns:p14="http://schemas.microsoft.com/office/powerpoint/2010/main" val="1997149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6076902E-CAD4-5243-923B-A8B946FAB465}" type="slidenum">
              <a:rPr lang="en-US" altLang="zh-CN"/>
              <a:pPr algn="r">
                <a:defRPr/>
              </a:pPr>
              <a:t>27</a:t>
            </a:fld>
            <a:endParaRPr lang="en-US" altLang="zh-CN"/>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zh-CN" altLang="en-US" dirty="0">
                <a:latin typeface="Arial" charset="0"/>
                <a:ea typeface="宋体" charset="0"/>
              </a:rPr>
              <a:t>主讲</a:t>
            </a:r>
            <a:endParaRPr lang="zh-CN" altLang="zh-CN" dirty="0">
              <a:latin typeface="Arial" charset="0"/>
              <a:ea typeface="宋体" charset="0"/>
            </a:endParaRPr>
          </a:p>
        </p:txBody>
      </p:sp>
    </p:spTree>
    <p:extLst>
      <p:ext uri="{BB962C8B-B14F-4D97-AF65-F5344CB8AC3E}">
        <p14:creationId xmlns:p14="http://schemas.microsoft.com/office/powerpoint/2010/main" val="2029260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主讲</a:t>
            </a: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29</a:t>
            </a:fld>
            <a:endParaRPr lang="zh-CN" altLang="en-US" dirty="0"/>
          </a:p>
        </p:txBody>
      </p:sp>
    </p:spTree>
    <p:extLst>
      <p:ext uri="{BB962C8B-B14F-4D97-AF65-F5344CB8AC3E}">
        <p14:creationId xmlns:p14="http://schemas.microsoft.com/office/powerpoint/2010/main" val="870765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选讲</a:t>
            </a: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30</a:t>
            </a:fld>
            <a:endParaRPr lang="zh-CN" altLang="en-US" dirty="0"/>
          </a:p>
        </p:txBody>
      </p:sp>
    </p:spTree>
    <p:extLst>
      <p:ext uri="{BB962C8B-B14F-4D97-AF65-F5344CB8AC3E}">
        <p14:creationId xmlns:p14="http://schemas.microsoft.com/office/powerpoint/2010/main" val="992111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主讲</a:t>
            </a: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31</a:t>
            </a:fld>
            <a:endParaRPr lang="zh-CN" altLang="en-US" dirty="0"/>
          </a:p>
        </p:txBody>
      </p:sp>
    </p:spTree>
    <p:extLst>
      <p:ext uri="{BB962C8B-B14F-4D97-AF65-F5344CB8AC3E}">
        <p14:creationId xmlns:p14="http://schemas.microsoft.com/office/powerpoint/2010/main" val="1582467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1.1.2</a:t>
            </a:r>
            <a:r>
              <a:rPr kumimoji="1" lang="zh-CN" altLang="en-US" dirty="0"/>
              <a:t>节主讲</a:t>
            </a: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32</a:t>
            </a:fld>
            <a:endParaRPr lang="zh-CN" altLang="en-US" dirty="0"/>
          </a:p>
        </p:txBody>
      </p:sp>
    </p:spTree>
    <p:extLst>
      <p:ext uri="{BB962C8B-B14F-4D97-AF65-F5344CB8AC3E}">
        <p14:creationId xmlns:p14="http://schemas.microsoft.com/office/powerpoint/2010/main" val="1593710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Output.c</a:t>
            </a:r>
            <a:r>
              <a:rPr lang="zh-CN" altLang="en-US" dirty="0"/>
              <a:t>是用户编写的一段程序，调用了</a:t>
            </a:r>
            <a:r>
              <a:rPr lang="en-US" altLang="zh-CN" dirty="0" err="1"/>
              <a:t>os</a:t>
            </a:r>
            <a:r>
              <a:rPr lang="en-US" altLang="zh-CN" dirty="0"/>
              <a:t> </a:t>
            </a:r>
            <a:r>
              <a:rPr lang="zh-CN" altLang="en-US" dirty="0"/>
              <a:t>提供的</a:t>
            </a:r>
            <a:r>
              <a:rPr lang="en-US" altLang="zh-CN" dirty="0" err="1"/>
              <a:t>printf</a:t>
            </a:r>
            <a:r>
              <a:rPr lang="zh-CN" altLang="en-US" dirty="0"/>
              <a:t>函数</a:t>
            </a:r>
          </a:p>
        </p:txBody>
      </p:sp>
      <p:sp>
        <p:nvSpPr>
          <p:cNvPr id="4" name="灯片编号占位符 3"/>
          <p:cNvSpPr>
            <a:spLocks noGrp="1"/>
          </p:cNvSpPr>
          <p:nvPr>
            <p:ph type="sldNum" sz="quarter" idx="5"/>
          </p:nvPr>
        </p:nvSpPr>
        <p:spPr/>
        <p:txBody>
          <a:bodyPr/>
          <a:lstStyle/>
          <a:p>
            <a:pPr>
              <a:defRPr/>
            </a:pPr>
            <a:fld id="{4D85BB46-6C75-47E9-BF9E-93887BA95F65}" type="slidenum">
              <a:rPr lang="en-US" altLang="zh-CN" smtClean="0"/>
              <a:pPr>
                <a:defRPr/>
              </a:pPr>
              <a:t>33</a:t>
            </a:fld>
            <a:endParaRPr lang="en-US" altLang="zh-CN"/>
          </a:p>
        </p:txBody>
      </p:sp>
    </p:spTree>
    <p:extLst>
      <p:ext uri="{BB962C8B-B14F-4D97-AF65-F5344CB8AC3E}">
        <p14:creationId xmlns:p14="http://schemas.microsoft.com/office/powerpoint/2010/main" val="3390553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鼠标点击后通过中断将</a:t>
            </a:r>
            <a:r>
              <a:rPr lang="en-US" altLang="zh-CN" dirty="0"/>
              <a:t>VM-MOUSEDOWN</a:t>
            </a:r>
            <a:r>
              <a:rPr lang="zh-CN" altLang="en-US" dirty="0"/>
              <a:t>传入</a:t>
            </a:r>
            <a:r>
              <a:rPr lang="en-US" altLang="zh-CN" dirty="0" err="1"/>
              <a:t>os</a:t>
            </a:r>
            <a:r>
              <a:rPr lang="zh-CN" altLang="en-US" dirty="0"/>
              <a:t>内核中的消息队列</a:t>
            </a:r>
            <a:endParaRPr lang="en-US" altLang="zh-CN" dirty="0"/>
          </a:p>
          <a:p>
            <a:r>
              <a:rPr lang="zh-CN" altLang="en-US" sz="1200" b="1" dirty="0"/>
              <a:t>应用程序</a:t>
            </a:r>
            <a:r>
              <a:rPr lang="en-US" altLang="zh-CN" sz="1200" b="1" dirty="0" err="1"/>
              <a:t>i</a:t>
            </a:r>
            <a:r>
              <a:rPr lang="zh-CN" altLang="en-US" sz="1200" b="1" dirty="0"/>
              <a:t>循环执行</a:t>
            </a:r>
            <a:r>
              <a:rPr lang="en-US" altLang="zh-CN" sz="1200" b="1" dirty="0" err="1"/>
              <a:t>G</a:t>
            </a:r>
            <a:r>
              <a:rPr lang="en-US" altLang="zh-CN" sz="1200" b="1" dirty="0" err="1">
                <a:solidFill>
                  <a:schemeClr val="tx1"/>
                </a:solidFill>
              </a:rPr>
              <a:t>etMessage</a:t>
            </a:r>
            <a:r>
              <a:rPr lang="zh-CN" altLang="en-US" dirty="0"/>
              <a:t>系统调用，从消息队列中取出消息。</a:t>
            </a:r>
            <a:endParaRPr lang="en-US" altLang="zh-CN" dirty="0"/>
          </a:p>
          <a:p>
            <a:r>
              <a:rPr lang="zh-CN" altLang="en-US" sz="1200" b="1" dirty="0">
                <a:solidFill>
                  <a:schemeClr val="tx1"/>
                </a:solidFill>
              </a:rPr>
              <a:t>当</a:t>
            </a:r>
            <a:r>
              <a:rPr lang="en-US" altLang="zh-CN" sz="1200" b="1" dirty="0">
                <a:solidFill>
                  <a:schemeClr val="tx1"/>
                </a:solidFill>
              </a:rPr>
              <a:t>case </a:t>
            </a:r>
            <a:r>
              <a:rPr lang="en-US" altLang="zh-CN" sz="1200" b="1" dirty="0"/>
              <a:t>WM_MOUSEDOWN</a:t>
            </a:r>
            <a:r>
              <a:rPr lang="zh-CN" altLang="en-US" sz="1200" b="1" dirty="0">
                <a:solidFill>
                  <a:schemeClr val="tx1"/>
                </a:solidFill>
              </a:rPr>
              <a:t>执行</a:t>
            </a:r>
            <a:r>
              <a:rPr lang="en-US" altLang="zh-CN" sz="1200" b="1" dirty="0">
                <a:solidFill>
                  <a:schemeClr val="tx1"/>
                </a:solidFill>
              </a:rPr>
              <a:t> </a:t>
            </a:r>
            <a:r>
              <a:rPr lang="en-US" altLang="zh-CN" sz="1200" b="1" dirty="0" err="1">
                <a:solidFill>
                  <a:srgbClr val="C00000"/>
                </a:solidFill>
              </a:rPr>
              <a:t>OnOK</a:t>
            </a:r>
            <a:r>
              <a:rPr lang="en-US" altLang="zh-CN" sz="1200" b="1" dirty="0">
                <a:solidFill>
                  <a:schemeClr val="tx1"/>
                </a:solidFill>
              </a:rPr>
              <a:t>()</a:t>
            </a:r>
            <a:r>
              <a:rPr lang="zh-CN" altLang="en-US" sz="1200" b="1" dirty="0">
                <a:solidFill>
                  <a:schemeClr val="tx1"/>
                </a:solidFill>
              </a:rPr>
              <a:t>函数，打开一个</a:t>
            </a:r>
            <a:r>
              <a:rPr lang="en-US" altLang="zh-CN" sz="1200" b="1" dirty="0">
                <a:solidFill>
                  <a:schemeClr val="tx1"/>
                </a:solidFill>
              </a:rPr>
              <a:t>txt</a:t>
            </a:r>
            <a:r>
              <a:rPr lang="zh-CN" altLang="en-US" sz="1200" b="1" dirty="0">
                <a:solidFill>
                  <a:schemeClr val="tx1"/>
                </a:solidFill>
              </a:rPr>
              <a:t>文件，写入</a:t>
            </a:r>
            <a:r>
              <a:rPr lang="en-US" altLang="zh-CN" sz="1200" b="1" dirty="0">
                <a:solidFill>
                  <a:schemeClr val="tx1"/>
                </a:solidFill>
              </a:rPr>
              <a:t>”Hello OS students”</a:t>
            </a:r>
          </a:p>
          <a:p>
            <a:r>
              <a:rPr lang="zh-CN" altLang="en-US" sz="1200" b="1" dirty="0">
                <a:solidFill>
                  <a:schemeClr val="tx1"/>
                </a:solidFill>
              </a:rPr>
              <a:t>这就是一个消息处理机制</a:t>
            </a:r>
            <a:endParaRPr lang="zh-CN" altLang="en-US" dirty="0"/>
          </a:p>
        </p:txBody>
      </p:sp>
      <p:sp>
        <p:nvSpPr>
          <p:cNvPr id="4" name="灯片编号占位符 3"/>
          <p:cNvSpPr>
            <a:spLocks noGrp="1"/>
          </p:cNvSpPr>
          <p:nvPr>
            <p:ph type="sldNum" sz="quarter" idx="5"/>
          </p:nvPr>
        </p:nvSpPr>
        <p:spPr/>
        <p:txBody>
          <a:bodyPr/>
          <a:lstStyle/>
          <a:p>
            <a:pPr>
              <a:defRPr/>
            </a:pPr>
            <a:fld id="{4D85BB46-6C75-47E9-BF9E-93887BA95F65}" type="slidenum">
              <a:rPr lang="en-US" altLang="zh-CN" smtClean="0"/>
              <a:pPr>
                <a:defRPr/>
              </a:pPr>
              <a:t>34</a:t>
            </a:fld>
            <a:endParaRPr lang="en-US" altLang="zh-CN"/>
          </a:p>
        </p:txBody>
      </p:sp>
    </p:spTree>
    <p:extLst>
      <p:ext uri="{BB962C8B-B14F-4D97-AF65-F5344CB8AC3E}">
        <p14:creationId xmlns:p14="http://schemas.microsoft.com/office/powerpoint/2010/main" val="3243695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系统调用 </a:t>
            </a:r>
            <a:r>
              <a:rPr lang="en-US" altLang="zh-CN" dirty="0" err="1"/>
              <a:t>system_call</a:t>
            </a:r>
            <a:endParaRPr lang="zh-CN" altLang="en-US" dirty="0"/>
          </a:p>
        </p:txBody>
      </p:sp>
      <p:sp>
        <p:nvSpPr>
          <p:cNvPr id="4" name="灯片编号占位符 3"/>
          <p:cNvSpPr>
            <a:spLocks noGrp="1"/>
          </p:cNvSpPr>
          <p:nvPr>
            <p:ph type="sldNum" sz="quarter" idx="5"/>
          </p:nvPr>
        </p:nvSpPr>
        <p:spPr/>
        <p:txBody>
          <a:bodyPr/>
          <a:lstStyle/>
          <a:p>
            <a:pPr>
              <a:defRPr/>
            </a:pPr>
            <a:fld id="{4D85BB46-6C75-47E9-BF9E-93887BA95F65}" type="slidenum">
              <a:rPr lang="en-US" altLang="zh-CN" smtClean="0"/>
              <a:pPr>
                <a:defRPr/>
              </a:pPr>
              <a:t>35</a:t>
            </a:fld>
            <a:endParaRPr lang="en-US" altLang="zh-CN"/>
          </a:p>
        </p:txBody>
      </p:sp>
    </p:spTree>
    <p:extLst>
      <p:ext uri="{BB962C8B-B14F-4D97-AF65-F5344CB8AC3E}">
        <p14:creationId xmlns:p14="http://schemas.microsoft.com/office/powerpoint/2010/main" val="3592702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这些系统调用不用记，只需要知道去哪里查</a:t>
            </a:r>
            <a:endParaRPr lang="en-US" altLang="zh-CN" dirty="0"/>
          </a:p>
          <a:p>
            <a:r>
              <a:rPr lang="zh-CN" altLang="en-US" dirty="0"/>
              <a:t>一句话总结：什么是</a:t>
            </a:r>
            <a:r>
              <a:rPr lang="en-US" altLang="zh-CN" dirty="0"/>
              <a:t>OS</a:t>
            </a:r>
            <a:r>
              <a:rPr lang="zh-CN" altLang="en-US" dirty="0"/>
              <a:t>接口，就是一些系统调用函数，如</a:t>
            </a:r>
            <a:r>
              <a:rPr lang="en-US" altLang="zh-CN" dirty="0"/>
              <a:t>fork</a:t>
            </a:r>
            <a:r>
              <a:rPr lang="zh-CN" altLang="en-US" dirty="0"/>
              <a:t>、</a:t>
            </a:r>
            <a:r>
              <a:rPr lang="en-US" altLang="zh-CN" dirty="0"/>
              <a:t>open</a:t>
            </a:r>
            <a:r>
              <a:rPr lang="zh-CN" altLang="en-US" dirty="0"/>
              <a:t>等</a:t>
            </a:r>
          </a:p>
        </p:txBody>
      </p:sp>
      <p:sp>
        <p:nvSpPr>
          <p:cNvPr id="4" name="灯片编号占位符 3"/>
          <p:cNvSpPr>
            <a:spLocks noGrp="1"/>
          </p:cNvSpPr>
          <p:nvPr>
            <p:ph type="sldNum" sz="quarter" idx="5"/>
          </p:nvPr>
        </p:nvSpPr>
        <p:spPr/>
        <p:txBody>
          <a:bodyPr/>
          <a:lstStyle/>
          <a:p>
            <a:pPr>
              <a:defRPr/>
            </a:pPr>
            <a:fld id="{4D85BB46-6C75-47E9-BF9E-93887BA95F65}" type="slidenum">
              <a:rPr lang="en-US" altLang="zh-CN" smtClean="0"/>
              <a:pPr>
                <a:defRPr/>
              </a:pPr>
              <a:t>36</a:t>
            </a:fld>
            <a:endParaRPr lang="en-US" altLang="zh-CN"/>
          </a:p>
        </p:txBody>
      </p:sp>
    </p:spTree>
    <p:extLst>
      <p:ext uri="{BB962C8B-B14F-4D97-AF65-F5344CB8AC3E}">
        <p14:creationId xmlns:p14="http://schemas.microsoft.com/office/powerpoint/2010/main" val="143170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7F96EAC9-EA72-4846-A33C-B7C57EFF896C}"/>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9D4D7A9-5C4F-406F-92EB-DD9287FD994D}" type="slidenum">
              <a:rPr lang="en-US" altLang="zh-CN"/>
              <a:pPr>
                <a:spcBef>
                  <a:spcPct val="0"/>
                </a:spcBef>
              </a:pPr>
              <a:t>4</a:t>
            </a:fld>
            <a:endParaRPr lang="en-US" altLang="zh-CN"/>
          </a:p>
        </p:txBody>
      </p:sp>
      <p:sp>
        <p:nvSpPr>
          <p:cNvPr id="7171" name="Rectangle 2">
            <a:extLst>
              <a:ext uri="{FF2B5EF4-FFF2-40B4-BE49-F238E27FC236}">
                <a16:creationId xmlns:a16="http://schemas.microsoft.com/office/drawing/2014/main" id="{4CB9DA45-94FB-4306-8492-82ACDAE52B00}"/>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70690BCA-FEF3-46FE-8246-0BE6831FD0B4}"/>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4282067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1.2</a:t>
            </a:r>
            <a:r>
              <a:rPr kumimoji="1" lang="zh-CN" altLang="en-US" dirty="0"/>
              <a:t>节略讲</a:t>
            </a: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41</a:t>
            </a:fld>
            <a:endParaRPr lang="zh-CN" altLang="en-US" dirty="0"/>
          </a:p>
        </p:txBody>
      </p:sp>
    </p:spTree>
    <p:extLst>
      <p:ext uri="{BB962C8B-B14F-4D97-AF65-F5344CB8AC3E}">
        <p14:creationId xmlns:p14="http://schemas.microsoft.com/office/powerpoint/2010/main" val="1222700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1644EEA1-EB2C-3142-A3D7-ED8101A225D6}" type="slidenum">
              <a:rPr lang="en-US" altLang="zh-CN"/>
              <a:pPr algn="r">
                <a:defRPr/>
              </a:pPr>
              <a:t>42</a:t>
            </a:fld>
            <a:endParaRPr lang="en-US" altLang="zh-CN"/>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250131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1644EEA1-EB2C-3142-A3D7-ED8101A225D6}" type="slidenum">
              <a:rPr lang="en-US" altLang="zh-CN"/>
              <a:pPr algn="r">
                <a:defRPr/>
              </a:pPr>
              <a:t>43</a:t>
            </a:fld>
            <a:endParaRPr lang="en-US" altLang="zh-CN"/>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lnSpc>
                <a:spcPct val="110000"/>
              </a:lnSpc>
              <a:buFontTx/>
              <a:buAutoNum type="arabicPeriod"/>
            </a:pPr>
            <a:r>
              <a:rPr lang="zh-CN" altLang="en-US" sz="1200" dirty="0">
                <a:latin typeface="楷体_GB2312" pitchFamily="49" charset="-122"/>
              </a:rPr>
              <a:t>没有程序设计语言（甚至没有汇编），更谈不上操作系统。</a:t>
            </a:r>
          </a:p>
          <a:p>
            <a:pPr>
              <a:lnSpc>
                <a:spcPct val="110000"/>
              </a:lnSpc>
              <a:buFontTx/>
              <a:buAutoNum type="arabicPeriod"/>
            </a:pPr>
            <a:r>
              <a:rPr lang="zh-CN" altLang="en-US" sz="1200" dirty="0">
                <a:latin typeface="楷体_GB2312" pitchFamily="49" charset="-122"/>
              </a:rPr>
              <a:t>程序员提前预约一段时间，然后到机房将他的插件板插到计算机里。</a:t>
            </a:r>
          </a:p>
          <a:p>
            <a:pPr>
              <a:lnSpc>
                <a:spcPct val="110000"/>
              </a:lnSpc>
              <a:buFontTx/>
              <a:buAutoNum type="arabicPeriod"/>
            </a:pPr>
            <a:r>
              <a:rPr lang="zh-CN" altLang="en-US" sz="1200" dirty="0">
                <a:latin typeface="楷体_GB2312" pitchFamily="49" charset="-122"/>
              </a:rPr>
              <a:t>期盼着在接下来的时间中几万个真空管不会烧断，从而可以计算自己的题目。</a:t>
            </a:r>
          </a:p>
          <a:p>
            <a:pPr eaLnBrk="1" hangingPunct="1">
              <a:defRPr/>
            </a:pPr>
            <a:endParaRPr lang="zh-CN" altLang="zh-CN" dirty="0">
              <a:latin typeface="Arial" charset="0"/>
              <a:ea typeface="宋体" charset="0"/>
            </a:endParaRPr>
          </a:p>
        </p:txBody>
      </p:sp>
    </p:spTree>
    <p:extLst>
      <p:ext uri="{BB962C8B-B14F-4D97-AF65-F5344CB8AC3E}">
        <p14:creationId xmlns:p14="http://schemas.microsoft.com/office/powerpoint/2010/main" val="2994207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1644EEA1-EB2C-3142-A3D7-ED8101A225D6}" type="slidenum">
              <a:rPr lang="en-US" altLang="zh-CN"/>
              <a:pPr algn="r">
                <a:defRPr/>
              </a:pPr>
              <a:t>45</a:t>
            </a:fld>
            <a:endParaRPr lang="en-US" altLang="zh-CN"/>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10275806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1644EEA1-EB2C-3142-A3D7-ED8101A225D6}" type="slidenum">
              <a:rPr lang="en-US" altLang="zh-CN"/>
              <a:pPr algn="r">
                <a:defRPr/>
              </a:pPr>
              <a:t>46</a:t>
            </a:fld>
            <a:endParaRPr lang="en-US" altLang="zh-CN"/>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1516968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4DEDF803-DF93-E14E-B38F-FEE96545476F}" type="slidenum">
              <a:rPr lang="en-US" altLang="zh-CN"/>
              <a:pPr algn="r">
                <a:defRPr/>
              </a:pPr>
              <a:t>48</a:t>
            </a:fld>
            <a:endParaRPr lang="en-US" altLang="zh-CN"/>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17315759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1964</a:t>
            </a:r>
            <a:r>
              <a:rPr lang="zh-CN" altLang="en-US" dirty="0"/>
              <a:t>年</a:t>
            </a:r>
            <a:r>
              <a:rPr lang="en-US" altLang="zh-CN" dirty="0"/>
              <a:t>4</a:t>
            </a:r>
            <a:r>
              <a:rPr lang="zh-CN" altLang="en-US" dirty="0"/>
              <a:t>月</a:t>
            </a:r>
            <a:r>
              <a:rPr lang="en-US" altLang="zh-CN" dirty="0"/>
              <a:t>7</a:t>
            </a:r>
            <a:r>
              <a:rPr lang="zh-CN" altLang="en-US" dirty="0"/>
              <a:t>日，</a:t>
            </a:r>
            <a:r>
              <a:rPr lang="en-US" altLang="zh-CN" dirty="0"/>
              <a:t>IBM</a:t>
            </a:r>
            <a:r>
              <a:rPr lang="zh-CN" altLang="en-US" dirty="0"/>
              <a:t>推出世界上首个采用集成电路的通用计算机系列</a:t>
            </a:r>
            <a:r>
              <a:rPr lang="en-US" altLang="zh-CN" dirty="0"/>
              <a:t>IBM S/360</a:t>
            </a:r>
            <a:r>
              <a:rPr lang="zh-CN" altLang="en-US" dirty="0"/>
              <a:t>，它兼顾了科学计算和事务处理两方面的应用，各种机器能相互兼容，并能满足每个用户的需要，具有全能手的特点，</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49</a:t>
            </a:fld>
            <a:endParaRPr lang="zh-CN" altLang="en-US" dirty="0"/>
          </a:p>
        </p:txBody>
      </p:sp>
    </p:spTree>
    <p:extLst>
      <p:ext uri="{BB962C8B-B14F-4D97-AF65-F5344CB8AC3E}">
        <p14:creationId xmlns:p14="http://schemas.microsoft.com/office/powerpoint/2010/main" val="25518214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54</a:t>
            </a:fld>
            <a:endParaRPr lang="zh-CN" altLang="en-US" dirty="0"/>
          </a:p>
        </p:txBody>
      </p:sp>
    </p:spTree>
    <p:extLst>
      <p:ext uri="{BB962C8B-B14F-4D97-AF65-F5344CB8AC3E}">
        <p14:creationId xmlns:p14="http://schemas.microsoft.com/office/powerpoint/2010/main" val="18569464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把处理机的运行时间分成很短的时间片（</a:t>
            </a:r>
            <a:r>
              <a:rPr lang="en-US" altLang="zh-CN" dirty="0" err="1"/>
              <a:t>timeslice</a:t>
            </a:r>
            <a:r>
              <a:rPr lang="en-US" altLang="zh-CN" dirty="0"/>
              <a:t>,</a:t>
            </a:r>
            <a:r>
              <a:rPr lang="zh-CN" altLang="en-US" dirty="0"/>
              <a:t>如</a:t>
            </a:r>
            <a:r>
              <a:rPr lang="en-US" altLang="zh-CN" dirty="0"/>
              <a:t>0.1s</a:t>
            </a:r>
            <a:r>
              <a:rPr lang="zh-CN" altLang="en-US" dirty="0"/>
              <a:t>），按时间片轮流把处理机分配给各联机作业使用。若某个作业在分配给它的时间片内不能完成其计算，则该作业暂时中断，把处理机让给另一作业使用，等待下一轮时再继续其运行。由于计算机速度很快，作业运行轮转得很快，给每个用户的印象是好像他独占了一台计算机。而每个用户可以通过自己终端向系统发出各种操作控制命令，完成作业的运行。</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58</a:t>
            </a:fld>
            <a:endParaRPr lang="zh-CN" altLang="en-US" dirty="0"/>
          </a:p>
        </p:txBody>
      </p:sp>
    </p:spTree>
    <p:extLst>
      <p:ext uri="{BB962C8B-B14F-4D97-AF65-F5344CB8AC3E}">
        <p14:creationId xmlns:p14="http://schemas.microsoft.com/office/powerpoint/2010/main" val="3376385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xfrm>
            <a:off x="3263900" y="509588"/>
            <a:ext cx="3400425" cy="25495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1.3</a:t>
            </a:r>
            <a:r>
              <a:rPr lang="zh-CN" altLang="en-US" dirty="0"/>
              <a:t>节主讲。</a:t>
            </a:r>
            <a:endParaRPr lang="en-US" altLang="zh-CN" dirty="0"/>
          </a:p>
          <a:p>
            <a:r>
              <a:rPr lang="zh-CN" altLang="en-US" dirty="0"/>
              <a:t>现代操作系统的两个基本特征是 </a:t>
            </a:r>
            <a:r>
              <a:rPr lang="en-US" altLang="zh-CN" dirty="0"/>
              <a:t>(  ) </a:t>
            </a:r>
            <a:r>
              <a:rPr lang="zh-CN" altLang="en-US" dirty="0"/>
              <a:t>和资源共享。</a:t>
            </a:r>
          </a:p>
          <a:p>
            <a:r>
              <a:rPr lang="zh-CN" altLang="en-US" dirty="0"/>
              <a:t>　　</a:t>
            </a:r>
            <a:r>
              <a:rPr lang="en-US" altLang="zh-CN" dirty="0"/>
              <a:t> A.</a:t>
            </a:r>
            <a:r>
              <a:rPr lang="zh-CN" altLang="en-US" dirty="0"/>
              <a:t>多道程序设计 </a:t>
            </a:r>
            <a:r>
              <a:rPr lang="en-US" altLang="zh-CN" dirty="0"/>
              <a:t>B.</a:t>
            </a:r>
            <a:r>
              <a:rPr lang="zh-CN" altLang="en-US" dirty="0"/>
              <a:t>中断处理</a:t>
            </a:r>
          </a:p>
          <a:p>
            <a:r>
              <a:rPr lang="zh-CN" altLang="en-US" dirty="0"/>
              <a:t>　　</a:t>
            </a:r>
            <a:r>
              <a:rPr lang="en-US" altLang="zh-CN" dirty="0"/>
              <a:t>C.</a:t>
            </a:r>
            <a:r>
              <a:rPr lang="zh-CN" altLang="en-US" dirty="0"/>
              <a:t>程序的并发执行 </a:t>
            </a:r>
            <a:r>
              <a:rPr lang="en-US" altLang="zh-CN" dirty="0"/>
              <a:t>D.</a:t>
            </a:r>
            <a:r>
              <a:rPr lang="zh-CN" altLang="en-US" dirty="0"/>
              <a:t>实现分时与实时处理</a:t>
            </a:r>
          </a:p>
          <a:p>
            <a:r>
              <a:rPr lang="zh-CN" altLang="en-US" dirty="0"/>
              <a:t>　　答案</a:t>
            </a:r>
            <a:r>
              <a:rPr lang="en-US" altLang="zh-CN" dirty="0"/>
              <a:t> C</a:t>
            </a:r>
          </a:p>
          <a:p>
            <a:endParaRPr lang="zh-CN" altLang="en-US" dirty="0"/>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39087" indent="-284264">
              <a:spcBef>
                <a:spcPct val="30000"/>
              </a:spcBef>
              <a:defRPr sz="1200">
                <a:solidFill>
                  <a:schemeClr val="tx1"/>
                </a:solidFill>
                <a:latin typeface="Calibri" panose="020F0502020204030204" pitchFamily="34" charset="0"/>
                <a:ea typeface="宋体" panose="02010600030101010101" pitchFamily="2" charset="-122"/>
              </a:defRPr>
            </a:lvl2pPr>
            <a:lvl3pPr marL="1137056" indent="-227411">
              <a:spcBef>
                <a:spcPct val="30000"/>
              </a:spcBef>
              <a:defRPr sz="1200">
                <a:solidFill>
                  <a:schemeClr val="tx1"/>
                </a:solidFill>
                <a:latin typeface="Calibri" panose="020F0502020204030204" pitchFamily="34" charset="0"/>
                <a:ea typeface="宋体" panose="02010600030101010101" pitchFamily="2" charset="-122"/>
              </a:defRPr>
            </a:lvl3pPr>
            <a:lvl4pPr marL="1591879" indent="-227411">
              <a:spcBef>
                <a:spcPct val="30000"/>
              </a:spcBef>
              <a:defRPr sz="1200">
                <a:solidFill>
                  <a:schemeClr val="tx1"/>
                </a:solidFill>
                <a:latin typeface="Calibri" panose="020F0502020204030204" pitchFamily="34" charset="0"/>
                <a:ea typeface="宋体" panose="02010600030101010101" pitchFamily="2" charset="-122"/>
              </a:defRPr>
            </a:lvl4pPr>
            <a:lvl5pPr marL="2046702" indent="-227411">
              <a:spcBef>
                <a:spcPct val="30000"/>
              </a:spcBef>
              <a:defRPr sz="1200">
                <a:solidFill>
                  <a:schemeClr val="tx1"/>
                </a:solidFill>
                <a:latin typeface="Calibri" panose="020F0502020204030204" pitchFamily="34" charset="0"/>
                <a:ea typeface="宋体" panose="02010600030101010101" pitchFamily="2" charset="-122"/>
              </a:defRPr>
            </a:lvl5pPr>
            <a:lvl6pPr marL="2501524"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56347"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11169"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65992"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13A23DF-E05D-4A77-B5A1-BADEE061673F}" type="slidenum">
              <a:rPr lang="zh-CN" altLang="en-US" smtClean="0">
                <a:latin typeface="Arial" panose="020B0604020202020204" pitchFamily="34" charset="0"/>
              </a:rPr>
              <a:pPr>
                <a:spcBef>
                  <a:spcPct val="0"/>
                </a:spcBef>
              </a:pPr>
              <a:t>63</a:t>
            </a:fld>
            <a:endParaRPr lang="zh-CN" altLang="en-US">
              <a:latin typeface="Arial" panose="020B0604020202020204" pitchFamily="34" charset="0"/>
            </a:endParaRPr>
          </a:p>
        </p:txBody>
      </p:sp>
    </p:spTree>
    <p:extLst>
      <p:ext uri="{BB962C8B-B14F-4D97-AF65-F5344CB8AC3E}">
        <p14:creationId xmlns:p14="http://schemas.microsoft.com/office/powerpoint/2010/main" val="1143535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5B5A6FA-E8C6-4BAA-8CC7-58B8F221D35B}"/>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E921512-D31F-4699-A2B8-7012D214FE94}" type="slidenum">
              <a:rPr lang="en-US" altLang="zh-CN"/>
              <a:pPr>
                <a:spcBef>
                  <a:spcPct val="0"/>
                </a:spcBef>
              </a:pPr>
              <a:t>5</a:t>
            </a:fld>
            <a:endParaRPr lang="en-US" altLang="zh-CN"/>
          </a:p>
        </p:txBody>
      </p:sp>
      <p:sp>
        <p:nvSpPr>
          <p:cNvPr id="7171" name="Rectangle 2">
            <a:extLst>
              <a:ext uri="{FF2B5EF4-FFF2-40B4-BE49-F238E27FC236}">
                <a16:creationId xmlns:a16="http://schemas.microsoft.com/office/drawing/2014/main" id="{72B139E7-E277-4658-B3BB-B660261B5243}"/>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1DA65861-8B64-49C8-AD10-E290C8C1D4B1}"/>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zh-CN">
              <a:latin typeface="Arial" charset="0"/>
              <a:ea typeface="宋体" charset="0"/>
            </a:endParaRPr>
          </a:p>
        </p:txBody>
      </p:sp>
    </p:spTree>
    <p:extLst>
      <p:ext uri="{BB962C8B-B14F-4D97-AF65-F5344CB8AC3E}">
        <p14:creationId xmlns:p14="http://schemas.microsoft.com/office/powerpoint/2010/main" val="1979299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68</a:t>
            </a:fld>
            <a:endParaRPr lang="zh-CN" altLang="en-US" dirty="0"/>
          </a:p>
        </p:txBody>
      </p:sp>
    </p:spTree>
    <p:extLst>
      <p:ext uri="{BB962C8B-B14F-4D97-AF65-F5344CB8AC3E}">
        <p14:creationId xmlns:p14="http://schemas.microsoft.com/office/powerpoint/2010/main" val="7880337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effectLst>
                  <a:outerShdw blurRad="38100" dist="38100" dir="2700000" algn="tl">
                    <a:srgbClr val="C0C0C0"/>
                  </a:outerShdw>
                </a:effectLst>
                <a:latin typeface="楷体_GB2312" pitchFamily="49" charset="-122"/>
                <a:ea typeface="楷体_GB2312" pitchFamily="49" charset="-122"/>
              </a:rPr>
              <a:t>在多道程序环境下允许多个进程</a:t>
            </a:r>
            <a:r>
              <a:rPr kumimoji="1" lang="zh-CN" altLang="en-US" sz="1200" b="1" dirty="0">
                <a:solidFill>
                  <a:schemeClr val="hlink"/>
                </a:solidFill>
                <a:effectLst>
                  <a:outerShdw blurRad="38100" dist="38100" dir="2700000" algn="tl">
                    <a:srgbClr val="C0C0C0"/>
                  </a:outerShdw>
                </a:effectLst>
                <a:latin typeface="楷体_GB2312" pitchFamily="49" charset="-122"/>
                <a:ea typeface="楷体_GB2312" pitchFamily="49" charset="-122"/>
              </a:rPr>
              <a:t>并发</a:t>
            </a:r>
            <a:r>
              <a:rPr kumimoji="1" lang="zh-CN" altLang="en-US" sz="1200" b="1" dirty="0">
                <a:effectLst>
                  <a:outerShdw blurRad="38100" dist="38100" dir="2700000" algn="tl">
                    <a:srgbClr val="C0C0C0"/>
                  </a:outerShdw>
                </a:effectLst>
                <a:latin typeface="楷体_GB2312" pitchFamily="49" charset="-122"/>
                <a:ea typeface="楷体_GB2312" pitchFamily="49" charset="-122"/>
              </a:rPr>
              <a:t>执行，但只有进程在获得所需的资源后方能执行。由于资源等因素的限制，使进程的执行通常都不是</a:t>
            </a:r>
            <a:r>
              <a:rPr kumimoji="1" lang="zh-CN" altLang="en-US" sz="1200" b="1" dirty="0">
                <a:effectLst>
                  <a:outerShdw blurRad="38100" dist="38100" dir="2700000" algn="tl">
                    <a:srgbClr val="C0C0C0"/>
                  </a:outerShdw>
                </a:effectLst>
                <a:latin typeface="Times New Roman"/>
                <a:ea typeface="楷体_GB2312" pitchFamily="49" charset="-122"/>
              </a:rPr>
              <a:t>“</a:t>
            </a:r>
            <a:r>
              <a:rPr kumimoji="1" lang="zh-CN" altLang="en-US" sz="1200" b="1" dirty="0">
                <a:effectLst>
                  <a:outerShdw blurRad="38100" dist="38100" dir="2700000" algn="tl">
                    <a:srgbClr val="C0C0C0"/>
                  </a:outerShdw>
                </a:effectLst>
                <a:latin typeface="楷体_GB2312" pitchFamily="49" charset="-122"/>
                <a:ea typeface="楷体_GB2312" pitchFamily="49" charset="-122"/>
              </a:rPr>
              <a:t>一气呵成</a:t>
            </a:r>
            <a:r>
              <a:rPr kumimoji="1" lang="zh-CN" altLang="en-US" sz="1200" b="1" dirty="0">
                <a:effectLst>
                  <a:outerShdw blurRad="38100" dist="38100" dir="2700000" algn="tl">
                    <a:srgbClr val="C0C0C0"/>
                  </a:outerShdw>
                </a:effectLst>
                <a:latin typeface="Times New Roman"/>
                <a:ea typeface="楷体_GB2312" pitchFamily="49" charset="-122"/>
              </a:rPr>
              <a:t>”</a:t>
            </a:r>
            <a:r>
              <a:rPr kumimoji="1" lang="zh-CN" altLang="en-US" sz="1200" b="1" dirty="0">
                <a:effectLst>
                  <a:outerShdw blurRad="38100" dist="38100" dir="2700000" algn="tl">
                    <a:srgbClr val="C0C0C0"/>
                  </a:outerShdw>
                </a:effectLst>
                <a:latin typeface="楷体_GB2312" pitchFamily="49" charset="-122"/>
                <a:ea typeface="楷体_GB2312" pitchFamily="49" charset="-122"/>
              </a:rPr>
              <a:t>，而是以</a:t>
            </a:r>
            <a:r>
              <a:rPr kumimoji="1" lang="zh-CN" altLang="en-US" sz="1200" b="1" dirty="0">
                <a:effectLst>
                  <a:outerShdw blurRad="38100" dist="38100" dir="2700000" algn="tl">
                    <a:srgbClr val="C0C0C0"/>
                  </a:outerShdw>
                </a:effectLst>
                <a:latin typeface="Times New Roman"/>
                <a:ea typeface="楷体_GB2312" pitchFamily="49" charset="-122"/>
              </a:rPr>
              <a:t>“</a:t>
            </a:r>
            <a:r>
              <a:rPr kumimoji="1" lang="zh-CN" altLang="en-US" sz="1200" b="1" dirty="0">
                <a:solidFill>
                  <a:srgbClr val="FF3300"/>
                </a:solidFill>
                <a:effectLst>
                  <a:outerShdw blurRad="38100" dist="38100" dir="2700000" algn="tl">
                    <a:srgbClr val="C0C0C0"/>
                  </a:outerShdw>
                </a:effectLst>
                <a:latin typeface="楷体_GB2312" pitchFamily="49" charset="-122"/>
                <a:ea typeface="楷体_GB2312" pitchFamily="49" charset="-122"/>
              </a:rPr>
              <a:t>停停走走</a:t>
            </a:r>
            <a:r>
              <a:rPr kumimoji="1" lang="zh-CN" altLang="en-US" sz="1200" b="1" dirty="0">
                <a:effectLst>
                  <a:outerShdw blurRad="38100" dist="38100" dir="2700000" algn="tl">
                    <a:srgbClr val="C0C0C0"/>
                  </a:outerShdw>
                </a:effectLst>
                <a:latin typeface="Times New Roman"/>
                <a:ea typeface="楷体_GB2312" pitchFamily="49" charset="-122"/>
              </a:rPr>
              <a:t>”</a:t>
            </a:r>
            <a:r>
              <a:rPr kumimoji="1" lang="zh-CN" altLang="en-US" sz="1200" b="1" dirty="0">
                <a:effectLst>
                  <a:outerShdw blurRad="38100" dist="38100" dir="2700000" algn="tl">
                    <a:srgbClr val="C0C0C0"/>
                  </a:outerShdw>
                </a:effectLst>
                <a:latin typeface="楷体_GB2312" pitchFamily="49" charset="-122"/>
                <a:ea typeface="楷体_GB2312" pitchFamily="49" charset="-122"/>
              </a:rPr>
              <a:t>的方式运行。（你走我停）</a:t>
            </a:r>
            <a:r>
              <a:rPr kumimoji="1" lang="zh-CN" altLang="en-US" sz="1100" dirty="0">
                <a:latin typeface="Times New Roman" pitchFamily="18" charset="0"/>
              </a:rPr>
              <a:t> </a:t>
            </a:r>
            <a:endParaRPr kumimoji="1" lang="en-US" altLang="zh-CN" sz="1100" dirty="0">
              <a:latin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100" dirty="0">
              <a:latin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100" dirty="0">
                <a:latin typeface="Times New Roman" pitchFamily="18" charset="0"/>
              </a:rPr>
              <a:t>为保证正确，引入 进程同步</a:t>
            </a:r>
          </a:p>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69</a:t>
            </a:fld>
            <a:endParaRPr lang="zh-CN" altLang="en-US" dirty="0"/>
          </a:p>
        </p:txBody>
      </p:sp>
    </p:spTree>
    <p:extLst>
      <p:ext uri="{BB962C8B-B14F-4D97-AF65-F5344CB8AC3E}">
        <p14:creationId xmlns:p14="http://schemas.microsoft.com/office/powerpoint/2010/main" val="31186838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从前面的视频中，我们得知计算机工作原理：存储程序、程序控制</a:t>
            </a:r>
          </a:p>
          <a:p>
            <a:r>
              <a:rPr lang="zh-CN" altLang="en-US" dirty="0"/>
              <a:t>冯</a:t>
            </a:r>
            <a:r>
              <a:rPr lang="en-US" altLang="zh-CN" dirty="0"/>
              <a:t>.</a:t>
            </a:r>
            <a:r>
              <a:rPr lang="zh-CN" altLang="en-US" dirty="0"/>
              <a:t>诺伊曼提出了存储程序计算机的结构，这是</a:t>
            </a:r>
            <a:r>
              <a:rPr lang="zh-CN" altLang="en-US" sz="1200" b="0" i="0" u="none" strike="noStrike" kern="1200" baseline="0" dirty="0">
                <a:solidFill>
                  <a:schemeClr val="tx1"/>
                </a:solidFill>
                <a:latin typeface="Arial" pitchFamily="34" charset="0"/>
                <a:ea typeface="宋体" pitchFamily="2" charset="-122"/>
                <a:cs typeface="+mn-cs"/>
              </a:rPr>
              <a:t>当今计算机硬件的经典结构和主流组织方式。</a:t>
            </a:r>
            <a:endParaRPr lang="en-US" altLang="zh-CN" sz="1200" b="0" i="0" u="none" strike="noStrike" kern="1200" baseline="0" dirty="0">
              <a:solidFill>
                <a:schemeClr val="tx1"/>
              </a:solidFill>
              <a:latin typeface="Arial" pitchFamily="34" charset="0"/>
              <a:ea typeface="宋体" pitchFamily="2" charset="-122"/>
              <a:cs typeface="+mn-cs"/>
            </a:endParaRPr>
          </a:p>
          <a:p>
            <a:r>
              <a:rPr lang="zh-CN" altLang="en-US" sz="1200" b="0" i="0" u="none" strike="noStrike" kern="1200" baseline="0" dirty="0">
                <a:solidFill>
                  <a:schemeClr val="tx1"/>
                </a:solidFill>
                <a:latin typeface="Arial" pitchFamily="34" charset="0"/>
                <a:ea typeface="宋体" pitchFamily="2" charset="-122"/>
                <a:cs typeface="+mn-cs"/>
              </a:rPr>
              <a:t>这张结构图中，可以看到计算机的五大部件，基于这五大部件我们引入</a:t>
            </a:r>
            <a:r>
              <a:rPr lang="en-US" altLang="zh-CN" sz="1200" b="0" i="0" u="none" strike="noStrike" kern="1200" baseline="0" dirty="0">
                <a:solidFill>
                  <a:schemeClr val="tx1"/>
                </a:solidFill>
                <a:latin typeface="Arial" pitchFamily="34" charset="0"/>
                <a:ea typeface="宋体" pitchFamily="2" charset="-122"/>
                <a:cs typeface="+mn-cs"/>
              </a:rPr>
              <a:t>OS</a:t>
            </a:r>
            <a:r>
              <a:rPr lang="zh-CN" altLang="en-US" sz="1200" b="0" i="0" u="none" strike="noStrike" kern="1200" baseline="0" dirty="0">
                <a:solidFill>
                  <a:schemeClr val="tx1"/>
                </a:solidFill>
                <a:latin typeface="Arial" pitchFamily="34" charset="0"/>
                <a:ea typeface="宋体" pitchFamily="2" charset="-122"/>
                <a:cs typeface="+mn-cs"/>
              </a:rPr>
              <a:t>的五大功能。</a:t>
            </a:r>
            <a:endParaRPr lang="zh-CN" altLang="en-US" dirty="0"/>
          </a:p>
        </p:txBody>
      </p:sp>
      <p:sp>
        <p:nvSpPr>
          <p:cNvPr id="4" name="灯片编号占位符 3"/>
          <p:cNvSpPr>
            <a:spLocks noGrp="1"/>
          </p:cNvSpPr>
          <p:nvPr>
            <p:ph type="sldNum" sz="quarter" idx="5"/>
          </p:nvPr>
        </p:nvSpPr>
        <p:spPr/>
        <p:txBody>
          <a:bodyPr/>
          <a:lstStyle/>
          <a:p>
            <a:pPr>
              <a:defRPr/>
            </a:pPr>
            <a:fld id="{4D85BB46-6C75-47E9-BF9E-93887BA95F65}" type="slidenum">
              <a:rPr lang="en-US" altLang="zh-CN" smtClean="0"/>
              <a:pPr>
                <a:defRPr/>
              </a:pPr>
              <a:t>70</a:t>
            </a:fld>
            <a:endParaRPr lang="en-US" altLang="zh-CN"/>
          </a:p>
        </p:txBody>
      </p:sp>
    </p:spTree>
    <p:extLst>
      <p:ext uri="{BB962C8B-B14F-4D97-AF65-F5344CB8AC3E}">
        <p14:creationId xmlns:p14="http://schemas.microsoft.com/office/powerpoint/2010/main" val="18352819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删除了此页后续的展开内容，在后续对应章节讲述</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71</a:t>
            </a:fld>
            <a:endParaRPr lang="zh-CN" altLang="en-US" dirty="0"/>
          </a:p>
        </p:txBody>
      </p:sp>
    </p:spTree>
    <p:extLst>
      <p:ext uri="{BB962C8B-B14F-4D97-AF65-F5344CB8AC3E}">
        <p14:creationId xmlns:p14="http://schemas.microsoft.com/office/powerpoint/2010/main" val="40773489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1.5</a:t>
            </a:r>
            <a:r>
              <a:rPr kumimoji="1" lang="zh-CN" altLang="en-US" dirty="0"/>
              <a:t>节略讲</a:t>
            </a: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72</a:t>
            </a:fld>
            <a:endParaRPr lang="zh-CN" altLang="en-US" dirty="0"/>
          </a:p>
        </p:txBody>
      </p:sp>
    </p:spTree>
    <p:extLst>
      <p:ext uri="{BB962C8B-B14F-4D97-AF65-F5344CB8AC3E}">
        <p14:creationId xmlns:p14="http://schemas.microsoft.com/office/powerpoint/2010/main" val="16357540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75</a:t>
            </a:fld>
            <a:endParaRPr lang="zh-CN" altLang="en-US" dirty="0"/>
          </a:p>
        </p:txBody>
      </p:sp>
    </p:spTree>
    <p:extLst>
      <p:ext uri="{BB962C8B-B14F-4D97-AF65-F5344CB8AC3E}">
        <p14:creationId xmlns:p14="http://schemas.microsoft.com/office/powerpoint/2010/main" val="30253635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xfrm>
            <a:off x="3263900" y="509588"/>
            <a:ext cx="3400425" cy="25495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eaLnBrk="1" fontAlgn="auto" hangingPunct="1">
              <a:spcBef>
                <a:spcPts val="0"/>
              </a:spcBef>
              <a:spcAft>
                <a:spcPts val="0"/>
              </a:spcAft>
              <a:defRPr/>
            </a:pPr>
            <a:r>
              <a:rPr lang="zh-CN" altLang="en-US" b="1" dirty="0">
                <a:effectLst>
                  <a:outerShdw blurRad="38100" dist="38100" dir="2700000" algn="tl">
                    <a:srgbClr val="C0C0C0"/>
                  </a:outerShdw>
                </a:effectLst>
                <a:latin typeface="仿宋_GB2312" pitchFamily="49" charset="-122"/>
                <a:ea typeface="仿宋_GB2312" pitchFamily="49" charset="-122"/>
              </a:rPr>
              <a:t>双模式基础平台子系统其总体结构包含两个模式模块；它们分别在两种不同的</a:t>
            </a:r>
            <a:r>
              <a:rPr lang="en-US" altLang="zh-CN" b="1" dirty="0">
                <a:effectLst>
                  <a:outerShdw blurRad="38100" dist="38100" dir="2700000" algn="tl">
                    <a:srgbClr val="C0C0C0"/>
                  </a:outerShdw>
                </a:effectLst>
                <a:latin typeface="仿宋_GB2312" pitchFamily="49" charset="-122"/>
                <a:ea typeface="仿宋_GB2312" pitchFamily="49" charset="-122"/>
              </a:rPr>
              <a:t>CPU</a:t>
            </a:r>
            <a:r>
              <a:rPr lang="zh-CN" altLang="en-US" b="1" dirty="0">
                <a:effectLst>
                  <a:outerShdw blurRad="38100" dist="38100" dir="2700000" algn="tl">
                    <a:srgbClr val="C0C0C0"/>
                  </a:outerShdw>
                </a:effectLst>
                <a:latin typeface="仿宋_GB2312" pitchFamily="49" charset="-122"/>
                <a:ea typeface="仿宋_GB2312" pitchFamily="49" charset="-122"/>
              </a:rPr>
              <a:t>特权模式下运行。</a:t>
            </a:r>
          </a:p>
          <a:p>
            <a:pPr eaLnBrk="1" fontAlgn="auto" hangingPunct="1">
              <a:spcBef>
                <a:spcPts val="0"/>
              </a:spcBef>
              <a:spcAft>
                <a:spcPts val="0"/>
              </a:spcAft>
              <a:defRPr/>
            </a:pPr>
            <a:r>
              <a:rPr lang="zh-CN" altLang="en-US" b="1" i="0" dirty="0">
                <a:effectLst>
                  <a:outerShdw blurRad="38100" dist="38100" dir="2700000" algn="tl">
                    <a:srgbClr val="C0C0C0"/>
                  </a:outerShdw>
                </a:effectLst>
                <a:latin typeface="仿宋_GB2312" pitchFamily="49" charset="-122"/>
                <a:ea typeface="仿宋_GB2312" pitchFamily="49" charset="-122"/>
              </a:rPr>
              <a:t>注：习惯上，人们把双模式基础平台子系统的这两个模式模块分别称为</a:t>
            </a:r>
            <a:r>
              <a:rPr lang="zh-CN" altLang="en-US" b="1" i="0" u="sng" dirty="0">
                <a:solidFill>
                  <a:schemeClr val="accent2"/>
                </a:solidFill>
                <a:effectLst>
                  <a:outerShdw blurRad="38100" dist="38100" dir="2700000" algn="tl">
                    <a:srgbClr val="C0C0C0"/>
                  </a:outerShdw>
                </a:effectLst>
                <a:latin typeface="仿宋_GB2312" pitchFamily="49" charset="-122"/>
                <a:ea typeface="仿宋_GB2312" pitchFamily="49" charset="-122"/>
              </a:rPr>
              <a:t>核外子系统</a:t>
            </a:r>
            <a:r>
              <a:rPr lang="zh-CN" altLang="en-US" b="1" i="0" dirty="0">
                <a:effectLst>
                  <a:outerShdw blurRad="38100" dist="38100" dir="2700000" algn="tl">
                    <a:srgbClr val="C0C0C0"/>
                  </a:outerShdw>
                </a:effectLst>
                <a:latin typeface="仿宋_GB2312" pitchFamily="49" charset="-122"/>
                <a:ea typeface="仿宋_GB2312" pitchFamily="49" charset="-122"/>
              </a:rPr>
              <a:t>和</a:t>
            </a:r>
            <a:r>
              <a:rPr lang="zh-CN" altLang="en-US" b="1" i="0" u="sng" dirty="0">
                <a:solidFill>
                  <a:schemeClr val="accent2"/>
                </a:solidFill>
                <a:effectLst>
                  <a:outerShdw blurRad="38100" dist="38100" dir="2700000" algn="tl">
                    <a:srgbClr val="C0C0C0"/>
                  </a:outerShdw>
                </a:effectLst>
                <a:latin typeface="仿宋_GB2312" pitchFamily="49" charset="-122"/>
                <a:ea typeface="仿宋_GB2312" pitchFamily="49" charset="-122"/>
              </a:rPr>
              <a:t>核心子系统</a:t>
            </a:r>
            <a:r>
              <a:rPr lang="zh-CN" altLang="en-US" b="1" i="0" dirty="0">
                <a:effectLst>
                  <a:outerShdw blurRad="38100" dist="38100" dir="2700000" algn="tl">
                    <a:srgbClr val="C0C0C0"/>
                  </a:outerShdw>
                </a:effectLst>
                <a:latin typeface="仿宋_GB2312" pitchFamily="49" charset="-122"/>
                <a:ea typeface="仿宋_GB2312" pitchFamily="49" charset="-122"/>
              </a:rPr>
              <a:t>；把核外子系统所使用的</a:t>
            </a:r>
            <a:r>
              <a:rPr lang="en-US" altLang="zh-CN" b="1" i="0" dirty="0">
                <a:effectLst>
                  <a:outerShdw blurRad="38100" dist="38100" dir="2700000" algn="tl">
                    <a:srgbClr val="C0C0C0"/>
                  </a:outerShdw>
                </a:effectLst>
                <a:latin typeface="仿宋_GB2312" pitchFamily="49" charset="-122"/>
                <a:ea typeface="仿宋_GB2312" pitchFamily="49" charset="-122"/>
              </a:rPr>
              <a:t>CPU</a:t>
            </a:r>
            <a:r>
              <a:rPr lang="zh-CN" altLang="en-US" b="1" i="0" dirty="0">
                <a:effectLst>
                  <a:outerShdw blurRad="38100" dist="38100" dir="2700000" algn="tl">
                    <a:srgbClr val="C0C0C0"/>
                  </a:outerShdw>
                </a:effectLst>
                <a:latin typeface="仿宋_GB2312" pitchFamily="49" charset="-122"/>
                <a:ea typeface="仿宋_GB2312" pitchFamily="49" charset="-122"/>
              </a:rPr>
              <a:t>的模式称为</a:t>
            </a:r>
            <a:r>
              <a:rPr lang="en-US" altLang="zh-CN" b="1" i="0" u="sng" dirty="0">
                <a:solidFill>
                  <a:schemeClr val="accent2"/>
                </a:solidFill>
                <a:effectLst>
                  <a:outerShdw blurRad="38100" dist="38100" dir="2700000" algn="tl">
                    <a:srgbClr val="C0C0C0"/>
                  </a:outerShdw>
                </a:effectLst>
                <a:latin typeface="仿宋_GB2312" pitchFamily="49" charset="-122"/>
                <a:ea typeface="仿宋_GB2312" pitchFamily="49" charset="-122"/>
              </a:rPr>
              <a:t>User Mode </a:t>
            </a:r>
            <a:r>
              <a:rPr lang="zh-CN" altLang="en-US" b="1" i="0" dirty="0">
                <a:effectLst>
                  <a:outerShdw blurRad="38100" dist="38100" dir="2700000" algn="tl">
                    <a:srgbClr val="C0C0C0"/>
                  </a:outerShdw>
                </a:effectLst>
                <a:latin typeface="仿宋_GB2312" pitchFamily="49" charset="-122"/>
                <a:ea typeface="仿宋_GB2312" pitchFamily="49" charset="-122"/>
              </a:rPr>
              <a:t>，把核心子系统所使用的</a:t>
            </a:r>
            <a:r>
              <a:rPr lang="en-US" altLang="zh-CN" b="1" i="0" dirty="0">
                <a:effectLst>
                  <a:outerShdw blurRad="38100" dist="38100" dir="2700000" algn="tl">
                    <a:srgbClr val="C0C0C0"/>
                  </a:outerShdw>
                </a:effectLst>
                <a:latin typeface="仿宋_GB2312" pitchFamily="49" charset="-122"/>
                <a:ea typeface="仿宋_GB2312" pitchFamily="49" charset="-122"/>
              </a:rPr>
              <a:t>CPU</a:t>
            </a:r>
            <a:r>
              <a:rPr lang="zh-CN" altLang="en-US" b="1" i="0" dirty="0">
                <a:effectLst>
                  <a:outerShdw blurRad="38100" dist="38100" dir="2700000" algn="tl">
                    <a:srgbClr val="C0C0C0"/>
                  </a:outerShdw>
                </a:effectLst>
                <a:latin typeface="仿宋_GB2312" pitchFamily="49" charset="-122"/>
                <a:ea typeface="仿宋_GB2312" pitchFamily="49" charset="-122"/>
              </a:rPr>
              <a:t>特权模式称为 </a:t>
            </a:r>
            <a:r>
              <a:rPr lang="en-US" altLang="zh-CN" b="1" i="0" u="sng" dirty="0">
                <a:solidFill>
                  <a:schemeClr val="accent2"/>
                </a:solidFill>
                <a:effectLst>
                  <a:outerShdw blurRad="38100" dist="38100" dir="2700000" algn="tl">
                    <a:srgbClr val="C0C0C0"/>
                  </a:outerShdw>
                </a:effectLst>
                <a:latin typeface="仿宋_GB2312" pitchFamily="49" charset="-122"/>
                <a:ea typeface="仿宋_GB2312" pitchFamily="49" charset="-122"/>
              </a:rPr>
              <a:t>Kernel Mode</a:t>
            </a:r>
            <a:r>
              <a:rPr lang="zh-CN" altLang="en-US" b="1" i="0" dirty="0">
                <a:effectLst>
                  <a:outerShdw blurRad="38100" dist="38100" dir="2700000" algn="tl">
                    <a:srgbClr val="C0C0C0"/>
                  </a:outerShdw>
                </a:effectLst>
                <a:latin typeface="仿宋_GB2312" pitchFamily="49" charset="-122"/>
                <a:ea typeface="仿宋_GB2312" pitchFamily="49" charset="-122"/>
              </a:rPr>
              <a:t>。</a:t>
            </a:r>
          </a:p>
          <a:p>
            <a:pPr eaLnBrk="1" fontAlgn="auto" hangingPunct="1">
              <a:spcBef>
                <a:spcPts val="0"/>
              </a:spcBef>
              <a:spcAft>
                <a:spcPts val="0"/>
              </a:spcAft>
              <a:defRPr/>
            </a:pPr>
            <a:endParaRPr lang="zh-CN" altLang="en-US" dirty="0"/>
          </a:p>
        </p:txBody>
      </p:sp>
      <p:sp>
        <p:nvSpPr>
          <p:cNvPr id="1208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39087" indent="-284264">
              <a:spcBef>
                <a:spcPct val="30000"/>
              </a:spcBef>
              <a:defRPr sz="1200">
                <a:solidFill>
                  <a:schemeClr val="tx1"/>
                </a:solidFill>
                <a:latin typeface="Calibri" panose="020F0502020204030204" pitchFamily="34" charset="0"/>
                <a:ea typeface="宋体" panose="02010600030101010101" pitchFamily="2" charset="-122"/>
              </a:defRPr>
            </a:lvl2pPr>
            <a:lvl3pPr marL="1137056" indent="-227411">
              <a:spcBef>
                <a:spcPct val="30000"/>
              </a:spcBef>
              <a:defRPr sz="1200">
                <a:solidFill>
                  <a:schemeClr val="tx1"/>
                </a:solidFill>
                <a:latin typeface="Calibri" panose="020F0502020204030204" pitchFamily="34" charset="0"/>
                <a:ea typeface="宋体" panose="02010600030101010101" pitchFamily="2" charset="-122"/>
              </a:defRPr>
            </a:lvl3pPr>
            <a:lvl4pPr marL="1591879" indent="-227411">
              <a:spcBef>
                <a:spcPct val="30000"/>
              </a:spcBef>
              <a:defRPr sz="1200">
                <a:solidFill>
                  <a:schemeClr val="tx1"/>
                </a:solidFill>
                <a:latin typeface="Calibri" panose="020F0502020204030204" pitchFamily="34" charset="0"/>
                <a:ea typeface="宋体" panose="02010600030101010101" pitchFamily="2" charset="-122"/>
              </a:defRPr>
            </a:lvl4pPr>
            <a:lvl5pPr marL="2046702" indent="-227411">
              <a:spcBef>
                <a:spcPct val="30000"/>
              </a:spcBef>
              <a:defRPr sz="1200">
                <a:solidFill>
                  <a:schemeClr val="tx1"/>
                </a:solidFill>
                <a:latin typeface="Calibri" panose="020F0502020204030204" pitchFamily="34" charset="0"/>
                <a:ea typeface="宋体" panose="02010600030101010101" pitchFamily="2" charset="-122"/>
              </a:defRPr>
            </a:lvl5pPr>
            <a:lvl6pPr marL="2501524"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56347"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11169"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65992"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05380A5-BC1C-4666-BBCF-2A879DA882C2}" type="slidenum">
              <a:rPr lang="en-US" altLang="zh-CN" smtClean="0">
                <a:latin typeface="Arial" panose="020B0604020202020204" pitchFamily="34" charset="0"/>
              </a:rPr>
              <a:pPr>
                <a:spcBef>
                  <a:spcPct val="0"/>
                </a:spcBef>
              </a:pPr>
              <a:t>80</a:t>
            </a:fld>
            <a:endParaRPr lang="en-US" altLang="zh-CN">
              <a:latin typeface="Arial" panose="020B0604020202020204" pitchFamily="34" charset="0"/>
            </a:endParaRPr>
          </a:p>
        </p:txBody>
      </p:sp>
    </p:spTree>
    <p:extLst>
      <p:ext uri="{BB962C8B-B14F-4D97-AF65-F5344CB8AC3E}">
        <p14:creationId xmlns:p14="http://schemas.microsoft.com/office/powerpoint/2010/main" val="647917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bwMode="auto">
          <a:xfrm>
            <a:off x="3263900" y="509588"/>
            <a:ext cx="3400425" cy="25495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 </a:t>
            </a:r>
            <a:r>
              <a:rPr lang="zh-CN" altLang="en-US"/>
              <a:t>微内核并非是一个完整的</a:t>
            </a:r>
            <a:r>
              <a:rPr lang="en-US" altLang="zh-CN"/>
              <a:t>OS</a:t>
            </a:r>
            <a:r>
              <a:rPr lang="zh-CN" altLang="en-US"/>
              <a:t>， 而只是为构建通用</a:t>
            </a:r>
            <a:r>
              <a:rPr lang="en-US" altLang="zh-CN"/>
              <a:t>OS</a:t>
            </a:r>
            <a:r>
              <a:rPr lang="zh-CN" altLang="en-US"/>
              <a:t>提供一个重要基础。由于在微内核</a:t>
            </a:r>
            <a:r>
              <a:rPr lang="en-US" altLang="zh-CN"/>
              <a:t>OS</a:t>
            </a:r>
            <a:r>
              <a:rPr lang="zh-CN" altLang="en-US"/>
              <a:t>结构中，通常都采用了客户</a:t>
            </a:r>
            <a:r>
              <a:rPr lang="en-US" altLang="zh-CN"/>
              <a:t>/</a:t>
            </a:r>
            <a:r>
              <a:rPr lang="zh-CN" altLang="en-US"/>
              <a:t>服务器模式，因此</a:t>
            </a:r>
            <a:r>
              <a:rPr lang="en-US" altLang="zh-CN"/>
              <a:t>OS</a:t>
            </a:r>
            <a:r>
              <a:rPr lang="zh-CN" altLang="en-US"/>
              <a:t>的大部分功能和服务，都是由若干服务器来提供的， 如文件服务器、作业服务器和网络服务器等。</a:t>
            </a:r>
          </a:p>
        </p:txBody>
      </p:sp>
      <p:sp>
        <p:nvSpPr>
          <p:cNvPr id="1259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39087" indent="-284264">
              <a:spcBef>
                <a:spcPct val="30000"/>
              </a:spcBef>
              <a:defRPr sz="1200">
                <a:solidFill>
                  <a:schemeClr val="tx1"/>
                </a:solidFill>
                <a:latin typeface="Calibri" panose="020F0502020204030204" pitchFamily="34" charset="0"/>
                <a:ea typeface="宋体" panose="02010600030101010101" pitchFamily="2" charset="-122"/>
              </a:defRPr>
            </a:lvl2pPr>
            <a:lvl3pPr marL="1137056" indent="-227411">
              <a:spcBef>
                <a:spcPct val="30000"/>
              </a:spcBef>
              <a:defRPr sz="1200">
                <a:solidFill>
                  <a:schemeClr val="tx1"/>
                </a:solidFill>
                <a:latin typeface="Calibri" panose="020F0502020204030204" pitchFamily="34" charset="0"/>
                <a:ea typeface="宋体" panose="02010600030101010101" pitchFamily="2" charset="-122"/>
              </a:defRPr>
            </a:lvl3pPr>
            <a:lvl4pPr marL="1591879" indent="-227411">
              <a:spcBef>
                <a:spcPct val="30000"/>
              </a:spcBef>
              <a:defRPr sz="1200">
                <a:solidFill>
                  <a:schemeClr val="tx1"/>
                </a:solidFill>
                <a:latin typeface="Calibri" panose="020F0502020204030204" pitchFamily="34" charset="0"/>
                <a:ea typeface="宋体" panose="02010600030101010101" pitchFamily="2" charset="-122"/>
              </a:defRPr>
            </a:lvl4pPr>
            <a:lvl5pPr marL="2046702" indent="-227411">
              <a:spcBef>
                <a:spcPct val="30000"/>
              </a:spcBef>
              <a:defRPr sz="1200">
                <a:solidFill>
                  <a:schemeClr val="tx1"/>
                </a:solidFill>
                <a:latin typeface="Calibri" panose="020F0502020204030204" pitchFamily="34" charset="0"/>
                <a:ea typeface="宋体" panose="02010600030101010101" pitchFamily="2" charset="-122"/>
              </a:defRPr>
            </a:lvl5pPr>
            <a:lvl6pPr marL="2501524"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56347"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11169"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65992" indent="-227411"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7645F81-CB7F-46FF-9233-0C445D09AC01}" type="slidenum">
              <a:rPr lang="zh-CN" altLang="en-US" smtClean="0">
                <a:latin typeface="Arial" panose="020B0604020202020204" pitchFamily="34" charset="0"/>
              </a:rPr>
              <a:pPr>
                <a:spcBef>
                  <a:spcPct val="0"/>
                </a:spcBef>
              </a:pPr>
              <a:t>83</a:t>
            </a:fld>
            <a:endParaRPr lang="zh-CN" altLang="en-US">
              <a:latin typeface="Arial" panose="020B0604020202020204" pitchFamily="34" charset="0"/>
            </a:endParaRPr>
          </a:p>
        </p:txBody>
      </p:sp>
    </p:spTree>
    <p:extLst>
      <p:ext uri="{BB962C8B-B14F-4D97-AF65-F5344CB8AC3E}">
        <p14:creationId xmlns:p14="http://schemas.microsoft.com/office/powerpoint/2010/main" val="438581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1982</a:t>
            </a:r>
            <a:r>
              <a:rPr lang="zh-CN" altLang="en-US" dirty="0"/>
              <a:t>年，西方国家越是在这方面限制我们，越是凸显了我们研究</a:t>
            </a:r>
            <a:r>
              <a:rPr lang="en-US" altLang="zh-CN" dirty="0"/>
              <a:t>UNIX</a:t>
            </a:r>
            <a:r>
              <a:rPr lang="zh-CN" altLang="en-US" dirty="0"/>
              <a:t>系统的重要性，也就越是激发了中国人下定决心、排除万难去获得并掌握</a:t>
            </a:r>
            <a:r>
              <a:rPr lang="en-US" altLang="zh-CN" dirty="0"/>
              <a:t>UNIX</a:t>
            </a:r>
            <a:r>
              <a:rPr lang="zh-CN" altLang="en-US" dirty="0"/>
              <a:t>系统。</a:t>
            </a:r>
            <a:endParaRPr lang="en-US" altLang="zh-CN" dirty="0"/>
          </a:p>
          <a:p>
            <a:endParaRPr lang="en-US" altLang="zh-CN" dirty="0"/>
          </a:p>
          <a:p>
            <a:r>
              <a:rPr lang="en-US" altLang="zh-CN" dirty="0"/>
              <a:t>1983</a:t>
            </a:r>
            <a:r>
              <a:rPr lang="zh-CN" altLang="en-US" dirty="0"/>
              <a:t>年，任务下达到我校（成都电讯工程学院）微机所，所里迅速组织攻关小组承担任务。当时没有任何参照的资料，条件相当艰苦。把目标码反汇编成汇编码（几十万行），人工读懂，再重新用</a:t>
            </a:r>
            <a:r>
              <a:rPr lang="en-US" altLang="zh-CN" dirty="0"/>
              <a:t>C</a:t>
            </a:r>
            <a:r>
              <a:rPr lang="zh-CN" altLang="en-US" dirty="0"/>
              <a:t>语言写出来。由于汇编语言与</a:t>
            </a:r>
            <a:r>
              <a:rPr lang="en-US" altLang="zh-CN" dirty="0"/>
              <a:t>C</a:t>
            </a:r>
            <a:r>
              <a:rPr lang="zh-CN" altLang="en-US" dirty="0"/>
              <a:t>语言之间并非一一对应的关系，而是一对多的关系，因此刚写出来的</a:t>
            </a:r>
            <a:r>
              <a:rPr lang="en-US" altLang="zh-CN" dirty="0"/>
              <a:t>C</a:t>
            </a:r>
            <a:r>
              <a:rPr lang="zh-CN" altLang="en-US" dirty="0"/>
              <a:t>语言代码的功能与原有的汇编码的功能有很大的出入。科研人员废寝忘食、克服困难，不断地分析、讨论、修改、再重写，如此反复、坚持不断，终于获得了与原系统在功能、性能和结构上完全一致的</a:t>
            </a:r>
            <a:r>
              <a:rPr lang="en-US" altLang="zh-CN" dirty="0"/>
              <a:t>C</a:t>
            </a:r>
            <a:r>
              <a:rPr lang="zh-CN" altLang="en-US" dirty="0"/>
              <a:t>语言源代码。</a:t>
            </a:r>
          </a:p>
          <a:p>
            <a:endParaRPr kumimoji="1"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85</a:t>
            </a:fld>
            <a:endParaRPr lang="zh-CN" altLang="en-US" dirty="0"/>
          </a:p>
        </p:txBody>
      </p:sp>
    </p:spTree>
    <p:extLst>
      <p:ext uri="{BB962C8B-B14F-4D97-AF65-F5344CB8AC3E}">
        <p14:creationId xmlns:p14="http://schemas.microsoft.com/office/powerpoint/2010/main" val="9337732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有了这样的基础，在后期的我国“七五”、“八五”科技攻关项目中，科研人员随后又对</a:t>
            </a:r>
            <a:r>
              <a:rPr lang="en-US" altLang="zh-CN" dirty="0"/>
              <a:t>UNIX</a:t>
            </a:r>
            <a:r>
              <a:rPr lang="zh-CN" altLang="en-US" dirty="0"/>
              <a:t>系统上进行了更加深入的学习、研究和二次开发，从而完全掌握了</a:t>
            </a:r>
            <a:r>
              <a:rPr lang="en-US" altLang="zh-CN" dirty="0"/>
              <a:t>UNIX</a:t>
            </a:r>
            <a:r>
              <a:rPr lang="zh-CN" altLang="en-US" dirty="0"/>
              <a:t>操作系统的设计思想和内部算法。</a:t>
            </a:r>
            <a:endParaRPr kumimoji="1"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86</a:t>
            </a:fld>
            <a:endParaRPr lang="zh-CN" altLang="en-US" dirty="0"/>
          </a:p>
        </p:txBody>
      </p:sp>
    </p:spTree>
    <p:extLst>
      <p:ext uri="{BB962C8B-B14F-4D97-AF65-F5344CB8AC3E}">
        <p14:creationId xmlns:p14="http://schemas.microsoft.com/office/powerpoint/2010/main" val="1321376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86D72709-529C-4B3A-928D-788F2A879E70}"/>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C6394D2-F4E9-4C84-8DC2-7BA9BDD36129}" type="slidenum">
              <a:rPr lang="en-US" altLang="zh-CN"/>
              <a:pPr>
                <a:spcBef>
                  <a:spcPct val="0"/>
                </a:spcBef>
              </a:pPr>
              <a:t>8</a:t>
            </a:fld>
            <a:endParaRPr lang="en-US" altLang="zh-CN"/>
          </a:p>
        </p:txBody>
      </p:sp>
      <p:sp>
        <p:nvSpPr>
          <p:cNvPr id="11267" name="Rectangle 2">
            <a:extLst>
              <a:ext uri="{FF2B5EF4-FFF2-40B4-BE49-F238E27FC236}">
                <a16:creationId xmlns:a16="http://schemas.microsoft.com/office/drawing/2014/main" id="{BD14A9AE-97E3-46E1-A99B-6E27F8532959}"/>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DC2C06EB-6D5F-4371-9F3C-C844E615191A}"/>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kumimoji="1" lang="zh-CN" altLang="zh-CN" b="1" dirty="0">
              <a:latin typeface="Arial" charset="0"/>
              <a:ea typeface="宋体" charset="0"/>
            </a:endParaRPr>
          </a:p>
        </p:txBody>
      </p:sp>
    </p:spTree>
    <p:extLst>
      <p:ext uri="{BB962C8B-B14F-4D97-AF65-F5344CB8AC3E}">
        <p14:creationId xmlns:p14="http://schemas.microsoft.com/office/powerpoint/2010/main" val="22682642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由于我国掌握了</a:t>
            </a:r>
            <a:r>
              <a:rPr lang="en-US" altLang="zh-CN" dirty="0"/>
              <a:t>UNIX</a:t>
            </a:r>
            <a:r>
              <a:rPr lang="zh-CN" altLang="en-US" dirty="0"/>
              <a:t>操作系统的核心技术，并且随着东西方冷战的结束，以美国为首的西方国家才逐步放开了对我国在这方面的禁运。虽然刚开始需要花费非常昂贵的价格才能买到，但毕竟能够花钱就可购买各种版本</a:t>
            </a:r>
            <a:r>
              <a:rPr lang="en-US" altLang="zh-CN" dirty="0"/>
              <a:t>UNIX</a:t>
            </a:r>
            <a:r>
              <a:rPr lang="zh-CN" altLang="en-US" dirty="0"/>
              <a:t>操作系统源代码了，这使得我国科研人员能够方便地学习、研究</a:t>
            </a:r>
            <a:r>
              <a:rPr lang="en-US" altLang="zh-CN" dirty="0"/>
              <a:t>UNIX</a:t>
            </a:r>
            <a:r>
              <a:rPr lang="zh-CN" altLang="en-US" dirty="0"/>
              <a:t>系统创造了良好的条件，为后来我国在计算机系统软件和大型应用软件的发展奠定了坚实的基础。</a:t>
            </a:r>
          </a:p>
          <a:p>
            <a:endParaRPr kumimoji="1"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87</a:t>
            </a:fld>
            <a:endParaRPr lang="zh-CN" altLang="en-US" dirty="0"/>
          </a:p>
        </p:txBody>
      </p:sp>
    </p:spTree>
    <p:extLst>
      <p:ext uri="{BB962C8B-B14F-4D97-AF65-F5344CB8AC3E}">
        <p14:creationId xmlns:p14="http://schemas.microsoft.com/office/powerpoint/2010/main" val="3034215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COSA</a:t>
            </a:r>
            <a:r>
              <a:rPr lang="zh-CN" altLang="en-US" dirty="0"/>
              <a:t>是我国研制的具有完全知识产权的多用户、多进程操作系统，在功能和性能上完全兼容</a:t>
            </a:r>
            <a:r>
              <a:rPr lang="en-US" altLang="zh-CN" dirty="0"/>
              <a:t>UNIX</a:t>
            </a:r>
            <a:r>
              <a:rPr lang="zh-CN" altLang="en-US" dirty="0"/>
              <a:t>操作系统的系统</a:t>
            </a:r>
            <a:r>
              <a:rPr lang="en-US" altLang="zh-CN" dirty="0"/>
              <a:t>V</a:t>
            </a:r>
            <a:r>
              <a:rPr lang="zh-CN" altLang="en-US" dirty="0"/>
              <a:t>版本。</a:t>
            </a:r>
            <a:endParaRPr lang="en-US" altLang="zh-CN" dirty="0"/>
          </a:p>
          <a:p>
            <a:endParaRPr lang="en-US" altLang="zh-CN" dirty="0"/>
          </a:p>
          <a:p>
            <a:r>
              <a:rPr lang="zh-CN" altLang="en-US" dirty="0"/>
              <a:t>所以希望同学们努力学习、刻苦钻研、不怕困难，并且还要具有长远的战略眼光。既要虚心学习全人类所有的先进技术，又要脚踏实地、艰苦奋斗的精神，勇攀科技高峰，保持自己的核心竞争力。</a:t>
            </a:r>
            <a:endParaRPr kumimoji="1" lang="zh-CN" altLang="en-US" dirty="0"/>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88</a:t>
            </a:fld>
            <a:endParaRPr lang="zh-CN" altLang="en-US" dirty="0"/>
          </a:p>
        </p:txBody>
      </p:sp>
    </p:spTree>
    <p:extLst>
      <p:ext uri="{BB962C8B-B14F-4D97-AF65-F5344CB8AC3E}">
        <p14:creationId xmlns:p14="http://schemas.microsoft.com/office/powerpoint/2010/main" val="3560392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solidFill>
                  <a:srgbClr val="2D2E2D"/>
                </a:solidFill>
              </a:rPr>
              <a:pPr/>
              <a:t>89</a:t>
            </a:fld>
            <a:endParaRPr lang="zh-CN" altLang="en-US" dirty="0">
              <a:solidFill>
                <a:srgbClr val="2D2E2D"/>
              </a:solidFill>
            </a:endParaRPr>
          </a:p>
        </p:txBody>
      </p:sp>
    </p:spTree>
    <p:extLst>
      <p:ext uri="{BB962C8B-B14F-4D97-AF65-F5344CB8AC3E}">
        <p14:creationId xmlns:p14="http://schemas.microsoft.com/office/powerpoint/2010/main" val="3287936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选讲</a:t>
            </a:r>
          </a:p>
        </p:txBody>
      </p:sp>
      <p:sp>
        <p:nvSpPr>
          <p:cNvPr id="4" name="灯片编号占位符 3"/>
          <p:cNvSpPr>
            <a:spLocks noGrp="1"/>
          </p:cNvSpPr>
          <p:nvPr>
            <p:ph type="sldNum" sz="quarter" idx="5"/>
          </p:nvPr>
        </p:nvSpPr>
        <p:spPr/>
        <p:txBody>
          <a:bodyPr/>
          <a:lstStyle/>
          <a:p>
            <a:fld id="{82869989-EB00-4EE7-BCB5-25BDC5BB29F8}" type="slidenum">
              <a:rPr lang="en-US" altLang="zh-CN" smtClean="0"/>
              <a:pPr/>
              <a:t>10</a:t>
            </a:fld>
            <a:endParaRPr lang="zh-CN" altLang="en-US" dirty="0"/>
          </a:p>
        </p:txBody>
      </p:sp>
    </p:spTree>
    <p:extLst>
      <p:ext uri="{BB962C8B-B14F-4D97-AF65-F5344CB8AC3E}">
        <p14:creationId xmlns:p14="http://schemas.microsoft.com/office/powerpoint/2010/main" val="2676659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B67F2BB6-912B-1147-AF1B-3E8A72B2D88B}" type="slidenum">
              <a:rPr lang="en-US" altLang="zh-CN"/>
              <a:pPr algn="r">
                <a:defRPr/>
              </a:pPr>
              <a:t>11</a:t>
            </a:fld>
            <a:endParaRPr lang="en-US" altLang="zh-CN"/>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选讲</a:t>
            </a:r>
          </a:p>
          <a:p>
            <a:pPr eaLnBrk="1" hangingPunct="1">
              <a:defRPr/>
            </a:pPr>
            <a:endParaRPr lang="zh-CN" altLang="zh-CN" dirty="0">
              <a:latin typeface="Arial" charset="0"/>
              <a:ea typeface="宋体" charset="0"/>
            </a:endParaRPr>
          </a:p>
        </p:txBody>
      </p:sp>
    </p:spTree>
    <p:extLst>
      <p:ext uri="{BB962C8B-B14F-4D97-AF65-F5344CB8AC3E}">
        <p14:creationId xmlns:p14="http://schemas.microsoft.com/office/powerpoint/2010/main" val="678625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B67F2BB6-912B-1147-AF1B-3E8A72B2D88B}" type="slidenum">
              <a:rPr lang="en-US" altLang="zh-CN"/>
              <a:pPr algn="r">
                <a:defRPr/>
              </a:pPr>
              <a:t>12</a:t>
            </a:fld>
            <a:endParaRPr lang="en-US" altLang="zh-CN"/>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选讲</a:t>
            </a:r>
          </a:p>
          <a:p>
            <a:pPr eaLnBrk="1" hangingPunct="1">
              <a:defRPr/>
            </a:pPr>
            <a:endParaRPr lang="zh-CN" altLang="zh-CN" dirty="0">
              <a:latin typeface="Arial" charset="0"/>
              <a:ea typeface="宋体" charset="0"/>
            </a:endParaRPr>
          </a:p>
        </p:txBody>
      </p:sp>
    </p:spTree>
    <p:extLst>
      <p:ext uri="{BB962C8B-B14F-4D97-AF65-F5344CB8AC3E}">
        <p14:creationId xmlns:p14="http://schemas.microsoft.com/office/powerpoint/2010/main" val="4208024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defRPr>
                <a:solidFill>
                  <a:schemeClr val="tx1"/>
                </a:solidFill>
                <a:latin typeface="Arial" charset="0"/>
                <a:ea typeface="宋体" charset="0"/>
              </a:defRPr>
            </a:lvl1pPr>
            <a:lvl2pPr marL="742950" indent="-285750" algn="l">
              <a:defRPr>
                <a:solidFill>
                  <a:schemeClr val="tx1"/>
                </a:solidFill>
                <a:latin typeface="Arial" charset="0"/>
                <a:ea typeface="宋体" charset="0"/>
              </a:defRPr>
            </a:lvl2pPr>
            <a:lvl3pPr marL="1143000" indent="-228600" algn="l">
              <a:defRPr>
                <a:solidFill>
                  <a:schemeClr val="tx1"/>
                </a:solidFill>
                <a:latin typeface="Arial" charset="0"/>
                <a:ea typeface="宋体" charset="0"/>
              </a:defRPr>
            </a:lvl3pPr>
            <a:lvl4pPr marL="1600200" indent="-228600" algn="l">
              <a:defRPr>
                <a:solidFill>
                  <a:schemeClr val="tx1"/>
                </a:solidFill>
                <a:latin typeface="Arial" charset="0"/>
                <a:ea typeface="宋体" charset="0"/>
              </a:defRPr>
            </a:lvl4pPr>
            <a:lvl5pPr marL="2057400" indent="-228600" algn="l">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defRPr/>
            </a:pPr>
            <a:fld id="{B67F2BB6-912B-1147-AF1B-3E8A72B2D88B}" type="slidenum">
              <a:rPr lang="en-US" altLang="zh-CN"/>
              <a:pPr algn="r">
                <a:defRPr/>
              </a:pPr>
              <a:t>13</a:t>
            </a:fld>
            <a:endParaRPr lang="en-US" altLang="zh-CN"/>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选讲</a:t>
            </a:r>
          </a:p>
          <a:p>
            <a:pPr eaLnBrk="1" hangingPunct="1">
              <a:defRPr/>
            </a:pPr>
            <a:endParaRPr lang="zh-CN" altLang="zh-CN" dirty="0">
              <a:latin typeface="Arial" charset="0"/>
              <a:ea typeface="宋体" charset="0"/>
            </a:endParaRPr>
          </a:p>
        </p:txBody>
      </p:sp>
    </p:spTree>
    <p:extLst>
      <p:ext uri="{BB962C8B-B14F-4D97-AF65-F5344CB8AC3E}">
        <p14:creationId xmlns:p14="http://schemas.microsoft.com/office/powerpoint/2010/main" val="38049752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首页">
    <p:spTree>
      <p:nvGrpSpPr>
        <p:cNvPr id="1" name=""/>
        <p:cNvGrpSpPr/>
        <p:nvPr/>
      </p:nvGrpSpPr>
      <p:grpSpPr>
        <a:xfrm>
          <a:off x="0" y="0"/>
          <a:ext cx="0" cy="0"/>
          <a:chOff x="0" y="0"/>
          <a:chExt cx="0" cy="0"/>
        </a:xfrm>
      </p:grpSpPr>
      <p:grpSp>
        <p:nvGrpSpPr>
          <p:cNvPr id="5" name="组 4"/>
          <p:cNvGrpSpPr/>
          <p:nvPr userDrawn="1"/>
        </p:nvGrpSpPr>
        <p:grpSpPr bwMode="hidden">
          <a:xfrm>
            <a:off x="-1" y="0"/>
            <a:ext cx="9144002" cy="6858000"/>
            <a:chOff x="-1" y="0"/>
            <a:chExt cx="12192002" cy="6858000"/>
          </a:xfrm>
        </p:grpSpPr>
        <p:cxnSp>
          <p:nvCxnSpPr>
            <p:cNvPr id="6" name="直接连接符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组 22"/>
            <p:cNvGrpSpPr/>
            <p:nvPr userDrawn="1"/>
          </p:nvGrpSpPr>
          <p:grpSpPr bwMode="hidden">
            <a:xfrm>
              <a:off x="-1" y="0"/>
              <a:ext cx="12192001" cy="6858000"/>
              <a:chOff x="-1" y="0"/>
              <a:chExt cx="12192001" cy="6858000"/>
            </a:xfrm>
          </p:grpSpPr>
          <p:cxnSp>
            <p:nvCxnSpPr>
              <p:cNvPr id="41" name="直接连接符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组 45"/>
              <p:cNvGrpSpPr/>
              <p:nvPr/>
            </p:nvGrpSpPr>
            <p:grpSpPr bwMode="hidden">
              <a:xfrm>
                <a:off x="6327885" y="0"/>
                <a:ext cx="5864115" cy="5898673"/>
                <a:chOff x="6327885" y="0"/>
                <a:chExt cx="5864115" cy="5898673"/>
              </a:xfrm>
            </p:grpSpPr>
            <p:cxnSp>
              <p:nvCxnSpPr>
                <p:cNvPr id="52" name="直接连接符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直接连接符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S)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 23"/>
            <p:cNvGrpSpPr/>
            <p:nvPr userDrawn="1"/>
          </p:nvGrpSpPr>
          <p:grpSpPr bwMode="hidden">
            <a:xfrm flipH="1">
              <a:off x="0" y="0"/>
              <a:ext cx="12192001" cy="6858000"/>
              <a:chOff x="-1" y="0"/>
              <a:chExt cx="12192001" cy="6858000"/>
            </a:xfrm>
          </p:grpSpPr>
          <p:cxnSp>
            <p:nvCxnSpPr>
              <p:cNvPr id="25" name="直接连接符​​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组 29"/>
              <p:cNvGrpSpPr/>
              <p:nvPr/>
            </p:nvGrpSpPr>
            <p:grpSpPr bwMode="hidden">
              <a:xfrm>
                <a:off x="6327885" y="0"/>
                <a:ext cx="5864115" cy="5898673"/>
                <a:chOff x="6327885" y="0"/>
                <a:chExt cx="5864115" cy="5898673"/>
              </a:xfrm>
            </p:grpSpPr>
            <p:cxnSp>
              <p:nvCxnSpPr>
                <p:cNvPr id="36" name="直接连接符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S)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ctrTitle"/>
          </p:nvPr>
        </p:nvSpPr>
        <p:spPr>
          <a:xfrm>
            <a:off x="457172" y="3421151"/>
            <a:ext cx="8196547" cy="1871475"/>
          </a:xfrm>
          <a:prstGeom prst="rect">
            <a:avLst/>
          </a:prstGeom>
        </p:spPr>
        <p:txBody>
          <a:bodyPr rtlCol="0" anchor="b">
            <a:noAutofit/>
          </a:bodyPr>
          <a:lstStyle>
            <a:lvl1pPr algn="ctr">
              <a:lnSpc>
                <a:spcPct val="100000"/>
              </a:lnSpc>
              <a:defRPr sz="4050" cap="none" baseline="0">
                <a:solidFill>
                  <a:schemeClr val="accent2">
                    <a:lumMod val="75000"/>
                  </a:schemeClr>
                </a:solidFill>
                <a:latin typeface="微软雅黑" panose="020B0503020204020204" pitchFamily="34" charset="-122"/>
                <a:ea typeface="微软雅黑" panose="020B0503020204020204" pitchFamily="34" charset="-122"/>
              </a:defRPr>
            </a:lvl1pPr>
          </a:lstStyle>
          <a:p>
            <a:pPr rtl="0"/>
            <a:r>
              <a:rPr lang="zh-CN" altLang="en-US" noProof="0" dirty="0"/>
              <a:t>单击此处编辑母版标题样式</a:t>
            </a:r>
          </a:p>
        </p:txBody>
      </p:sp>
      <p:sp>
        <p:nvSpPr>
          <p:cNvPr id="3" name="副标题 2"/>
          <p:cNvSpPr>
            <a:spLocks noGrp="1"/>
          </p:cNvSpPr>
          <p:nvPr>
            <p:ph type="subTitle" idx="1"/>
          </p:nvPr>
        </p:nvSpPr>
        <p:spPr>
          <a:xfrm>
            <a:off x="970384" y="5432564"/>
            <a:ext cx="7203233" cy="457200"/>
          </a:xfrm>
          <a:prstGeom prst="rect">
            <a:avLst/>
          </a:prstGeom>
        </p:spPr>
        <p:txBody>
          <a:bodyPr rtlCol="0">
            <a:normAutofit/>
          </a:bodyPr>
          <a:lstStyle>
            <a:lvl1pPr marL="0" indent="0" algn="just">
              <a:spcBef>
                <a:spcPts val="0"/>
              </a:spcBef>
              <a:buNone/>
              <a:defRPr sz="1500" b="0">
                <a:solidFill>
                  <a:schemeClr val="accent1">
                    <a:lumMod val="75000"/>
                  </a:schemeClr>
                </a:solidFill>
                <a:latin typeface="微软雅黑" panose="020B0503020204020204" pitchFamily="34" charset="-122"/>
                <a:ea typeface="微软雅黑" panose="020B0503020204020204" pitchFamily="3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zh-CN" altLang="en-US" noProof="0" dirty="0"/>
              <a:t>单击以编辑母版副标题样式</a:t>
            </a:r>
          </a:p>
        </p:txBody>
      </p:sp>
      <p:cxnSp>
        <p:nvCxnSpPr>
          <p:cNvPr id="58" name="直接连接符​​ 57"/>
          <p:cNvCxnSpPr/>
          <p:nvPr userDrawn="1"/>
        </p:nvCxnSpPr>
        <p:spPr>
          <a:xfrm>
            <a:off x="971550" y="5294175"/>
            <a:ext cx="72009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F1902921-415F-4ADD-9856-C88A0B19968C}"/>
              </a:ext>
            </a:extLst>
          </p:cNvPr>
          <p:cNvPicPr>
            <a:picLocks noChangeAspect="1"/>
          </p:cNvPicPr>
          <p:nvPr userDrawn="1"/>
        </p:nvPicPr>
        <p:blipFill>
          <a:blip r:embed="rId2"/>
          <a:stretch>
            <a:fillRect/>
          </a:stretch>
        </p:blipFill>
        <p:spPr>
          <a:xfrm>
            <a:off x="1211962" y="156092"/>
            <a:ext cx="6774147" cy="362321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3920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页">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组 8"/>
          <p:cNvGrpSpPr/>
          <p:nvPr userDrawn="1"/>
        </p:nvGrpSpPr>
        <p:grpSpPr bwMode="hidden">
          <a:xfrm>
            <a:off x="-1" y="0"/>
            <a:ext cx="9144002" cy="6858000"/>
            <a:chOff x="-1" y="0"/>
            <a:chExt cx="12192002" cy="6858000"/>
          </a:xfrm>
        </p:grpSpPr>
        <p:cxnSp>
          <p:nvCxnSpPr>
            <p:cNvPr id="10" name="直接连接符​​(S)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组 25"/>
            <p:cNvGrpSpPr/>
            <p:nvPr userDrawn="1"/>
          </p:nvGrpSpPr>
          <p:grpSpPr bwMode="hidden">
            <a:xfrm>
              <a:off x="-1" y="0"/>
              <a:ext cx="12192001" cy="6858000"/>
              <a:chOff x="-1" y="0"/>
              <a:chExt cx="12192001" cy="6858000"/>
            </a:xfrm>
          </p:grpSpPr>
          <p:cxnSp>
            <p:nvCxnSpPr>
              <p:cNvPr id="44" name="直接连接符​​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S)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组 48"/>
              <p:cNvGrpSpPr/>
              <p:nvPr/>
            </p:nvGrpSpPr>
            <p:grpSpPr bwMode="hidden">
              <a:xfrm>
                <a:off x="6327885" y="0"/>
                <a:ext cx="5864115" cy="5898673"/>
                <a:chOff x="6327885" y="0"/>
                <a:chExt cx="5864115" cy="5898673"/>
              </a:xfrm>
            </p:grpSpPr>
            <p:cxnSp>
              <p:nvCxnSpPr>
                <p:cNvPr id="55" name="直接连接符​​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S)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 26"/>
            <p:cNvGrpSpPr/>
            <p:nvPr userDrawn="1"/>
          </p:nvGrpSpPr>
          <p:grpSpPr bwMode="hidden">
            <a:xfrm flipH="1">
              <a:off x="0" y="0"/>
              <a:ext cx="12192001" cy="6858000"/>
              <a:chOff x="-1" y="0"/>
              <a:chExt cx="12192001" cy="6858000"/>
            </a:xfrm>
          </p:grpSpPr>
          <p:cxnSp>
            <p:nvCxnSpPr>
              <p:cNvPr id="28" name="直接连接符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S)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组 32"/>
              <p:cNvGrpSpPr/>
              <p:nvPr/>
            </p:nvGrpSpPr>
            <p:grpSpPr bwMode="hidden">
              <a:xfrm>
                <a:off x="6327885" y="0"/>
                <a:ext cx="5864115" cy="5898673"/>
                <a:chOff x="6327885" y="0"/>
                <a:chExt cx="5864115" cy="5898673"/>
              </a:xfrm>
            </p:grpSpPr>
            <p:cxnSp>
              <p:nvCxnSpPr>
                <p:cNvPr id="39" name="直接连接符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S)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矩形 6"/>
          <p:cNvSpPr/>
          <p:nvPr userDrawn="1"/>
        </p:nvSpPr>
        <p:spPr>
          <a:xfrm>
            <a:off x="3489110" y="0"/>
            <a:ext cx="5652776"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90453" y="256446"/>
            <a:ext cx="3015197" cy="1560870"/>
          </a:xfrm>
          <a:prstGeom prst="rect">
            <a:avLst/>
          </a:prstGeom>
        </p:spPr>
        <p:txBody>
          <a:bodyPr rtlCol="0" anchor="b">
            <a:normAutofit/>
          </a:bodyPr>
          <a:lstStyle>
            <a:lvl1pPr>
              <a:defRPr sz="2400">
                <a:solidFill>
                  <a:schemeClr val="bg1"/>
                </a:solidFill>
                <a:latin typeface="微软雅黑" panose="020B0503020204020204" pitchFamily="34" charset="-122"/>
                <a:ea typeface="微软雅黑" panose="020B0503020204020204" pitchFamily="34" charset="-122"/>
              </a:defRPr>
            </a:lvl1pPr>
          </a:lstStyle>
          <a:p>
            <a:pPr rtl="0"/>
            <a:r>
              <a:rPr lang="zh-CN" altLang="en-US" noProof="0" dirty="0"/>
              <a:t>单击此处编辑母版标题样式</a:t>
            </a:r>
          </a:p>
        </p:txBody>
      </p:sp>
      <p:sp>
        <p:nvSpPr>
          <p:cNvPr id="4" name="文本占位符 3"/>
          <p:cNvSpPr>
            <a:spLocks noGrp="1"/>
          </p:cNvSpPr>
          <p:nvPr>
            <p:ph type="body" sz="half" idx="2"/>
          </p:nvPr>
        </p:nvSpPr>
        <p:spPr>
          <a:xfrm>
            <a:off x="190453" y="2103379"/>
            <a:ext cx="3010081" cy="4093648"/>
          </a:xfrm>
          <a:prstGeom prst="rect">
            <a:avLst/>
          </a:prstGeom>
        </p:spPr>
        <p:txBody>
          <a:bodyPr rtlCol="0">
            <a:normAutofit/>
          </a:bodyPr>
          <a:lstStyle>
            <a:lvl1pPr marL="0" indent="0">
              <a:spcBef>
                <a:spcPts val="900"/>
              </a:spcBef>
              <a:buNone/>
              <a:defRPr sz="1800">
                <a:solidFill>
                  <a:schemeClr val="bg1"/>
                </a:solidFill>
                <a:latin typeface="微软雅黑" panose="020B0503020204020204" pitchFamily="34" charset="-122"/>
                <a:ea typeface="微软雅黑"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zh-CN" altLang="en-US" noProof="0" dirty="0"/>
              <a:t>编辑母版文本样式</a:t>
            </a:r>
          </a:p>
        </p:txBody>
      </p:sp>
      <p:cxnSp>
        <p:nvCxnSpPr>
          <p:cNvPr id="60" name="直接连接符 59"/>
          <p:cNvCxnSpPr>
            <a:cxnSpLocks/>
          </p:cNvCxnSpPr>
          <p:nvPr userDrawn="1"/>
        </p:nvCxnSpPr>
        <p:spPr>
          <a:xfrm>
            <a:off x="190453" y="1973877"/>
            <a:ext cx="30026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页脚占位符 5"/>
          <p:cNvSpPr>
            <a:spLocks noGrp="1"/>
          </p:cNvSpPr>
          <p:nvPr>
            <p:ph type="ftr" sz="quarter" idx="11"/>
          </p:nvPr>
        </p:nvSpPr>
        <p:spPr>
          <a:xfrm>
            <a:off x="4320184" y="7835016"/>
            <a:ext cx="4596023" cy="222436"/>
          </a:xfrm>
          <a:prstGeom prst="rect">
            <a:avLst/>
          </a:prstGeom>
        </p:spPr>
        <p:txBody>
          <a:bodyPr rtlCol="0"/>
          <a:lstStyle>
            <a:lvl1pPr>
              <a:defRPr>
                <a:latin typeface="微软雅黑" panose="020B0503020204020204" pitchFamily="34" charset="-122"/>
                <a:ea typeface="微软雅黑" panose="020B0503020204020204" pitchFamily="34" charset="-122"/>
              </a:defRPr>
            </a:lvl1pPr>
          </a:lstStyle>
          <a:p>
            <a:r>
              <a:rPr lang="zh-CN" altLang="en-US" dirty="0">
                <a:solidFill>
                  <a:prstClr val="black"/>
                </a:solidFill>
              </a:rPr>
              <a:t>添加页脚</a:t>
            </a:r>
          </a:p>
        </p:txBody>
      </p:sp>
      <p:sp>
        <p:nvSpPr>
          <p:cNvPr id="5" name="日期占位符 4"/>
          <p:cNvSpPr>
            <a:spLocks noGrp="1"/>
          </p:cNvSpPr>
          <p:nvPr>
            <p:ph type="dt" sz="half" idx="10"/>
          </p:nvPr>
        </p:nvSpPr>
        <p:spPr>
          <a:xfrm>
            <a:off x="111085" y="6390871"/>
            <a:ext cx="1541738" cy="334063"/>
          </a:xfrm>
          <a:prstGeom prst="rect">
            <a:avLst/>
          </a:prstGeom>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B432DCC3-517C-49BA-ABA2-B2F6E7404DD7}" type="datetime2">
              <a:rPr lang="zh-CN" altLang="en-US" smtClean="0">
                <a:solidFill>
                  <a:prstClr val="white"/>
                </a:solidFill>
              </a:rPr>
              <a:pPr/>
              <a:t>2023年2月27日</a:t>
            </a:fld>
            <a:endParaRPr lang="zh-CN" altLang="en-US" dirty="0">
              <a:solidFill>
                <a:prstClr val="white"/>
              </a:solidFill>
            </a:endParaRPr>
          </a:p>
        </p:txBody>
      </p:sp>
      <p:sp>
        <p:nvSpPr>
          <p:cNvPr id="8" name="幻灯片编号占位符 7"/>
          <p:cNvSpPr>
            <a:spLocks noGrp="1"/>
          </p:cNvSpPr>
          <p:nvPr>
            <p:ph type="sldNum" sz="quarter" idx="12"/>
          </p:nvPr>
        </p:nvSpPr>
        <p:spPr>
          <a:xfrm>
            <a:off x="8332979" y="6502497"/>
            <a:ext cx="689162" cy="222436"/>
          </a:xfrm>
          <a:prstGeom prst="rect">
            <a:avLst/>
          </a:prstGeom>
        </p:spPr>
        <p:txBody>
          <a:bodyPr rtlCol="0"/>
          <a:lstStyle>
            <a:lvl1pPr>
              <a:defRPr>
                <a:solidFill>
                  <a:srgbClr val="0070C0"/>
                </a:solidFill>
                <a:latin typeface="微软雅黑" panose="020B0503020204020204" pitchFamily="34" charset="-122"/>
                <a:ea typeface="微软雅黑" panose="020B0503020204020204" pitchFamily="34" charset="-122"/>
              </a:defRPr>
            </a:lvl1pPr>
          </a:lstStyle>
          <a:p>
            <a:fld id="{E31375A4-56A4-47D6-9801-1991572033F7}" type="slidenum">
              <a:rPr lang="en-US" altLang="zh-CN" smtClean="0"/>
              <a:pPr/>
              <a:t>‹#›</a:t>
            </a:fld>
            <a:endParaRPr lang="zh-CN" altLang="en-US" dirty="0"/>
          </a:p>
        </p:txBody>
      </p:sp>
      <p:sp>
        <p:nvSpPr>
          <p:cNvPr id="63" name="SmartArt 占位符 62">
            <a:extLst>
              <a:ext uri="{FF2B5EF4-FFF2-40B4-BE49-F238E27FC236}">
                <a16:creationId xmlns:a16="http://schemas.microsoft.com/office/drawing/2014/main" id="{3E98ACF1-74AC-4D1D-9784-D1507B787DC3}"/>
              </a:ext>
            </a:extLst>
          </p:cNvPr>
          <p:cNvSpPr>
            <a:spLocks noGrp="1"/>
          </p:cNvSpPr>
          <p:nvPr>
            <p:ph type="dgm" sz="quarter" idx="13"/>
          </p:nvPr>
        </p:nvSpPr>
        <p:spPr>
          <a:xfrm>
            <a:off x="3724393" y="362927"/>
            <a:ext cx="5026151" cy="6027931"/>
          </a:xfrm>
          <a:prstGeom prst="rect">
            <a:avLst/>
          </a:prstGeom>
        </p:spPr>
        <p:txBody>
          <a:bodyPr/>
          <a:lstStyle/>
          <a:p>
            <a:endParaRPr lang="zh-CN" altLang="en-US"/>
          </a:p>
        </p:txBody>
      </p:sp>
    </p:spTree>
    <p:extLst>
      <p:ext uri="{BB962C8B-B14F-4D97-AF65-F5344CB8AC3E}">
        <p14:creationId xmlns:p14="http://schemas.microsoft.com/office/powerpoint/2010/main" val="358270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Ref idx="1001">
        <a:schemeClr val="bg1"/>
      </p:bgRef>
    </p:bg>
    <p:spTree>
      <p:nvGrpSpPr>
        <p:cNvPr id="1" name=""/>
        <p:cNvGrpSpPr/>
        <p:nvPr/>
      </p:nvGrpSpPr>
      <p:grpSpPr>
        <a:xfrm>
          <a:off x="0" y="0"/>
          <a:ext cx="0" cy="0"/>
          <a:chOff x="0" y="0"/>
          <a:chExt cx="0" cy="0"/>
        </a:xfrm>
      </p:grpSpPr>
      <p:sp>
        <p:nvSpPr>
          <p:cNvPr id="3" name="内容占位符 2"/>
          <p:cNvSpPr>
            <a:spLocks noGrp="1"/>
          </p:cNvSpPr>
          <p:nvPr>
            <p:ph idx="1"/>
          </p:nvPr>
        </p:nvSpPr>
        <p:spPr>
          <a:xfrm>
            <a:off x="712178" y="1311566"/>
            <a:ext cx="8077986" cy="5157643"/>
          </a:xfrm>
          <a:prstGeom prst="rect">
            <a:avLst/>
          </a:prstGeom>
        </p:spPr>
        <p:txBody>
          <a:bodyPr/>
          <a:lstStyle>
            <a:lvl1pPr eaLnBrk="1" hangingPunct="1">
              <a:lnSpc>
                <a:spcPct val="100000"/>
              </a:lnSpc>
              <a:defRPr sz="2400" b="1">
                <a:latin typeface="华文楷体" pitchFamily="2" charset="-122"/>
                <a:ea typeface="华文楷体" pitchFamily="2" charset="-122"/>
              </a:defRPr>
            </a:lvl1pPr>
            <a:lvl2pPr eaLnBrk="1" hangingPunct="1">
              <a:lnSpc>
                <a:spcPct val="100000"/>
              </a:lnSpc>
              <a:defRPr sz="2100" b="1">
                <a:latin typeface="微软雅黑" panose="020B0503020204020204" pitchFamily="34" charset="-122"/>
                <a:ea typeface="微软雅黑" panose="020B0503020204020204" pitchFamily="34" charset="-122"/>
              </a:defRPr>
            </a:lvl2pPr>
            <a:lvl3pPr eaLnBrk="1" hangingPunct="1">
              <a:lnSpc>
                <a:spcPct val="100000"/>
              </a:lnSpc>
              <a:defRPr sz="1800" b="1"/>
            </a:lvl3pPr>
            <a:lvl4pPr eaLnBrk="1" hangingPunct="1">
              <a:lnSpc>
                <a:spcPct val="100000"/>
              </a:lnSpc>
              <a:defRPr sz="1500" b="1"/>
            </a:lvl4pPr>
            <a:lvl5pPr eaLnBrk="1" hangingPunct="1">
              <a:lnSpc>
                <a:spcPct val="100000"/>
              </a:lnSpc>
              <a:defRPr sz="1350"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标题 3">
            <a:extLst>
              <a:ext uri="{FF2B5EF4-FFF2-40B4-BE49-F238E27FC236}">
                <a16:creationId xmlns:a16="http://schemas.microsoft.com/office/drawing/2014/main" id="{4C7C89A4-0A17-4593-B351-2547CD6EED97}"/>
              </a:ext>
            </a:extLst>
          </p:cNvPr>
          <p:cNvSpPr>
            <a:spLocks noGrp="1"/>
          </p:cNvSpPr>
          <p:nvPr>
            <p:ph type="title"/>
          </p:nvPr>
        </p:nvSpPr>
        <p:spPr>
          <a:xfrm>
            <a:off x="1111348" y="188915"/>
            <a:ext cx="7190789" cy="549275"/>
          </a:xfrm>
          <a:prstGeom prst="rect">
            <a:avLst/>
          </a:prstGeom>
        </p:spPr>
        <p:txBody>
          <a:bodyPr/>
          <a:lstStyle>
            <a:lvl1pPr algn="ctr">
              <a:defRPr sz="24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5" name="文本框 4">
            <a:extLst>
              <a:ext uri="{FF2B5EF4-FFF2-40B4-BE49-F238E27FC236}">
                <a16:creationId xmlns:a16="http://schemas.microsoft.com/office/drawing/2014/main" id="{5A19CF1F-441D-4B69-8107-CBE2399D9980}"/>
              </a:ext>
            </a:extLst>
          </p:cNvPr>
          <p:cNvSpPr txBox="1"/>
          <p:nvPr userDrawn="1"/>
        </p:nvSpPr>
        <p:spPr>
          <a:xfrm>
            <a:off x="7524328" y="6444044"/>
            <a:ext cx="1223412" cy="300082"/>
          </a:xfrm>
          <a:prstGeom prst="rect">
            <a:avLst/>
          </a:prstGeom>
          <a:noFill/>
        </p:spPr>
        <p:txBody>
          <a:bodyPr wrap="none" rtlCol="0">
            <a:spAutoFit/>
          </a:bodyPr>
          <a:lstStyle/>
          <a:p>
            <a:pPr eaLnBrk="0" fontAlgn="base" hangingPunct="0">
              <a:spcBef>
                <a:spcPct val="0"/>
              </a:spcBef>
              <a:spcAft>
                <a:spcPct val="0"/>
              </a:spcAft>
              <a:defRPr/>
            </a:pPr>
            <a:r>
              <a:rPr kumimoji="1" lang="zh-CN" altLang="en-US" sz="1350" b="1" dirty="0">
                <a:solidFill>
                  <a:srgbClr val="333399">
                    <a:lumMod val="75000"/>
                  </a:srgbClr>
                </a:solidFill>
                <a:latin typeface="楷体" panose="02010609060101010101" pitchFamily="49" charset="-122"/>
                <a:ea typeface="楷体" panose="02010609060101010101" pitchFamily="49" charset="-122"/>
              </a:rPr>
              <a:t>电子科技大学</a:t>
            </a:r>
          </a:p>
        </p:txBody>
      </p:sp>
      <p:pic>
        <p:nvPicPr>
          <p:cNvPr id="6" name="Picture 9" descr="徽记">
            <a:extLst>
              <a:ext uri="{FF2B5EF4-FFF2-40B4-BE49-F238E27FC236}">
                <a16:creationId xmlns:a16="http://schemas.microsoft.com/office/drawing/2014/main" id="{A13D5CF7-500E-49D2-96C3-F6515B1E78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05" y="-1"/>
            <a:ext cx="1077443"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AB00003">
            <a:extLst>
              <a:ext uri="{FF2B5EF4-FFF2-40B4-BE49-F238E27FC236}">
                <a16:creationId xmlns:a16="http://schemas.microsoft.com/office/drawing/2014/main" id="{D08F9635-4C75-4188-AB27-E6CD9ED569A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1348" y="911865"/>
            <a:ext cx="7487529" cy="17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242A2119-1AE2-4352-988F-01393E736B91}"/>
              </a:ext>
            </a:extLst>
          </p:cNvPr>
          <p:cNvPicPr>
            <a:picLocks noChangeAspect="1"/>
          </p:cNvPicPr>
          <p:nvPr userDrawn="1"/>
        </p:nvPicPr>
        <p:blipFill>
          <a:blip r:embed="rId4"/>
          <a:stretch>
            <a:fillRect/>
          </a:stretch>
        </p:blipFill>
        <p:spPr>
          <a:xfrm>
            <a:off x="0" y="1294036"/>
            <a:ext cx="270364" cy="5563965"/>
          </a:xfrm>
          <a:prstGeom prst="rect">
            <a:avLst/>
          </a:prstGeom>
        </p:spPr>
      </p:pic>
    </p:spTree>
    <p:extLst>
      <p:ext uri="{BB962C8B-B14F-4D97-AF65-F5344CB8AC3E}">
        <p14:creationId xmlns:p14="http://schemas.microsoft.com/office/powerpoint/2010/main" val="1857019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标题和双栏内容">
    <p:bg>
      <p:bgRef idx="1001">
        <a:schemeClr val="bg1"/>
      </p:bgRef>
    </p:bg>
    <p:spTree>
      <p:nvGrpSpPr>
        <p:cNvPr id="1" name=""/>
        <p:cNvGrpSpPr/>
        <p:nvPr/>
      </p:nvGrpSpPr>
      <p:grpSpPr>
        <a:xfrm>
          <a:off x="0" y="0"/>
          <a:ext cx="0" cy="0"/>
          <a:chOff x="0" y="0"/>
          <a:chExt cx="0" cy="0"/>
        </a:xfrm>
      </p:grpSpPr>
      <p:sp>
        <p:nvSpPr>
          <p:cNvPr id="3" name="内容占位符 2"/>
          <p:cNvSpPr>
            <a:spLocks noGrp="1"/>
          </p:cNvSpPr>
          <p:nvPr>
            <p:ph idx="1"/>
          </p:nvPr>
        </p:nvSpPr>
        <p:spPr>
          <a:xfrm>
            <a:off x="797902" y="1311566"/>
            <a:ext cx="3897191" cy="5157643"/>
          </a:xfrm>
          <a:prstGeom prst="rect">
            <a:avLst/>
          </a:prstGeom>
        </p:spPr>
        <p:txBody>
          <a:bodyPr/>
          <a:lstStyle>
            <a:lvl1pPr eaLnBrk="1" hangingPunct="1">
              <a:defRPr sz="2400" b="1">
                <a:latin typeface="华文楷体" pitchFamily="2" charset="-122"/>
                <a:ea typeface="华文楷体" pitchFamily="2" charset="-122"/>
              </a:defRPr>
            </a:lvl1pPr>
            <a:lvl2pPr eaLnBrk="1" hangingPunct="1">
              <a:defRPr sz="1800" b="1">
                <a:latin typeface="黑体" pitchFamily="2" charset="-122"/>
                <a:ea typeface="黑体" pitchFamily="2" charset="-122"/>
              </a:defRPr>
            </a:lvl2pPr>
            <a:lvl3pPr eaLnBrk="1" hangingPunct="1">
              <a:defRPr b="1"/>
            </a:lvl3pPr>
            <a:lvl4pPr eaLnBrk="1" hangingPunct="1">
              <a:defRPr b="1"/>
            </a:lvl4pPr>
            <a:lvl5pPr eaLnBrk="1" hangingPunct="1">
              <a:defRPr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标题 3">
            <a:extLst>
              <a:ext uri="{FF2B5EF4-FFF2-40B4-BE49-F238E27FC236}">
                <a16:creationId xmlns:a16="http://schemas.microsoft.com/office/drawing/2014/main" id="{4C7C89A4-0A17-4593-B351-2547CD6EED97}"/>
              </a:ext>
            </a:extLst>
          </p:cNvPr>
          <p:cNvSpPr>
            <a:spLocks noGrp="1"/>
          </p:cNvSpPr>
          <p:nvPr>
            <p:ph type="title"/>
          </p:nvPr>
        </p:nvSpPr>
        <p:spPr>
          <a:xfrm>
            <a:off x="1097280" y="188915"/>
            <a:ext cx="7776357" cy="549275"/>
          </a:xfrm>
          <a:prstGeom prst="rect">
            <a:avLst/>
          </a:prstGeom>
        </p:spPr>
        <p:txBody>
          <a:bodyPr/>
          <a:lstStyle>
            <a:lvl1pPr algn="ctr">
              <a:defRPr sz="21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5" name="文本框 4">
            <a:extLst>
              <a:ext uri="{FF2B5EF4-FFF2-40B4-BE49-F238E27FC236}">
                <a16:creationId xmlns:a16="http://schemas.microsoft.com/office/drawing/2014/main" id="{5A19CF1F-441D-4B69-8107-CBE2399D9980}"/>
              </a:ext>
            </a:extLst>
          </p:cNvPr>
          <p:cNvSpPr txBox="1"/>
          <p:nvPr userDrawn="1"/>
        </p:nvSpPr>
        <p:spPr>
          <a:xfrm>
            <a:off x="7524328" y="6444044"/>
            <a:ext cx="1223412" cy="300082"/>
          </a:xfrm>
          <a:prstGeom prst="rect">
            <a:avLst/>
          </a:prstGeom>
          <a:noFill/>
        </p:spPr>
        <p:txBody>
          <a:bodyPr wrap="none" rtlCol="0">
            <a:spAutoFit/>
          </a:bodyPr>
          <a:lstStyle/>
          <a:p>
            <a:pPr eaLnBrk="0" fontAlgn="base" hangingPunct="0">
              <a:spcBef>
                <a:spcPct val="0"/>
              </a:spcBef>
              <a:spcAft>
                <a:spcPct val="0"/>
              </a:spcAft>
              <a:defRPr/>
            </a:pPr>
            <a:r>
              <a:rPr kumimoji="1" lang="zh-CN" altLang="en-US" sz="1350" b="1" dirty="0">
                <a:solidFill>
                  <a:srgbClr val="333399">
                    <a:lumMod val="75000"/>
                  </a:srgbClr>
                </a:solidFill>
                <a:latin typeface="楷体" panose="02010609060101010101" pitchFamily="49" charset="-122"/>
                <a:ea typeface="楷体" panose="02010609060101010101" pitchFamily="49" charset="-122"/>
              </a:rPr>
              <a:t>电子科技大学</a:t>
            </a:r>
          </a:p>
        </p:txBody>
      </p:sp>
      <p:pic>
        <p:nvPicPr>
          <p:cNvPr id="6" name="Picture 9" descr="徽记">
            <a:extLst>
              <a:ext uri="{FF2B5EF4-FFF2-40B4-BE49-F238E27FC236}">
                <a16:creationId xmlns:a16="http://schemas.microsoft.com/office/drawing/2014/main" id="{A13D5CF7-500E-49D2-96C3-F6515B1E78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9728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AB00003">
            <a:extLst>
              <a:ext uri="{FF2B5EF4-FFF2-40B4-BE49-F238E27FC236}">
                <a16:creationId xmlns:a16="http://schemas.microsoft.com/office/drawing/2014/main" id="{D08F9635-4C75-4188-AB27-E6CD9ED569A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2908" y="911864"/>
            <a:ext cx="7505969" cy="17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martArt 占位符 7">
            <a:extLst>
              <a:ext uri="{FF2B5EF4-FFF2-40B4-BE49-F238E27FC236}">
                <a16:creationId xmlns:a16="http://schemas.microsoft.com/office/drawing/2014/main" id="{0459F0E7-C03B-4267-9E79-21788BF62AD8}"/>
              </a:ext>
            </a:extLst>
          </p:cNvPr>
          <p:cNvSpPr>
            <a:spLocks noGrp="1"/>
          </p:cNvSpPr>
          <p:nvPr>
            <p:ph type="dgm" sz="quarter" idx="10"/>
          </p:nvPr>
        </p:nvSpPr>
        <p:spPr>
          <a:xfrm>
            <a:off x="5011341" y="1311565"/>
            <a:ext cx="4007969" cy="5132479"/>
          </a:xfrm>
          <a:prstGeom prst="rect">
            <a:avLst/>
          </a:prstGeom>
        </p:spPr>
        <p:txBody>
          <a:bodyPr/>
          <a:lstStyle/>
          <a:p>
            <a:endParaRPr lang="zh-CN" altLang="en-US"/>
          </a:p>
        </p:txBody>
      </p:sp>
      <p:pic>
        <p:nvPicPr>
          <p:cNvPr id="9" name="图片 8">
            <a:extLst>
              <a:ext uri="{FF2B5EF4-FFF2-40B4-BE49-F238E27FC236}">
                <a16:creationId xmlns:a16="http://schemas.microsoft.com/office/drawing/2014/main" id="{C320ED46-140B-4720-895A-4766D4AC8B3B}"/>
              </a:ext>
            </a:extLst>
          </p:cNvPr>
          <p:cNvPicPr>
            <a:picLocks noChangeAspect="1"/>
          </p:cNvPicPr>
          <p:nvPr userDrawn="1"/>
        </p:nvPicPr>
        <p:blipFill>
          <a:blip r:embed="rId4"/>
          <a:stretch>
            <a:fillRect/>
          </a:stretch>
        </p:blipFill>
        <p:spPr>
          <a:xfrm>
            <a:off x="0" y="1294036"/>
            <a:ext cx="270364" cy="5563965"/>
          </a:xfrm>
          <a:prstGeom prst="rect">
            <a:avLst/>
          </a:prstGeom>
        </p:spPr>
      </p:pic>
    </p:spTree>
    <p:extLst>
      <p:ext uri="{BB962C8B-B14F-4D97-AF65-F5344CB8AC3E}">
        <p14:creationId xmlns:p14="http://schemas.microsoft.com/office/powerpoint/2010/main" val="27340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6"/>
                                        </p:tgtEl>
                                        <p:attrNameLst>
                                          <p:attrName>ppt_w</p:attrName>
                                        </p:attrNameLst>
                                      </p:cBhvr>
                                      <p:tavLst>
                                        <p:tav tm="0">
                                          <p:val>
                                            <p:strVal val="#ppt_w*.05"/>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6"/>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6"/>
                                        </p:tgtEl>
                                      </p:cBhvr>
                                    </p:animEffect>
                                  </p:childTnLst>
                                </p:cTn>
                              </p:par>
                              <p:par>
                                <p:cTn id="15" presetID="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0-#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标题 1"/>
          <p:cNvSpPr>
            <a:spLocks noGrp="1"/>
          </p:cNvSpPr>
          <p:nvPr>
            <p:ph type="title"/>
          </p:nvPr>
        </p:nvSpPr>
        <p:spPr>
          <a:xfrm>
            <a:off x="428626" y="0"/>
            <a:ext cx="3902075" cy="668780"/>
          </a:xfrm>
          <a:prstGeom prst="rect">
            <a:avLst/>
          </a:prstGeom>
        </p:spPr>
        <p:txBody>
          <a:bodyPr rtlCol="0"/>
          <a:lstStyle>
            <a:lvl1pPr>
              <a:lnSpc>
                <a:spcPct val="130000"/>
              </a:lnSpc>
              <a:defRPr sz="2400"/>
            </a:lvl1pPr>
          </a:lstStyle>
          <a:p>
            <a:pPr rtl="0"/>
            <a:r>
              <a:rPr lang="zh-CN" altLang="en-US" dirty="0"/>
              <a:t>单击此处编辑母版标题样式</a:t>
            </a:r>
          </a:p>
        </p:txBody>
      </p:sp>
      <p:sp>
        <p:nvSpPr>
          <p:cNvPr id="8" name="矩形 7"/>
          <p:cNvSpPr/>
          <p:nvPr userDrawn="1"/>
        </p:nvSpPr>
        <p:spPr>
          <a:xfrm>
            <a:off x="0" y="0"/>
            <a:ext cx="276225" cy="668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 name="内容占位符 2">
            <a:extLst>
              <a:ext uri="{FF2B5EF4-FFF2-40B4-BE49-F238E27FC236}">
                <a16:creationId xmlns:a16="http://schemas.microsoft.com/office/drawing/2014/main" id="{72AD38CD-DEEA-4237-8C89-6CDAF7B31787}"/>
              </a:ext>
            </a:extLst>
          </p:cNvPr>
          <p:cNvSpPr>
            <a:spLocks noGrp="1"/>
          </p:cNvSpPr>
          <p:nvPr>
            <p:ph idx="1"/>
          </p:nvPr>
        </p:nvSpPr>
        <p:spPr>
          <a:xfrm>
            <a:off x="362683" y="993531"/>
            <a:ext cx="8427481" cy="5475677"/>
          </a:xfrm>
          <a:prstGeom prst="rect">
            <a:avLst/>
          </a:prstGeom>
        </p:spPr>
        <p:txBody>
          <a:bodyPr/>
          <a:lstStyle>
            <a:lvl1pPr eaLnBrk="1" hangingPunct="1">
              <a:lnSpc>
                <a:spcPct val="100000"/>
              </a:lnSpc>
              <a:defRPr sz="2400" b="1">
                <a:latin typeface="华文楷体" pitchFamily="2" charset="-122"/>
                <a:ea typeface="华文楷体" pitchFamily="2" charset="-122"/>
              </a:defRPr>
            </a:lvl1pPr>
            <a:lvl2pPr eaLnBrk="1" hangingPunct="1">
              <a:lnSpc>
                <a:spcPct val="100000"/>
              </a:lnSpc>
              <a:defRPr sz="2100" b="1">
                <a:latin typeface="微软雅黑" panose="020B0503020204020204" pitchFamily="34" charset="-122"/>
                <a:ea typeface="微软雅黑" panose="020B0503020204020204" pitchFamily="34" charset="-122"/>
              </a:defRPr>
            </a:lvl2pPr>
            <a:lvl3pPr eaLnBrk="1" hangingPunct="1">
              <a:lnSpc>
                <a:spcPct val="100000"/>
              </a:lnSpc>
              <a:defRPr sz="1800" b="1"/>
            </a:lvl3pPr>
            <a:lvl4pPr eaLnBrk="1" hangingPunct="1">
              <a:lnSpc>
                <a:spcPct val="100000"/>
              </a:lnSpc>
              <a:defRPr sz="1500" b="1"/>
            </a:lvl4pPr>
            <a:lvl5pPr eaLnBrk="1" hangingPunct="1">
              <a:lnSpc>
                <a:spcPct val="100000"/>
              </a:lnSpc>
              <a:defRPr sz="1350"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0780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825625"/>
            <a:ext cx="78867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endParaRPr kumimoji="1" lang="zh-CN" altLang="en-US" dirty="0"/>
          </a:p>
        </p:txBody>
      </p:sp>
      <p:sp>
        <p:nvSpPr>
          <p:cNvPr id="5" name="页脚占位符 4"/>
          <p:cNvSpPr>
            <a:spLocks noGrp="1"/>
          </p:cNvSpPr>
          <p:nvPr>
            <p:ph type="ftr" sz="quarter" idx="11"/>
          </p:nvPr>
        </p:nvSpPr>
        <p:spPr/>
        <p:txBody>
          <a:bodyPr/>
          <a:lstStyle/>
          <a:p>
            <a:endParaRPr kumimoji="1" lang="zh-CN" altLang="en-US" dirty="0"/>
          </a:p>
        </p:txBody>
      </p:sp>
      <p:sp>
        <p:nvSpPr>
          <p:cNvPr id="6" name="幻灯片编号占位符 5"/>
          <p:cNvSpPr>
            <a:spLocks noGrp="1"/>
          </p:cNvSpPr>
          <p:nvPr>
            <p:ph type="sldNum" sz="quarter" idx="12"/>
          </p:nvPr>
        </p:nvSpPr>
        <p:spPr/>
        <p:txBody>
          <a:bodyPr/>
          <a:lstStyle/>
          <a:p>
            <a:endParaRPr kumimoji="1" lang="zh-CN" altLang="en-US" dirty="0"/>
          </a:p>
        </p:txBody>
      </p:sp>
      <p:sp>
        <p:nvSpPr>
          <p:cNvPr id="7" name="文本框 6">
            <a:extLst>
              <a:ext uri="{FF2B5EF4-FFF2-40B4-BE49-F238E27FC236}">
                <a16:creationId xmlns:a16="http://schemas.microsoft.com/office/drawing/2014/main" id="{5A19CF1F-441D-4B69-8107-CBE2399D9980}"/>
              </a:ext>
            </a:extLst>
          </p:cNvPr>
          <p:cNvSpPr txBox="1"/>
          <p:nvPr userDrawn="1"/>
        </p:nvSpPr>
        <p:spPr>
          <a:xfrm>
            <a:off x="7524328" y="6444044"/>
            <a:ext cx="1223412" cy="300082"/>
          </a:xfrm>
          <a:prstGeom prst="rect">
            <a:avLst/>
          </a:prstGeom>
          <a:noFill/>
        </p:spPr>
        <p:txBody>
          <a:bodyPr wrap="non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zh-CN" altLang="en-US" sz="1350" b="1" i="0" u="none" strike="noStrike" kern="1200" cap="none" spc="0" normalizeH="0" baseline="0" noProof="0" dirty="0">
                <a:ln>
                  <a:noFill/>
                </a:ln>
                <a:solidFill>
                  <a:srgbClr val="333399">
                    <a:lumMod val="75000"/>
                  </a:srgbClr>
                </a:solidFill>
                <a:effectLst/>
                <a:uLnTx/>
                <a:uFillTx/>
                <a:latin typeface="楷体" panose="02010609060101010101" pitchFamily="49" charset="-122"/>
                <a:ea typeface="楷体" panose="02010609060101010101" pitchFamily="49" charset="-122"/>
                <a:cs typeface="+mn-cs"/>
              </a:rPr>
              <a:t>电子科技大学</a:t>
            </a:r>
          </a:p>
        </p:txBody>
      </p:sp>
      <p:pic>
        <p:nvPicPr>
          <p:cNvPr id="8" name="Picture 9" descr="徽记">
            <a:extLst>
              <a:ext uri="{FF2B5EF4-FFF2-40B4-BE49-F238E27FC236}">
                <a16:creationId xmlns:a16="http://schemas.microsoft.com/office/drawing/2014/main" id="{A13D5CF7-500E-49D2-96C3-F6515B1E78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139483"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HAB00003">
            <a:extLst>
              <a:ext uri="{FF2B5EF4-FFF2-40B4-BE49-F238E27FC236}">
                <a16:creationId xmlns:a16="http://schemas.microsoft.com/office/drawing/2014/main" id="{D08F9635-4C75-4188-AB27-E6CD9ED569A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39483" y="911864"/>
            <a:ext cx="7459394" cy="17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242A2119-1AE2-4352-988F-01393E736B91}"/>
              </a:ext>
            </a:extLst>
          </p:cNvPr>
          <p:cNvPicPr>
            <a:picLocks noChangeAspect="1"/>
          </p:cNvPicPr>
          <p:nvPr userDrawn="1"/>
        </p:nvPicPr>
        <p:blipFill>
          <a:blip r:embed="rId4"/>
          <a:stretch>
            <a:fillRect/>
          </a:stretch>
        </p:blipFill>
        <p:spPr>
          <a:xfrm>
            <a:off x="0" y="1294036"/>
            <a:ext cx="270364" cy="5563965"/>
          </a:xfrm>
          <a:prstGeom prst="rect">
            <a:avLst/>
          </a:prstGeom>
        </p:spPr>
      </p:pic>
    </p:spTree>
    <p:extLst>
      <p:ext uri="{BB962C8B-B14F-4D97-AF65-F5344CB8AC3E}">
        <p14:creationId xmlns:p14="http://schemas.microsoft.com/office/powerpoint/2010/main" val="407759283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D61680-68EB-1544-8B99-8FDDC7AAB961}" type="datetimeFigureOut">
              <a:rPr kumimoji="1" lang="zh-CN" altLang="en-US" smtClean="0"/>
              <a:t>2023/2/27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9A92C875-5C4D-B342-8208-EA1FF54CF161}" type="slidenum">
              <a:rPr kumimoji="1" lang="zh-CN" altLang="en-US" smtClean="0"/>
              <a:t>‹#›</a:t>
            </a:fld>
            <a:endParaRPr kumimoji="1" lang="zh-CN" altLang="en-US"/>
          </a:p>
        </p:txBody>
      </p:sp>
      <p:sp>
        <p:nvSpPr>
          <p:cNvPr id="9" name="标题 8">
            <a:extLst>
              <a:ext uri="{FF2B5EF4-FFF2-40B4-BE49-F238E27FC236}">
                <a16:creationId xmlns:a16="http://schemas.microsoft.com/office/drawing/2014/main" id="{1C9F9C41-7ADA-244B-9952-F86A6D35EAD4}"/>
              </a:ext>
            </a:extLst>
          </p:cNvPr>
          <p:cNvSpPr>
            <a:spLocks noGrp="1"/>
          </p:cNvSpPr>
          <p:nvPr>
            <p:ph type="title"/>
          </p:nvPr>
        </p:nvSpPr>
        <p:spPr>
          <a:xfrm>
            <a:off x="628650" y="365125"/>
            <a:ext cx="7886700" cy="1325563"/>
          </a:xfrm>
          <a:prstGeom prst="rect">
            <a:avLst/>
          </a:prstGeom>
        </p:spPr>
        <p:txBody>
          <a:bodyPr/>
          <a:lstStyle/>
          <a:p>
            <a:r>
              <a:rPr kumimoji="1" lang="zh-CN" altLang="en-US"/>
              <a:t>单击此处编辑母版标题样式</a:t>
            </a:r>
          </a:p>
        </p:txBody>
      </p:sp>
    </p:spTree>
    <p:extLst>
      <p:ext uri="{BB962C8B-B14F-4D97-AF65-F5344CB8AC3E}">
        <p14:creationId xmlns:p14="http://schemas.microsoft.com/office/powerpoint/2010/main" val="563913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0A0A3DC-ED3C-4AD0-9573-C31B39C2CFBB}"/>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3">
            <a:extLst>
              <a:ext uri="{FF2B5EF4-FFF2-40B4-BE49-F238E27FC236}">
                <a16:creationId xmlns:a16="http://schemas.microsoft.com/office/drawing/2014/main" id="{6DAF87A8-DABA-4C93-9370-EDE6A11111CE}"/>
              </a:ext>
            </a:extLst>
          </p:cNvPr>
          <p:cNvSpPr>
            <a:spLocks noGrp="1" noChangeArrowheads="1"/>
          </p:cNvSpPr>
          <p:nvPr>
            <p:ph type="sldNum" sz="quarter" idx="11"/>
          </p:nvPr>
        </p:nvSpPr>
        <p:spPr>
          <a:ln/>
        </p:spPr>
        <p:txBody>
          <a:bodyPr/>
          <a:lstStyle>
            <a:lvl1pPr>
              <a:defRPr/>
            </a:lvl1pPr>
          </a:lstStyle>
          <a:p>
            <a:pPr>
              <a:defRPr/>
            </a:pPr>
            <a:fld id="{A4092185-31C8-49D5-9B57-E7C28F3B0FD1}" type="slidenum">
              <a:rPr lang="en-US" altLang="zh-CN"/>
              <a:pPr>
                <a:defRPr/>
              </a:pPr>
              <a:t>‹#›</a:t>
            </a:fld>
            <a:endParaRPr lang="en-US" altLang="zh-CN"/>
          </a:p>
        </p:txBody>
      </p:sp>
      <p:sp>
        <p:nvSpPr>
          <p:cNvPr id="4" name="Rectangle 16">
            <a:extLst>
              <a:ext uri="{FF2B5EF4-FFF2-40B4-BE49-F238E27FC236}">
                <a16:creationId xmlns:a16="http://schemas.microsoft.com/office/drawing/2014/main" id="{44BDE0BA-75B5-4EF1-B4D1-E56D7A8E6C28}"/>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695532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组 95"/>
          <p:cNvGrpSpPr/>
          <p:nvPr userDrawn="1"/>
        </p:nvGrpSpPr>
        <p:grpSpPr bwMode="hidden">
          <a:xfrm>
            <a:off x="0" y="0"/>
            <a:ext cx="9144000" cy="6738256"/>
            <a:chOff x="-1" y="0"/>
            <a:chExt cx="12192002" cy="6858000"/>
          </a:xfrm>
        </p:grpSpPr>
        <p:cxnSp>
          <p:nvCxnSpPr>
            <p:cNvPr id="97" name="直接连接符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组 112"/>
            <p:cNvGrpSpPr/>
            <p:nvPr userDrawn="1"/>
          </p:nvGrpSpPr>
          <p:grpSpPr bwMode="hidden">
            <a:xfrm>
              <a:off x="-1" y="0"/>
              <a:ext cx="12192001" cy="6858000"/>
              <a:chOff x="-1" y="0"/>
              <a:chExt cx="12192001" cy="6858000"/>
            </a:xfrm>
          </p:grpSpPr>
          <p:cxnSp>
            <p:nvCxnSpPr>
              <p:cNvPr id="131" name="直接连接符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组 135"/>
              <p:cNvGrpSpPr/>
              <p:nvPr/>
            </p:nvGrpSpPr>
            <p:grpSpPr bwMode="hidden">
              <a:xfrm>
                <a:off x="6327885" y="0"/>
                <a:ext cx="5864115" cy="5898673"/>
                <a:chOff x="6327885" y="0"/>
                <a:chExt cx="5864115" cy="5898673"/>
              </a:xfrm>
            </p:grpSpPr>
            <p:cxnSp>
              <p:nvCxnSpPr>
                <p:cNvPr id="142" name="直接连接符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直接连接符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 113"/>
            <p:cNvGrpSpPr/>
            <p:nvPr userDrawn="1"/>
          </p:nvGrpSpPr>
          <p:grpSpPr bwMode="hidden">
            <a:xfrm flipH="1">
              <a:off x="0" y="0"/>
              <a:ext cx="12192001" cy="6858000"/>
              <a:chOff x="-1" y="0"/>
              <a:chExt cx="12192001" cy="6858000"/>
            </a:xfrm>
          </p:grpSpPr>
          <p:cxnSp>
            <p:nvCxnSpPr>
              <p:cNvPr id="115" name="直接连接符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组 119"/>
              <p:cNvGrpSpPr/>
              <p:nvPr/>
            </p:nvGrpSpPr>
            <p:grpSpPr bwMode="hidden">
              <a:xfrm>
                <a:off x="6327885" y="0"/>
                <a:ext cx="5864115" cy="5898673"/>
                <a:chOff x="6327885" y="0"/>
                <a:chExt cx="5864115" cy="5898673"/>
              </a:xfrm>
            </p:grpSpPr>
            <p:cxnSp>
              <p:nvCxnSpPr>
                <p:cNvPr id="126" name="直接连接符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直接连接符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48" name="直接连接符 147"/>
          <p:cNvCxnSpPr/>
          <p:nvPr userDrawn="1"/>
        </p:nvCxnSpPr>
        <p:spPr>
          <a:xfrm>
            <a:off x="457200" y="6172200"/>
            <a:ext cx="82296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90274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701" r:id="rId6"/>
    <p:sldLayoutId id="2147483702" r:id="rId7"/>
    <p:sldLayoutId id="2147483703"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2.xml"/><Relationship Id="rId6" Type="http://schemas.openxmlformats.org/officeDocument/2006/relationships/image" Target="../media/image16.png"/><Relationship Id="rId5" Type="http://schemas.openxmlformats.org/officeDocument/2006/relationships/notesSlide" Target="../notesSlides/notesSlide13.xml"/><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19.wmf"/></Relationships>
</file>

<file path=ppt/slides/_rels/slide2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19.wmf"/><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19.wmf"/><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wmf"/><Relationship Id="rId4" Type="http://schemas.openxmlformats.org/officeDocument/2006/relationships/image" Target="../media/image23.w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37.wmf"/><Relationship Id="rId4" Type="http://schemas.openxmlformats.org/officeDocument/2006/relationships/oleObject" Target="../embeddings/oleObject1.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38.wmf"/><Relationship Id="rId4" Type="http://schemas.openxmlformats.org/officeDocument/2006/relationships/oleObject" Target="../embeddings/oleObject2.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45.jpeg"/><Relationship Id="rId4" Type="http://schemas.openxmlformats.org/officeDocument/2006/relationships/image" Target="../media/image44.jpeg"/></Relationships>
</file>

<file path=ppt/slides/_rels/slide8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ctrTitle"/>
          </p:nvPr>
        </p:nvSpPr>
        <p:spPr>
          <a:xfrm>
            <a:off x="444211" y="3423113"/>
            <a:ext cx="8634845" cy="1403606"/>
          </a:xfrm>
        </p:spPr>
        <p:txBody>
          <a:bodyPr/>
          <a:lstStyle/>
          <a:p>
            <a:r>
              <a:rPr lang="zh-CN" altLang="en-US" dirty="0">
                <a:sym typeface="+mn-lt"/>
              </a:rPr>
              <a:t>操作系统原理与实践</a:t>
            </a:r>
          </a:p>
        </p:txBody>
      </p:sp>
      <p:sp>
        <p:nvSpPr>
          <p:cNvPr id="10" name="副标题 9"/>
          <p:cNvSpPr>
            <a:spLocks noGrp="1"/>
          </p:cNvSpPr>
          <p:nvPr>
            <p:ph type="subTitle" idx="1"/>
          </p:nvPr>
        </p:nvSpPr>
        <p:spPr/>
        <p:txBody>
          <a:bodyPr/>
          <a:lstStyle/>
          <a:p>
            <a:r>
              <a:rPr lang="zh-CN" altLang="en-US" dirty="0">
                <a:sym typeface="+mn-lt"/>
              </a:rPr>
              <a:t>授课教师：丁熠</a:t>
            </a:r>
            <a:r>
              <a:rPr lang="en-US" altLang="zh-CN" dirty="0">
                <a:sym typeface="+mn-lt"/>
              </a:rPr>
              <a:t>			</a:t>
            </a:r>
            <a:r>
              <a:rPr lang="zh-CN" altLang="en-US" dirty="0">
                <a:sym typeface="+mn-lt"/>
              </a:rPr>
              <a:t>  电子邮箱：</a:t>
            </a:r>
            <a:r>
              <a:rPr lang="en-US" altLang="zh-CN" dirty="0">
                <a:sym typeface="+mn-lt"/>
              </a:rPr>
              <a:t>yi.ding@uestc.edu.cn</a:t>
            </a:r>
            <a:endParaRPr lang="zh-CN" altLang="en-US" dirty="0">
              <a:sym typeface="+mn-lt"/>
            </a:endParaRPr>
          </a:p>
        </p:txBody>
      </p:sp>
    </p:spTree>
    <p:extLst>
      <p:ext uri="{BB962C8B-B14F-4D97-AF65-F5344CB8AC3E}">
        <p14:creationId xmlns:p14="http://schemas.microsoft.com/office/powerpoint/2010/main" val="2449189909"/>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1C86C56-EE21-1840-A96D-C6602ECEFE8B}"/>
              </a:ext>
            </a:extLst>
          </p:cNvPr>
          <p:cNvSpPr txBox="1">
            <a:spLocks/>
          </p:cNvSpPr>
          <p:nvPr/>
        </p:nvSpPr>
        <p:spPr>
          <a:xfrm>
            <a:off x="1110664" y="246184"/>
            <a:ext cx="7766050" cy="5978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zh-CN" altLang="en-US" sz="3200" b="1">
                <a:solidFill>
                  <a:srgbClr val="4A66AC">
                    <a:lumMod val="75000"/>
                  </a:srgbClr>
                </a:solidFill>
                <a:latin typeface="微软雅黑" panose="020B0503020204020204" pitchFamily="34" charset="-122"/>
                <a:ea typeface="微软雅黑" panose="020B0503020204020204" pitchFamily="34" charset="-122"/>
              </a:rPr>
              <a:t>讨论</a:t>
            </a:r>
            <a:endParaRPr lang="zh-CN" altLang="en-US" sz="3200" b="1" dirty="0">
              <a:solidFill>
                <a:srgbClr val="4A66AC">
                  <a:lumMod val="75000"/>
                </a:srgbClr>
              </a:solidFill>
              <a:latin typeface="微软雅黑" panose="020B0503020204020204" pitchFamily="34" charset="-122"/>
              <a:ea typeface="微软雅黑" panose="020B0503020204020204" pitchFamily="34" charset="-122"/>
            </a:endParaRPr>
          </a:p>
        </p:txBody>
      </p:sp>
      <p:sp>
        <p:nvSpPr>
          <p:cNvPr id="8" name="Rectangle 3">
            <a:extLst>
              <a:ext uri="{FF2B5EF4-FFF2-40B4-BE49-F238E27FC236}">
                <a16:creationId xmlns:a16="http://schemas.microsoft.com/office/drawing/2014/main" id="{B94B202E-8C52-964B-B8DB-191A90A4866F}"/>
              </a:ext>
            </a:extLst>
          </p:cNvPr>
          <p:cNvSpPr txBox="1">
            <a:spLocks/>
          </p:cNvSpPr>
          <p:nvPr/>
        </p:nvSpPr>
        <p:spPr>
          <a:xfrm>
            <a:off x="1276350" y="1640840"/>
            <a:ext cx="6203950" cy="3886200"/>
          </a:xfrm>
          <a:prstGeom prst="rect">
            <a:avLst/>
          </a:prstGeo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buFont typeface="Wingdings" pitchFamily="2" charset="2"/>
              <a:buChar char="n"/>
              <a:defRPr/>
            </a:pPr>
            <a:endParaRPr lang="zh-CN" altLang="en-US" sz="3200" dirty="0">
              <a:latin typeface="Microsoft YaHei" panose="020B0503020204020204" pitchFamily="34" charset="-122"/>
              <a:ea typeface="Microsoft YaHei" panose="020B0503020204020204" pitchFamily="34" charset="-122"/>
            </a:endParaRPr>
          </a:p>
          <a:p>
            <a:pPr>
              <a:buFont typeface="Wingdings" pitchFamily="2" charset="2"/>
              <a:buChar char="n"/>
              <a:defRPr/>
            </a:pPr>
            <a:r>
              <a:rPr lang="zh-CN" altLang="en-US" sz="3200" dirty="0">
                <a:latin typeface="Microsoft YaHei" panose="020B0503020204020204" pitchFamily="34" charset="-122"/>
                <a:ea typeface="Microsoft YaHei" panose="020B0503020204020204" pitchFamily="34" charset="-122"/>
              </a:rPr>
              <a:t>你知道</a:t>
            </a:r>
            <a:r>
              <a:rPr lang="zh-CN" altLang="en-US" sz="3200" dirty="0">
                <a:solidFill>
                  <a:srgbClr val="FF0000"/>
                </a:solidFill>
                <a:latin typeface="Microsoft YaHei" panose="020B0503020204020204" pitchFamily="34" charset="-122"/>
                <a:ea typeface="Microsoft YaHei" panose="020B0503020204020204" pitchFamily="34" charset="-122"/>
              </a:rPr>
              <a:t>哪些操作系统</a:t>
            </a:r>
            <a:r>
              <a:rPr lang="zh-CN" altLang="en-US" sz="3200" dirty="0">
                <a:latin typeface="Microsoft YaHei" panose="020B0503020204020204" pitchFamily="34" charset="-122"/>
                <a:ea typeface="Microsoft YaHei" panose="020B0503020204020204" pitchFamily="34" charset="-122"/>
              </a:rPr>
              <a:t>的名字？</a:t>
            </a:r>
            <a:endParaRPr lang="en-US" altLang="zh-CN" sz="3200" dirty="0">
              <a:latin typeface="Microsoft YaHei" panose="020B0503020204020204" pitchFamily="34" charset="-122"/>
              <a:ea typeface="Microsoft YaHei" panose="020B0503020204020204" pitchFamily="34" charset="-122"/>
            </a:endParaRPr>
          </a:p>
          <a:p>
            <a:pPr>
              <a:buFont typeface="Wingdings" pitchFamily="2" charset="2"/>
              <a:buChar char="n"/>
              <a:defRPr/>
            </a:pPr>
            <a:endParaRPr lang="en-US" altLang="zh-CN" sz="3200" dirty="0">
              <a:latin typeface="Microsoft YaHei" panose="020B0503020204020204" pitchFamily="34" charset="-122"/>
              <a:ea typeface="Microsoft YaHei" panose="020B0503020204020204" pitchFamily="34" charset="-122"/>
            </a:endParaRPr>
          </a:p>
          <a:p>
            <a:pPr>
              <a:buFont typeface="Wingdings" pitchFamily="2" charset="2"/>
              <a:buChar char="n"/>
              <a:defRPr/>
            </a:pPr>
            <a:r>
              <a:rPr lang="zh-CN" altLang="en-US" sz="3200" dirty="0">
                <a:latin typeface="Microsoft YaHei" panose="020B0503020204020204" pitchFamily="34" charset="-122"/>
                <a:ea typeface="Microsoft YaHei" panose="020B0503020204020204" pitchFamily="34" charset="-122"/>
              </a:rPr>
              <a:t>你觉得</a:t>
            </a:r>
            <a:r>
              <a:rPr lang="zh-CN" altLang="en-US" sz="3200" dirty="0">
                <a:solidFill>
                  <a:srgbClr val="FF0000"/>
                </a:solidFill>
                <a:latin typeface="Microsoft YaHei" panose="020B0503020204020204" pitchFamily="34" charset="-122"/>
                <a:ea typeface="Microsoft YaHei" panose="020B0503020204020204" pitchFamily="34" charset="-122"/>
              </a:rPr>
              <a:t>操作系统是什么</a:t>
            </a:r>
            <a:r>
              <a:rPr lang="zh-CN" altLang="en-US" sz="3200" dirty="0">
                <a:latin typeface="Microsoft YaHei" panose="020B0503020204020204" pitchFamily="34" charset="-122"/>
                <a:ea typeface="Microsoft YaHei" panose="020B0503020204020204" pitchFamily="34" charset="-122"/>
              </a:rPr>
              <a:t>？</a:t>
            </a:r>
            <a:endParaRPr lang="en-US" altLang="zh-CN" sz="3200" dirty="0">
              <a:latin typeface="Microsoft YaHei" panose="020B0503020204020204" pitchFamily="34" charset="-122"/>
              <a:ea typeface="Microsoft YaHei" panose="020B0503020204020204" pitchFamily="34" charset="-122"/>
            </a:endParaRPr>
          </a:p>
          <a:p>
            <a:pPr>
              <a:buFont typeface="Wingdings" pitchFamily="2" charset="2"/>
              <a:buChar char="n"/>
              <a:defRPr/>
            </a:pPr>
            <a:endParaRPr lang="en-US" altLang="zh-CN"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74277209"/>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Rectangle 3"/>
          <p:cNvSpPr>
            <a:spLocks noGrp="1" noChangeArrowheads="1"/>
          </p:cNvSpPr>
          <p:nvPr>
            <p:ph idx="1"/>
          </p:nvPr>
        </p:nvSpPr>
        <p:spPr>
          <a:xfrm>
            <a:off x="480350" y="1084162"/>
            <a:ext cx="8229600" cy="4343400"/>
          </a:xfrm>
        </p:spPr>
        <p:txBody>
          <a:bodyPr/>
          <a:lstStyle/>
          <a:p>
            <a:pPr eaLnBrk="1" hangingPunct="1">
              <a:defRPr/>
            </a:pPr>
            <a:r>
              <a:rPr lang="zh-CN" altLang="en-US" sz="2800" dirty="0">
                <a:latin typeface="Microsoft YaHei" panose="020B0503020204020204" pitchFamily="34" charset="-122"/>
                <a:ea typeface="Microsoft YaHei" panose="020B0503020204020204" pitchFamily="34" charset="-122"/>
              </a:rPr>
              <a:t>你知道哪些操作系统的名字？</a:t>
            </a:r>
          </a:p>
        </p:txBody>
      </p:sp>
      <p:sp>
        <p:nvSpPr>
          <p:cNvPr id="14338" name="Rectangle 2"/>
          <p:cNvSpPr>
            <a:spLocks noGrp="1" noChangeArrowheads="1"/>
          </p:cNvSpPr>
          <p:nvPr>
            <p:ph type="title" idx="4294967295"/>
          </p:nvPr>
        </p:nvSpPr>
        <p:spPr>
          <a:xfrm>
            <a:off x="1257300" y="217488"/>
            <a:ext cx="7886700" cy="631825"/>
          </a:xfrm>
          <a:prstGeom prst="rect">
            <a:avLst/>
          </a:prstGeom>
        </p:spPr>
        <p:txBody>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讨论</a:t>
            </a:r>
          </a:p>
        </p:txBody>
      </p:sp>
      <p:pic>
        <p:nvPicPr>
          <p:cNvPr id="1434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980" y="1778562"/>
            <a:ext cx="6163712" cy="4342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4789342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1257300" y="217488"/>
            <a:ext cx="7886700" cy="631825"/>
          </a:xfrm>
          <a:prstGeom prst="rect">
            <a:avLst/>
          </a:prstGeom>
        </p:spPr>
        <p:txBody>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讨论</a:t>
            </a:r>
          </a:p>
        </p:txBody>
      </p:sp>
      <p:sp>
        <p:nvSpPr>
          <p:cNvPr id="7" name="Rectangle 3">
            <a:extLst>
              <a:ext uri="{FF2B5EF4-FFF2-40B4-BE49-F238E27FC236}">
                <a16:creationId xmlns:a16="http://schemas.microsoft.com/office/drawing/2014/main" id="{23CFF6F2-4737-684B-8DBE-1EA1AE0DEA7E}"/>
              </a:ext>
            </a:extLst>
          </p:cNvPr>
          <p:cNvSpPr txBox="1">
            <a:spLocks noChangeArrowheads="1"/>
          </p:cNvSpPr>
          <p:nvPr/>
        </p:nvSpPr>
        <p:spPr>
          <a:xfrm>
            <a:off x="268287" y="1317970"/>
            <a:ext cx="7885113" cy="389572"/>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marL="323850" lvl="1" indent="-309563">
              <a:defRPr/>
            </a:pPr>
            <a:r>
              <a:rPr lang="zh-CN" altLang="en-US" sz="2400" b="1" dirty="0">
                <a:latin typeface="Microsoft YaHei" panose="020B0503020204020204" pitchFamily="34" charset="-122"/>
                <a:ea typeface="Microsoft YaHei" panose="020B0503020204020204" pitchFamily="34" charset="-122"/>
              </a:rPr>
              <a:t>微软家族</a:t>
            </a:r>
            <a:endParaRPr lang="en-US" altLang="zh-CN" sz="2400" b="1" dirty="0">
              <a:latin typeface="Microsoft YaHei" panose="020B0503020204020204" pitchFamily="34" charset="-122"/>
              <a:ea typeface="Microsoft YaHei" panose="020B0503020204020204" pitchFamily="34" charset="-122"/>
            </a:endParaRPr>
          </a:p>
          <a:p>
            <a:pPr>
              <a:defRPr/>
            </a:pPr>
            <a:endParaRPr lang="zh-CN" altLang="en-US" sz="2400" b="1" dirty="0">
              <a:latin typeface="Microsoft YaHei" panose="020B0503020204020204" pitchFamily="34" charset="-122"/>
              <a:ea typeface="Microsoft YaHei" panose="020B0503020204020204" pitchFamily="34" charset="-122"/>
            </a:endParaRPr>
          </a:p>
        </p:txBody>
      </p:sp>
      <p:pic>
        <p:nvPicPr>
          <p:cNvPr id="8" name="Picture 6">
            <a:extLst>
              <a:ext uri="{FF2B5EF4-FFF2-40B4-BE49-F238E27FC236}">
                <a16:creationId xmlns:a16="http://schemas.microsoft.com/office/drawing/2014/main" id="{C3CF4DF1-4BBA-5E46-A408-C4CE21204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87" y="1813560"/>
            <a:ext cx="887571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8991036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1257300" y="217488"/>
            <a:ext cx="7886700" cy="631825"/>
          </a:xfrm>
          <a:prstGeom prst="rect">
            <a:avLst/>
          </a:prstGeom>
        </p:spPr>
        <p:txBody>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讨论</a:t>
            </a:r>
          </a:p>
        </p:txBody>
      </p:sp>
      <p:sp>
        <p:nvSpPr>
          <p:cNvPr id="5" name="Rectangle 3">
            <a:extLst>
              <a:ext uri="{FF2B5EF4-FFF2-40B4-BE49-F238E27FC236}">
                <a16:creationId xmlns:a16="http://schemas.microsoft.com/office/drawing/2014/main" id="{75B1A92B-115C-A240-AD4F-2238275B8ED6}"/>
              </a:ext>
            </a:extLst>
          </p:cNvPr>
          <p:cNvSpPr txBox="1">
            <a:spLocks noChangeArrowheads="1"/>
          </p:cNvSpPr>
          <p:nvPr/>
        </p:nvSpPr>
        <p:spPr>
          <a:xfrm>
            <a:off x="457200" y="1524000"/>
            <a:ext cx="5156200" cy="434340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nSpc>
                <a:spcPct val="150000"/>
              </a:lnSpc>
              <a:defRPr/>
            </a:pPr>
            <a:r>
              <a:rPr lang="zh-CN" altLang="en-US" sz="2400" dirty="0">
                <a:latin typeface="Microsoft YaHei" panose="020B0503020204020204" pitchFamily="34" charset="-122"/>
                <a:ea typeface="Microsoft YaHei" panose="020B0503020204020204" pitchFamily="34" charset="-122"/>
              </a:rPr>
              <a:t>熟知的操作系统</a:t>
            </a:r>
          </a:p>
          <a:p>
            <a:pPr lvl="1">
              <a:lnSpc>
                <a:spcPct val="150000"/>
              </a:lnSpc>
              <a:defRPr/>
            </a:pPr>
            <a:r>
              <a:rPr lang="en-US" altLang="zh-CN" sz="2400" dirty="0">
                <a:latin typeface="Microsoft YaHei" panose="020B0503020204020204" pitchFamily="34" charset="-122"/>
                <a:ea typeface="Microsoft YaHei" panose="020B0503020204020204" pitchFamily="34" charset="-122"/>
              </a:rPr>
              <a:t>UNIX</a:t>
            </a:r>
          </a:p>
          <a:p>
            <a:pPr lvl="2">
              <a:lnSpc>
                <a:spcPct val="150000"/>
              </a:lnSpc>
              <a:defRPr/>
            </a:pPr>
            <a:r>
              <a:rPr lang="en-US" altLang="zh-CN" sz="2400" dirty="0">
                <a:latin typeface="Microsoft YaHei" panose="020B0503020204020204" pitchFamily="34" charset="-122"/>
                <a:ea typeface="Microsoft YaHei" panose="020B0503020204020204" pitchFamily="34" charset="-122"/>
              </a:rPr>
              <a:t>Unix</a:t>
            </a:r>
            <a:r>
              <a:rPr lang="zh-CN" altLang="en-US" sz="2400" dirty="0">
                <a:latin typeface="Microsoft YaHei" panose="020B0503020204020204" pitchFamily="34" charset="-122"/>
                <a:ea typeface="Microsoft YaHei" panose="020B0503020204020204" pitchFamily="34" charset="-122"/>
              </a:rPr>
              <a:t>是一个多用户、多任务操作系统。最早由贝尔实验室编写</a:t>
            </a:r>
          </a:p>
          <a:p>
            <a:pPr lvl="2">
              <a:lnSpc>
                <a:spcPct val="150000"/>
              </a:lnSpc>
              <a:defRPr/>
            </a:pPr>
            <a:r>
              <a:rPr lang="en-US" altLang="zh-CN" sz="2400" dirty="0">
                <a:latin typeface="Microsoft YaHei" panose="020B0503020204020204" pitchFamily="34" charset="-122"/>
                <a:ea typeface="Microsoft YaHei" panose="020B0503020204020204" pitchFamily="34" charset="-122"/>
              </a:rPr>
              <a:t>73</a:t>
            </a:r>
            <a:r>
              <a:rPr lang="zh-CN" altLang="en-US" sz="2400" dirty="0">
                <a:latin typeface="Microsoft YaHei" panose="020B0503020204020204" pitchFamily="34" charset="-122"/>
                <a:ea typeface="Microsoft YaHei" panose="020B0503020204020204" pitchFamily="34" charset="-122"/>
              </a:rPr>
              <a:t>年使用</a:t>
            </a:r>
            <a:r>
              <a:rPr lang="en-US" altLang="zh-CN" sz="2400" dirty="0">
                <a:latin typeface="Microsoft YaHei" panose="020B0503020204020204" pitchFamily="34" charset="-122"/>
                <a:ea typeface="Microsoft YaHei" panose="020B0503020204020204" pitchFamily="34" charset="-122"/>
              </a:rPr>
              <a:t>C</a:t>
            </a:r>
            <a:r>
              <a:rPr lang="zh-CN" altLang="en-US" sz="2400" dirty="0">
                <a:latin typeface="Microsoft YaHei" panose="020B0503020204020204" pitchFamily="34" charset="-122"/>
                <a:ea typeface="Microsoft YaHei" panose="020B0503020204020204" pitchFamily="34" charset="-122"/>
              </a:rPr>
              <a:t>语言重写内核</a:t>
            </a:r>
          </a:p>
          <a:p>
            <a:pPr>
              <a:lnSpc>
                <a:spcPct val="150000"/>
              </a:lnSpc>
              <a:defRPr/>
            </a:pPr>
            <a:endParaRPr lang="zh-CN" altLang="en-US" dirty="0">
              <a:latin typeface="Microsoft YaHei" panose="020B0503020204020204" pitchFamily="34" charset="-122"/>
              <a:ea typeface="Microsoft YaHei" panose="020B0503020204020204" pitchFamily="34" charset="-122"/>
            </a:endParaRPr>
          </a:p>
        </p:txBody>
      </p:sp>
      <p:pic>
        <p:nvPicPr>
          <p:cNvPr id="6" name="Picture 6" descr="timg">
            <a:extLst>
              <a:ext uri="{FF2B5EF4-FFF2-40B4-BE49-F238E27FC236}">
                <a16:creationId xmlns:a16="http://schemas.microsoft.com/office/drawing/2014/main" id="{8F371AAC-99F7-E44A-BF48-B9B5DC2A1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0260" y="1714500"/>
            <a:ext cx="2895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5386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a:extLst>
              <a:ext uri="{FF2B5EF4-FFF2-40B4-BE49-F238E27FC236}">
                <a16:creationId xmlns:a16="http://schemas.microsoft.com/office/drawing/2014/main" id="{1553E0EB-611C-1A45-AB2A-548B4CBBB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8896" y="1066800"/>
            <a:ext cx="2111755" cy="498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14338" name="Rectangle 2"/>
          <p:cNvSpPr>
            <a:spLocks noGrp="1" noChangeArrowheads="1"/>
          </p:cNvSpPr>
          <p:nvPr>
            <p:ph type="title" idx="4294967295"/>
          </p:nvPr>
        </p:nvSpPr>
        <p:spPr>
          <a:xfrm>
            <a:off x="1257300" y="217488"/>
            <a:ext cx="7886700" cy="631825"/>
          </a:xfrm>
          <a:prstGeom prst="rect">
            <a:avLst/>
          </a:prstGeom>
        </p:spPr>
        <p:txBody>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讨论</a:t>
            </a:r>
          </a:p>
        </p:txBody>
      </p:sp>
      <p:sp>
        <p:nvSpPr>
          <p:cNvPr id="4" name="Rectangle 3">
            <a:extLst>
              <a:ext uri="{FF2B5EF4-FFF2-40B4-BE49-F238E27FC236}">
                <a16:creationId xmlns:a16="http://schemas.microsoft.com/office/drawing/2014/main" id="{9775B532-97BF-1B47-91ED-9C765CCBC2FF}"/>
              </a:ext>
            </a:extLst>
          </p:cNvPr>
          <p:cNvSpPr txBox="1">
            <a:spLocks noChangeArrowheads="1"/>
          </p:cNvSpPr>
          <p:nvPr/>
        </p:nvSpPr>
        <p:spPr>
          <a:xfrm>
            <a:off x="254000" y="1524000"/>
            <a:ext cx="6756400" cy="434340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nSpc>
                <a:spcPct val="110000"/>
              </a:lnSpc>
              <a:defRPr/>
            </a:pPr>
            <a:r>
              <a:rPr lang="zh-CN" altLang="en-US" sz="2400" dirty="0">
                <a:latin typeface="Microsoft YaHei" panose="020B0503020204020204" pitchFamily="34" charset="-122"/>
                <a:ea typeface="Microsoft YaHei" panose="020B0503020204020204" pitchFamily="34" charset="-122"/>
              </a:rPr>
              <a:t>熟知的操作系统</a:t>
            </a:r>
          </a:p>
          <a:p>
            <a:pPr lvl="1">
              <a:lnSpc>
                <a:spcPct val="110000"/>
              </a:lnSpc>
              <a:defRPr/>
            </a:pPr>
            <a:r>
              <a:rPr lang="en-US" altLang="zh-CN" sz="2400" dirty="0">
                <a:latin typeface="Microsoft YaHei" panose="020B0503020204020204" pitchFamily="34" charset="-122"/>
                <a:ea typeface="Microsoft YaHei" panose="020B0503020204020204" pitchFamily="34" charset="-122"/>
              </a:rPr>
              <a:t>LINUX</a:t>
            </a:r>
          </a:p>
          <a:p>
            <a:pPr lvl="2">
              <a:lnSpc>
                <a:spcPct val="110000"/>
              </a:lnSpc>
              <a:defRPr/>
            </a:pPr>
            <a:r>
              <a:rPr lang="en-US" altLang="en-US" sz="2400" dirty="0">
                <a:latin typeface="Microsoft YaHei" panose="020B0503020204020204" pitchFamily="34" charset="-122"/>
                <a:ea typeface="Microsoft YaHei" panose="020B0503020204020204" pitchFamily="34" charset="-122"/>
              </a:rPr>
              <a:t>Linux操作系统诞生于1991年10月5日</a:t>
            </a:r>
            <a:endParaRPr lang="en-US" altLang="zh-CN" sz="2400" dirty="0">
              <a:latin typeface="Microsoft YaHei" panose="020B0503020204020204" pitchFamily="34" charset="-122"/>
              <a:ea typeface="Microsoft YaHei" panose="020B0503020204020204" pitchFamily="34" charset="-122"/>
            </a:endParaRPr>
          </a:p>
          <a:p>
            <a:pPr lvl="2">
              <a:lnSpc>
                <a:spcPct val="110000"/>
              </a:lnSpc>
              <a:defRPr/>
            </a:pPr>
            <a:r>
              <a:rPr lang="en-US" altLang="en-US" sz="2400" dirty="0" err="1">
                <a:latin typeface="Microsoft YaHei" panose="020B0503020204020204" pitchFamily="34" charset="-122"/>
                <a:ea typeface="Microsoft YaHei" panose="020B0503020204020204" pitchFamily="34" charset="-122"/>
              </a:rPr>
              <a:t>Linux</a:t>
            </a:r>
            <a:r>
              <a:rPr lang="en-US" altLang="zh-CN" sz="2400" dirty="0" err="1">
                <a:latin typeface="Microsoft YaHei" panose="020B0503020204020204" pitchFamily="34" charset="-122"/>
                <a:ea typeface="Microsoft YaHei" panose="020B0503020204020204" pitchFamily="34" charset="-122"/>
              </a:rPr>
              <a:t>是一套免费使用和自由传播的</a:t>
            </a:r>
            <a:r>
              <a:rPr lang="zh-CN" altLang="en-US" sz="2400" dirty="0">
                <a:latin typeface="Microsoft YaHei" panose="020B0503020204020204" pitchFamily="34" charset="-122"/>
                <a:ea typeface="Microsoft YaHei" panose="020B0503020204020204" pitchFamily="34" charset="-122"/>
              </a:rPr>
              <a:t>类</a:t>
            </a:r>
            <a:r>
              <a:rPr lang="en-US" altLang="zh-CN" sz="2400" dirty="0">
                <a:latin typeface="Microsoft YaHei" panose="020B0503020204020204" pitchFamily="34" charset="-122"/>
                <a:ea typeface="Microsoft YaHei" panose="020B0503020204020204" pitchFamily="34" charset="-122"/>
              </a:rPr>
              <a:t>UNIX</a:t>
            </a:r>
            <a:r>
              <a:rPr lang="zh-CN" altLang="en-US" sz="2400" dirty="0">
                <a:latin typeface="Microsoft YaHei" panose="020B0503020204020204" pitchFamily="34" charset="-122"/>
                <a:ea typeface="Microsoft YaHei" panose="020B0503020204020204" pitchFamily="34" charset="-122"/>
              </a:rPr>
              <a:t>操作系统</a:t>
            </a:r>
            <a:r>
              <a:rPr lang="en-US" altLang="en-US" sz="2400" dirty="0">
                <a:latin typeface="Microsoft YaHei" panose="020B0503020204020204" pitchFamily="34" charset="-122"/>
                <a:ea typeface="Microsoft YaHei" panose="020B0503020204020204" pitchFamily="34" charset="-122"/>
              </a:rPr>
              <a:t>，</a:t>
            </a:r>
            <a:r>
              <a:rPr lang="en-US" altLang="en-US" sz="2400" dirty="0" err="1">
                <a:latin typeface="Microsoft YaHei" panose="020B0503020204020204" pitchFamily="34" charset="-122"/>
                <a:ea typeface="Microsoft YaHei" panose="020B0503020204020204" pitchFamily="34" charset="-122"/>
              </a:rPr>
              <a:t>是一个多用户、</a:t>
            </a:r>
            <a:r>
              <a:rPr lang="en-US" altLang="zh-CN" sz="2400" dirty="0" err="1">
                <a:latin typeface="Microsoft YaHei" panose="020B0503020204020204" pitchFamily="34" charset="-122"/>
                <a:ea typeface="Microsoft YaHei" panose="020B0503020204020204" pitchFamily="34" charset="-122"/>
              </a:rPr>
              <a:t>多</a:t>
            </a:r>
            <a:r>
              <a:rPr lang="zh-CN" altLang="en-US" sz="2400" dirty="0">
                <a:latin typeface="Microsoft YaHei" panose="020B0503020204020204" pitchFamily="34" charset="-122"/>
                <a:ea typeface="Microsoft YaHei" panose="020B0503020204020204" pitchFamily="34" charset="-122"/>
              </a:rPr>
              <a:t>任务</a:t>
            </a:r>
            <a:r>
              <a:rPr lang="en-US"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支持</a:t>
            </a:r>
            <a:r>
              <a:rPr lang="zh-CN" altLang="en-US" sz="2400" dirty="0">
                <a:latin typeface="Microsoft YaHei" panose="020B0503020204020204" pitchFamily="34" charset="-122"/>
                <a:ea typeface="Microsoft YaHei" panose="020B0503020204020204" pitchFamily="34" charset="-122"/>
              </a:rPr>
              <a:t>多线程和多</a:t>
            </a:r>
            <a:r>
              <a:rPr lang="en-US" altLang="zh-CN" sz="2400" dirty="0" err="1">
                <a:latin typeface="Microsoft YaHei" panose="020B0503020204020204" pitchFamily="34" charset="-122"/>
                <a:ea typeface="Microsoft YaHei" panose="020B0503020204020204" pitchFamily="34" charset="-122"/>
              </a:rPr>
              <a:t>CPU</a:t>
            </a:r>
            <a:r>
              <a:rPr lang="en-US" altLang="en-US" sz="2400" dirty="0" err="1">
                <a:latin typeface="Microsoft YaHei" panose="020B0503020204020204" pitchFamily="34" charset="-122"/>
                <a:ea typeface="Microsoft YaHei" panose="020B0503020204020204" pitchFamily="34" charset="-122"/>
              </a:rPr>
              <a:t>的操作系统</a:t>
            </a:r>
            <a:r>
              <a:rPr lang="en-US" altLang="en-US" sz="2400" dirty="0">
                <a:latin typeface="Microsoft YaHei" panose="020B0503020204020204" pitchFamily="34" charset="-122"/>
                <a:ea typeface="Microsoft YaHei" panose="020B0503020204020204" pitchFamily="34" charset="-122"/>
              </a:rPr>
              <a:t>。</a:t>
            </a:r>
            <a:endParaRPr lang="zh-CN" altLang="en-US" sz="2400" dirty="0">
              <a:latin typeface="Microsoft YaHei" panose="020B0503020204020204" pitchFamily="34" charset="-122"/>
              <a:ea typeface="Microsoft YaHei" panose="020B0503020204020204" pitchFamily="34" charset="-122"/>
            </a:endParaRPr>
          </a:p>
        </p:txBody>
      </p:sp>
      <p:pic>
        <p:nvPicPr>
          <p:cNvPr id="6" name="Picture 8" descr="timg">
            <a:extLst>
              <a:ext uri="{FF2B5EF4-FFF2-40B4-BE49-F238E27FC236}">
                <a16:creationId xmlns:a16="http://schemas.microsoft.com/office/drawing/2014/main" id="{76D1041B-0F4A-584D-AA62-C9F5A2C0F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038" y="4572000"/>
            <a:ext cx="32766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5">
            <a:extLst>
              <a:ext uri="{FF2B5EF4-FFF2-40B4-BE49-F238E27FC236}">
                <a16:creationId xmlns:a16="http://schemas.microsoft.com/office/drawing/2014/main" id="{1FF347D7-01B2-FC42-88CA-95E95253E7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2939" y="4572000"/>
            <a:ext cx="1706562" cy="155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68594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1257300" y="217488"/>
            <a:ext cx="7886700" cy="631825"/>
          </a:xfrm>
          <a:prstGeom prst="rect">
            <a:avLst/>
          </a:prstGeom>
        </p:spPr>
        <p:txBody>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讨论</a:t>
            </a:r>
          </a:p>
        </p:txBody>
      </p:sp>
      <p:sp>
        <p:nvSpPr>
          <p:cNvPr id="4" name="Rectangle 3">
            <a:extLst>
              <a:ext uri="{FF2B5EF4-FFF2-40B4-BE49-F238E27FC236}">
                <a16:creationId xmlns:a16="http://schemas.microsoft.com/office/drawing/2014/main" id="{CF52A717-FFBA-E54E-A99A-9440BD7C6C58}"/>
              </a:ext>
            </a:extLst>
          </p:cNvPr>
          <p:cNvSpPr txBox="1">
            <a:spLocks noChangeArrowheads="1"/>
          </p:cNvSpPr>
          <p:nvPr/>
        </p:nvSpPr>
        <p:spPr>
          <a:xfrm>
            <a:off x="778932" y="1112838"/>
            <a:ext cx="2838911" cy="2054432"/>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lvl="2">
              <a:lnSpc>
                <a:spcPct val="110000"/>
              </a:lnSpc>
              <a:defRPr/>
            </a:pPr>
            <a:r>
              <a:rPr lang="en-US" altLang="zh-CN" sz="2000" dirty="0">
                <a:latin typeface="Microsoft YaHei" charset="-122"/>
                <a:ea typeface="Microsoft YaHei" charset="-122"/>
              </a:rPr>
              <a:t>iOS</a:t>
            </a:r>
          </a:p>
        </p:txBody>
      </p:sp>
      <p:sp>
        <p:nvSpPr>
          <p:cNvPr id="5" name="Rectangle 3">
            <a:extLst>
              <a:ext uri="{FF2B5EF4-FFF2-40B4-BE49-F238E27FC236}">
                <a16:creationId xmlns:a16="http://schemas.microsoft.com/office/drawing/2014/main" id="{866517F1-8252-CB43-AB6F-9ED014DA99A4}"/>
              </a:ext>
            </a:extLst>
          </p:cNvPr>
          <p:cNvSpPr txBox="1">
            <a:spLocks noChangeArrowheads="1"/>
          </p:cNvSpPr>
          <p:nvPr/>
        </p:nvSpPr>
        <p:spPr>
          <a:xfrm>
            <a:off x="4456411" y="1112838"/>
            <a:ext cx="2838911" cy="2054432"/>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lvl="2">
              <a:lnSpc>
                <a:spcPct val="110000"/>
              </a:lnSpc>
              <a:defRPr/>
            </a:pPr>
            <a:r>
              <a:rPr lang="en-US" altLang="zh-CN" sz="2000" dirty="0">
                <a:latin typeface="Microsoft YaHei" charset="-122"/>
                <a:ea typeface="Microsoft YaHei" charset="-122"/>
              </a:rPr>
              <a:t>Android</a:t>
            </a:r>
          </a:p>
        </p:txBody>
      </p:sp>
      <p:pic>
        <p:nvPicPr>
          <p:cNvPr id="6" name="图片 5">
            <a:extLst>
              <a:ext uri="{FF2B5EF4-FFF2-40B4-BE49-F238E27FC236}">
                <a16:creationId xmlns:a16="http://schemas.microsoft.com/office/drawing/2014/main" id="{BEAEA427-45DB-B041-8863-846E9FFE69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8987" y="1523621"/>
            <a:ext cx="2698856" cy="4490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4"/>
          <a:stretch>
            <a:fillRect/>
          </a:stretch>
        </p:blipFill>
        <p:spPr>
          <a:xfrm>
            <a:off x="3874083" y="1523621"/>
            <a:ext cx="4490760" cy="4490760"/>
          </a:xfrm>
          <a:prstGeom prst="rect">
            <a:avLst/>
          </a:prstGeom>
        </p:spPr>
      </p:pic>
    </p:spTree>
    <p:extLst>
      <p:ext uri="{BB962C8B-B14F-4D97-AF65-F5344CB8AC3E}">
        <p14:creationId xmlns:p14="http://schemas.microsoft.com/office/powerpoint/2010/main" val="13244344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1257300" y="217488"/>
            <a:ext cx="7886700" cy="631825"/>
          </a:xfrm>
          <a:prstGeom prst="rect">
            <a:avLst/>
          </a:prstGeom>
        </p:spPr>
        <p:txBody>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讨论</a:t>
            </a:r>
          </a:p>
        </p:txBody>
      </p:sp>
      <p:sp>
        <p:nvSpPr>
          <p:cNvPr id="8" name="Rectangle 3">
            <a:extLst>
              <a:ext uri="{FF2B5EF4-FFF2-40B4-BE49-F238E27FC236}">
                <a16:creationId xmlns:a16="http://schemas.microsoft.com/office/drawing/2014/main" id="{39E86D5C-A361-9F4D-BC0B-65F638C5C0FF}"/>
              </a:ext>
            </a:extLst>
          </p:cNvPr>
          <p:cNvSpPr txBox="1">
            <a:spLocks noChangeArrowheads="1"/>
          </p:cNvSpPr>
          <p:nvPr/>
        </p:nvSpPr>
        <p:spPr>
          <a:xfrm>
            <a:off x="389466" y="1825625"/>
            <a:ext cx="7497233" cy="4351338"/>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defRPr/>
            </a:pPr>
            <a:r>
              <a:rPr lang="zh-CN" altLang="en-US" sz="3600" dirty="0"/>
              <a:t>你觉得操作系统是什么？</a:t>
            </a:r>
            <a:endParaRPr lang="en-US" altLang="zh-CN" sz="3600" dirty="0"/>
          </a:p>
          <a:p>
            <a:pPr>
              <a:defRPr/>
            </a:pPr>
            <a:endParaRPr lang="zh-CN" altLang="en-US" sz="3600" dirty="0"/>
          </a:p>
          <a:p>
            <a:pPr>
              <a:defRPr/>
            </a:pPr>
            <a:r>
              <a:rPr lang="zh-CN" altLang="en-US" sz="3600" b="1" dirty="0">
                <a:solidFill>
                  <a:srgbClr val="FF0000"/>
                </a:solidFill>
              </a:rPr>
              <a:t>当前对于</a:t>
            </a:r>
            <a:r>
              <a:rPr lang="en-US" altLang="zh-CN" sz="3600" b="1" dirty="0">
                <a:solidFill>
                  <a:srgbClr val="FF0000"/>
                </a:solidFill>
              </a:rPr>
              <a:t>OS</a:t>
            </a:r>
            <a:r>
              <a:rPr lang="zh-CN" altLang="en-US" sz="3600" b="1" dirty="0">
                <a:solidFill>
                  <a:srgbClr val="FF0000"/>
                </a:solidFill>
              </a:rPr>
              <a:t>还没有一个统一的、适用的定义！</a:t>
            </a:r>
          </a:p>
        </p:txBody>
      </p:sp>
    </p:spTree>
    <p:extLst>
      <p:ext uri="{BB962C8B-B14F-4D97-AF65-F5344CB8AC3E}">
        <p14:creationId xmlns:p14="http://schemas.microsoft.com/office/powerpoint/2010/main" val="8868717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计算机工作原理">
            <a:hlinkClick r:id="" action="ppaction://media"/>
            <a:extLst>
              <a:ext uri="{FF2B5EF4-FFF2-40B4-BE49-F238E27FC236}">
                <a16:creationId xmlns:a16="http://schemas.microsoft.com/office/drawing/2014/main" id="{500B4B52-12CD-4649-B047-84D7FDF39EFF}"/>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234078" y="1143000"/>
            <a:ext cx="8675844" cy="4876800"/>
          </a:xfrm>
        </p:spPr>
      </p:pic>
    </p:spTree>
    <p:custDataLst>
      <p:tags r:id="rId1"/>
    </p:custDataLst>
    <p:extLst>
      <p:ext uri="{BB962C8B-B14F-4D97-AF65-F5344CB8AC3E}">
        <p14:creationId xmlns:p14="http://schemas.microsoft.com/office/powerpoint/2010/main" val="408639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0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mod="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78BA05-0DB7-48BD-89F9-9376506B7517}"/>
              </a:ext>
            </a:extLst>
          </p:cNvPr>
          <p:cNvSpPr>
            <a:spLocks noGrp="1"/>
          </p:cNvSpPr>
          <p:nvPr>
            <p:ph type="title"/>
          </p:nvPr>
        </p:nvSpPr>
        <p:spPr>
          <a:xfrm>
            <a:off x="-1411514" y="464337"/>
            <a:ext cx="7190789" cy="549275"/>
          </a:xfrm>
        </p:spPr>
        <p:txBody>
          <a:bodyPr/>
          <a:lstStyle/>
          <a:p>
            <a:r>
              <a:rPr lang="zh-CN" altLang="en-US" sz="2800" dirty="0"/>
              <a:t>这是什么</a:t>
            </a:r>
            <a:r>
              <a:rPr lang="zh-CN" altLang="en-US" dirty="0"/>
              <a:t>？</a:t>
            </a:r>
          </a:p>
        </p:txBody>
      </p:sp>
      <p:pic>
        <p:nvPicPr>
          <p:cNvPr id="4" name="图片 3">
            <a:extLst>
              <a:ext uri="{FF2B5EF4-FFF2-40B4-BE49-F238E27FC236}">
                <a16:creationId xmlns:a16="http://schemas.microsoft.com/office/drawing/2014/main" id="{F74CAA89-B866-4889-94F0-8A7BF8C81088}"/>
              </a:ext>
            </a:extLst>
          </p:cNvPr>
          <p:cNvPicPr>
            <a:picLocks noChangeAspect="1"/>
          </p:cNvPicPr>
          <p:nvPr/>
        </p:nvPicPr>
        <p:blipFill rotWithShape="1">
          <a:blip r:embed="rId3"/>
          <a:srcRect r="24167"/>
          <a:stretch/>
        </p:blipFill>
        <p:spPr>
          <a:xfrm>
            <a:off x="609600" y="1828800"/>
            <a:ext cx="7882809" cy="4876800"/>
          </a:xfrm>
          <a:prstGeom prst="rect">
            <a:avLst/>
          </a:prstGeom>
        </p:spPr>
      </p:pic>
    </p:spTree>
    <p:extLst>
      <p:ext uri="{BB962C8B-B14F-4D97-AF65-F5344CB8AC3E}">
        <p14:creationId xmlns:p14="http://schemas.microsoft.com/office/powerpoint/2010/main" val="2333933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8DAE9E-76F5-4032-9B31-B5AC9F78F4B8}"/>
              </a:ext>
            </a:extLst>
          </p:cNvPr>
          <p:cNvSpPr>
            <a:spLocks noGrp="1"/>
          </p:cNvSpPr>
          <p:nvPr>
            <p:ph type="title"/>
          </p:nvPr>
        </p:nvSpPr>
        <p:spPr>
          <a:xfrm>
            <a:off x="-706436" y="431286"/>
            <a:ext cx="7190789" cy="549275"/>
          </a:xfrm>
        </p:spPr>
        <p:txBody>
          <a:bodyPr/>
          <a:lstStyle/>
          <a:p>
            <a:r>
              <a:rPr lang="zh-CN" altLang="en-US" sz="2800" dirty="0"/>
              <a:t>用计算机做什么？</a:t>
            </a:r>
          </a:p>
        </p:txBody>
      </p:sp>
      <p:pic>
        <p:nvPicPr>
          <p:cNvPr id="4" name="图片 3">
            <a:extLst>
              <a:ext uri="{FF2B5EF4-FFF2-40B4-BE49-F238E27FC236}">
                <a16:creationId xmlns:a16="http://schemas.microsoft.com/office/drawing/2014/main" id="{1B5691E8-8F1D-495C-A69B-34E771564B35}"/>
              </a:ext>
            </a:extLst>
          </p:cNvPr>
          <p:cNvPicPr>
            <a:picLocks noChangeAspect="1"/>
          </p:cNvPicPr>
          <p:nvPr/>
        </p:nvPicPr>
        <p:blipFill>
          <a:blip r:embed="rId3"/>
          <a:stretch>
            <a:fillRect/>
          </a:stretch>
        </p:blipFill>
        <p:spPr>
          <a:xfrm>
            <a:off x="0" y="1555582"/>
            <a:ext cx="9144000" cy="3746836"/>
          </a:xfrm>
          <a:prstGeom prst="rect">
            <a:avLst/>
          </a:prstGeom>
        </p:spPr>
      </p:pic>
    </p:spTree>
    <p:extLst>
      <p:ext uri="{BB962C8B-B14F-4D97-AF65-F5344CB8AC3E}">
        <p14:creationId xmlns:p14="http://schemas.microsoft.com/office/powerpoint/2010/main" val="3783036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E453DFB-0F47-4801-84CE-067B22F9071B}"/>
              </a:ext>
            </a:extLst>
          </p:cNvPr>
          <p:cNvSpPr>
            <a:spLocks noGrp="1"/>
          </p:cNvSpPr>
          <p:nvPr>
            <p:ph idx="1"/>
          </p:nvPr>
        </p:nvSpPr>
        <p:spPr>
          <a:xfrm>
            <a:off x="628650" y="1395968"/>
            <a:ext cx="7886700" cy="4351338"/>
          </a:xfrm>
        </p:spPr>
        <p:txBody>
          <a:bodyPr/>
          <a:lstStyle/>
          <a:p>
            <a:pPr marL="0" marR="0" lvl="0" indent="0" algn="ctr" fontAlgn="base">
              <a:lnSpc>
                <a:spcPct val="110000"/>
              </a:lnSpc>
              <a:spcAft>
                <a:spcPct val="0"/>
              </a:spcAft>
              <a:buClr>
                <a:srgbClr val="FF9900"/>
              </a:buClr>
              <a:buSzPct val="75000"/>
              <a:buNone/>
              <a:tabLst/>
              <a:defRPr/>
            </a:pPr>
            <a:r>
              <a:rPr lang="zh-CN" altLang="en-US" sz="3200" b="1">
                <a:solidFill>
                  <a:srgbClr val="0070C0"/>
                </a:solidFill>
                <a:latin typeface="Microsoft YaHei" panose="020B0503020204020204" pitchFamily="34" charset="-122"/>
                <a:ea typeface="Microsoft YaHei" panose="020B0503020204020204" pitchFamily="34" charset="-122"/>
              </a:rPr>
              <a:t>丁 熠 博士</a:t>
            </a:r>
            <a:endParaRPr lang="en-US" altLang="zh-CN" sz="3200" b="1" dirty="0">
              <a:solidFill>
                <a:srgbClr val="0070C0"/>
              </a:solidFill>
              <a:latin typeface="Microsoft YaHei" panose="020B0503020204020204" pitchFamily="34" charset="-122"/>
              <a:ea typeface="Microsoft YaHei" panose="020B0503020204020204" pitchFamily="34" charset="-122"/>
            </a:endParaRPr>
          </a:p>
          <a:p>
            <a:pPr marR="0" lvl="0" algn="just" fontAlgn="base">
              <a:lnSpc>
                <a:spcPct val="110000"/>
              </a:lnSpc>
              <a:spcAft>
                <a:spcPct val="0"/>
              </a:spcAft>
              <a:buClr>
                <a:srgbClr val="FF9900"/>
              </a:buClr>
              <a:buSzPct val="75000"/>
              <a:tabLst/>
              <a:defRPr/>
            </a:pPr>
            <a:r>
              <a:rPr lang="zh-CN" altLang="en-US" sz="2400" dirty="0">
                <a:latin typeface="Microsoft YaHei" panose="020B0503020204020204" pitchFamily="34" charset="-122"/>
                <a:ea typeface="Microsoft YaHei" panose="020B0503020204020204" pitchFamily="34" charset="-122"/>
              </a:rPr>
              <a:t>职称：教授</a:t>
            </a:r>
            <a:endParaRPr lang="en-US" altLang="zh-CN" sz="2400" dirty="0">
              <a:latin typeface="Microsoft YaHei" panose="020B0503020204020204" pitchFamily="34" charset="-122"/>
              <a:ea typeface="Microsoft YaHei" panose="020B0503020204020204" pitchFamily="34" charset="-122"/>
            </a:endParaRPr>
          </a:p>
          <a:p>
            <a:pPr marR="0" lvl="0" algn="just" fontAlgn="base">
              <a:lnSpc>
                <a:spcPct val="110000"/>
              </a:lnSpc>
              <a:spcAft>
                <a:spcPct val="0"/>
              </a:spcAft>
              <a:buClr>
                <a:srgbClr val="FF9900"/>
              </a:buClr>
              <a:buSzPct val="75000"/>
              <a:tabLst/>
              <a:defRPr/>
            </a:pPr>
            <a:r>
              <a:rPr lang="zh-CN" altLang="en-US" sz="2400" dirty="0">
                <a:latin typeface="Microsoft YaHei" panose="020B0503020204020204" pitchFamily="34" charset="-122"/>
                <a:ea typeface="Microsoft YaHei" panose="020B0503020204020204" pitchFamily="34" charset="-122"/>
              </a:rPr>
              <a:t>研究方向：人工智能、医工结合、软件工程</a:t>
            </a:r>
            <a:endParaRPr lang="en-US" altLang="zh-CN" sz="2400" dirty="0">
              <a:latin typeface="Microsoft YaHei" panose="020B0503020204020204" pitchFamily="34" charset="-122"/>
              <a:ea typeface="Microsoft YaHei" panose="020B0503020204020204" pitchFamily="34" charset="-122"/>
            </a:endParaRPr>
          </a:p>
          <a:p>
            <a:pPr marR="0" lvl="0" algn="just" fontAlgn="base">
              <a:lnSpc>
                <a:spcPct val="110000"/>
              </a:lnSpc>
              <a:spcAft>
                <a:spcPct val="0"/>
              </a:spcAft>
              <a:buClr>
                <a:srgbClr val="FF9900"/>
              </a:buClr>
              <a:buSzPct val="75000"/>
              <a:tabLst/>
              <a:defRPr/>
            </a:pPr>
            <a:r>
              <a:rPr lang="zh-CN" altLang="en-US" sz="2400" dirty="0">
                <a:latin typeface="Microsoft YaHei" panose="020B0503020204020204" pitchFamily="34" charset="-122"/>
                <a:ea typeface="Microsoft YaHei" panose="020B0503020204020204" pitchFamily="34" charset="-122"/>
              </a:rPr>
              <a:t>办公室：沙河校区主楼中</a:t>
            </a:r>
            <a:r>
              <a:rPr lang="en-US" altLang="zh-CN" sz="2400" dirty="0">
                <a:latin typeface="Microsoft YaHei" panose="020B0503020204020204" pitchFamily="34" charset="-122"/>
                <a:ea typeface="Microsoft YaHei" panose="020B0503020204020204" pitchFamily="34" charset="-122"/>
              </a:rPr>
              <a:t>424</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marR="0" lvl="0" algn="just" fontAlgn="base">
              <a:lnSpc>
                <a:spcPct val="110000"/>
              </a:lnSpc>
              <a:spcAft>
                <a:spcPct val="0"/>
              </a:spcAft>
              <a:buClr>
                <a:srgbClr val="FF9900"/>
              </a:buClr>
              <a:buSzPct val="75000"/>
              <a:tabLst/>
              <a:defRPr/>
            </a:pPr>
            <a:r>
              <a:rPr lang="en-US" altLang="zh-CN" sz="2400" dirty="0">
                <a:latin typeface="Microsoft YaHei" panose="020B0503020204020204" pitchFamily="34" charset="-122"/>
                <a:ea typeface="Microsoft YaHei" panose="020B0503020204020204" pitchFamily="34" charset="-122"/>
              </a:rPr>
              <a:t>Email</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yi.ding@uestc.edu.cn</a:t>
            </a:r>
          </a:p>
          <a:p>
            <a:pPr marR="0" lvl="0" algn="just" fontAlgn="base">
              <a:lnSpc>
                <a:spcPct val="110000"/>
              </a:lnSpc>
              <a:spcAft>
                <a:spcPct val="0"/>
              </a:spcAft>
              <a:buClr>
                <a:srgbClr val="FF9900"/>
              </a:buClr>
              <a:buSzPct val="75000"/>
              <a:tabLst/>
              <a:defRPr/>
            </a:pPr>
            <a:r>
              <a:rPr lang="zh-CN" altLang="en-US" sz="2400" dirty="0">
                <a:latin typeface="Microsoft YaHei" panose="020B0503020204020204" pitchFamily="34" charset="-122"/>
                <a:ea typeface="Microsoft YaHei" panose="020B0503020204020204" pitchFamily="34" charset="-122"/>
              </a:rPr>
              <a:t>最新课件下载及作业提交：</a:t>
            </a:r>
            <a:endParaRPr lang="en-US" altLang="zh-CN" sz="2400" dirty="0">
              <a:latin typeface="Microsoft YaHei" panose="020B0503020204020204" pitchFamily="34" charset="-122"/>
              <a:ea typeface="Microsoft YaHei" panose="020B0503020204020204" pitchFamily="34" charset="-122"/>
            </a:endParaRPr>
          </a:p>
          <a:p>
            <a:pPr marL="0" indent="0" algn="just" fontAlgn="base">
              <a:lnSpc>
                <a:spcPct val="110000"/>
              </a:lnSpc>
              <a:spcAft>
                <a:spcPct val="0"/>
              </a:spcAft>
              <a:buClr>
                <a:srgbClr val="FF9900"/>
              </a:buClr>
              <a:buSzPct val="75000"/>
              <a:buNone/>
              <a:defRPr/>
            </a:pPr>
            <a:r>
              <a:rPr lang="en-US" altLang="zh-CN" sz="1800" dirty="0">
                <a:latin typeface="Microsoft YaHei" panose="020B0503020204020204" pitchFamily="34" charset="-122"/>
                <a:ea typeface="Microsoft YaHei" panose="020B0503020204020204" pitchFamily="34" charset="-122"/>
              </a:rPr>
              <a:t>   </a:t>
            </a:r>
            <a:r>
              <a:rPr lang="zh-CN" altLang="en-US" sz="2400" dirty="0">
                <a:solidFill>
                  <a:srgbClr val="0070C0"/>
                </a:solidFill>
                <a:latin typeface="Microsoft YaHei" panose="020B0503020204020204" pitchFamily="34" charset="-122"/>
                <a:ea typeface="Microsoft YaHei" panose="020B0503020204020204" pitchFamily="34" charset="-122"/>
              </a:rPr>
              <a:t>电子科技大学网络学堂</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marL="0" indent="0" algn="just" fontAlgn="base">
              <a:lnSpc>
                <a:spcPct val="110000"/>
              </a:lnSpc>
              <a:spcAft>
                <a:spcPct val="0"/>
              </a:spcAft>
              <a:buClr>
                <a:srgbClr val="FF9900"/>
              </a:buClr>
              <a:buSzPct val="75000"/>
              <a:buNone/>
              <a:defRPr/>
            </a:pPr>
            <a:r>
              <a:rPr lang="en-US" altLang="zh-CN" sz="2400" dirty="0">
                <a:solidFill>
                  <a:srgbClr val="0070C0"/>
                </a:solidFill>
                <a:latin typeface="Microsoft YaHei" panose="020B0503020204020204" pitchFamily="34" charset="-122"/>
                <a:ea typeface="Microsoft YaHei" panose="020B0503020204020204" pitchFamily="34" charset="-122"/>
              </a:rPr>
              <a:t>https://study.uestc.edu.cn/wlxt/index.aspx</a:t>
            </a:r>
          </a:p>
        </p:txBody>
      </p:sp>
      <p:sp>
        <p:nvSpPr>
          <p:cNvPr id="3" name="灯片编号占位符 2">
            <a:extLst>
              <a:ext uri="{FF2B5EF4-FFF2-40B4-BE49-F238E27FC236}">
                <a16:creationId xmlns:a16="http://schemas.microsoft.com/office/drawing/2014/main" id="{CA9C30D2-A387-43B8-99C6-95480585103A}"/>
              </a:ext>
            </a:extLst>
          </p:cNvPr>
          <p:cNvSpPr>
            <a:spLocks noGrp="1"/>
          </p:cNvSpPr>
          <p:nvPr>
            <p:ph type="sldNum" sz="quarter" idx="12"/>
          </p:nvPr>
        </p:nvSpPr>
        <p:spPr/>
        <p:txBody>
          <a:bodyPr/>
          <a:lstStyle/>
          <a:p>
            <a:fld id="{9A92C875-5C4D-B342-8208-EA1FF54CF161}" type="slidenum">
              <a:rPr kumimoji="1" lang="zh-CN" altLang="en-US" smtClean="0"/>
              <a:t>2</a:t>
            </a:fld>
            <a:endParaRPr kumimoji="1" lang="zh-CN" altLang="en-US"/>
          </a:p>
        </p:txBody>
      </p:sp>
      <p:sp>
        <p:nvSpPr>
          <p:cNvPr id="4" name="Rectangle 4">
            <a:extLst>
              <a:ext uri="{FF2B5EF4-FFF2-40B4-BE49-F238E27FC236}">
                <a16:creationId xmlns:a16="http://schemas.microsoft.com/office/drawing/2014/main" id="{88E51C30-B4B4-48ED-BB3A-D2D91D113B1F}"/>
              </a:ext>
            </a:extLst>
          </p:cNvPr>
          <p:cNvSpPr txBox="1">
            <a:spLocks noChangeArrowheads="1"/>
          </p:cNvSpPr>
          <p:nvPr/>
        </p:nvSpPr>
        <p:spPr>
          <a:xfrm>
            <a:off x="1448447" y="285274"/>
            <a:ext cx="7886700" cy="1344272"/>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3200" b="1" dirty="0">
                <a:solidFill>
                  <a:srgbClr val="4A66AC">
                    <a:lumMod val="75000"/>
                  </a:srgbClr>
                </a:solidFill>
                <a:latin typeface="微软雅黑" panose="020B0503020204020204" pitchFamily="34" charset="-122"/>
                <a:ea typeface="微软雅黑" panose="020B0503020204020204" pitchFamily="34" charset="-122"/>
              </a:rPr>
              <a:t>教师介绍</a:t>
            </a:r>
          </a:p>
        </p:txBody>
      </p:sp>
    </p:spTree>
    <p:extLst>
      <p:ext uri="{BB962C8B-B14F-4D97-AF65-F5344CB8AC3E}">
        <p14:creationId xmlns:p14="http://schemas.microsoft.com/office/powerpoint/2010/main" val="2879588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8ABBD0-47A0-4C2E-8349-21A724F678A5}"/>
              </a:ext>
            </a:extLst>
          </p:cNvPr>
          <p:cNvSpPr>
            <a:spLocks noGrp="1"/>
          </p:cNvSpPr>
          <p:nvPr>
            <p:ph type="title"/>
          </p:nvPr>
        </p:nvSpPr>
        <p:spPr>
          <a:xfrm>
            <a:off x="-490109" y="431287"/>
            <a:ext cx="7190789" cy="549275"/>
          </a:xfrm>
        </p:spPr>
        <p:txBody>
          <a:bodyPr/>
          <a:lstStyle/>
          <a:p>
            <a:r>
              <a:rPr lang="zh-CN" altLang="en-US" sz="2800" dirty="0"/>
              <a:t>安装了操作系统的计算机</a:t>
            </a:r>
          </a:p>
        </p:txBody>
      </p:sp>
      <p:sp>
        <p:nvSpPr>
          <p:cNvPr id="3" name="内容占位符 2">
            <a:extLst>
              <a:ext uri="{FF2B5EF4-FFF2-40B4-BE49-F238E27FC236}">
                <a16:creationId xmlns:a16="http://schemas.microsoft.com/office/drawing/2014/main" id="{AF7F8860-261B-4102-854C-C9F8EC49C1E6}"/>
              </a:ext>
            </a:extLst>
          </p:cNvPr>
          <p:cNvSpPr>
            <a:spLocks noGrp="1"/>
          </p:cNvSpPr>
          <p:nvPr>
            <p:ph idx="1"/>
          </p:nvPr>
        </p:nvSpPr>
        <p:spPr>
          <a:xfrm>
            <a:off x="5554980" y="1935450"/>
            <a:ext cx="3124200" cy="615979"/>
          </a:xfrm>
        </p:spPr>
        <p:txBody>
          <a:bodyPr/>
          <a:lstStyle/>
          <a:p>
            <a:pPr marL="0" indent="0">
              <a:buNone/>
            </a:pPr>
            <a:r>
              <a:rPr lang="en-US" altLang="zh-CN" dirty="0" err="1"/>
              <a:t>printf</a:t>
            </a:r>
            <a:r>
              <a:rPr lang="en-US" altLang="zh-CN" dirty="0"/>
              <a:t>(“hello!”)</a:t>
            </a:r>
            <a:endParaRPr lang="zh-CN" altLang="en-US" dirty="0"/>
          </a:p>
        </p:txBody>
      </p:sp>
      <p:pic>
        <p:nvPicPr>
          <p:cNvPr id="5" name="Picture 271">
            <a:extLst>
              <a:ext uri="{FF2B5EF4-FFF2-40B4-BE49-F238E27FC236}">
                <a16:creationId xmlns:a16="http://schemas.microsoft.com/office/drawing/2014/main" id="{4991CA6A-7B41-47E0-8D9B-B65E3E176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133600"/>
            <a:ext cx="990600" cy="939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47">
            <a:extLst>
              <a:ext uri="{FF2B5EF4-FFF2-40B4-BE49-F238E27FC236}">
                <a16:creationId xmlns:a16="http://schemas.microsoft.com/office/drawing/2014/main" id="{F5B744AE-2769-4242-BB28-F7763666BB52}"/>
              </a:ext>
            </a:extLst>
          </p:cNvPr>
          <p:cNvSpPr>
            <a:spLocks noChangeArrowheads="1"/>
          </p:cNvSpPr>
          <p:nvPr/>
        </p:nvSpPr>
        <p:spPr bwMode="auto">
          <a:xfrm>
            <a:off x="838200" y="4343400"/>
            <a:ext cx="2514600" cy="6858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dirty="0">
                <a:solidFill>
                  <a:schemeClr val="tx1"/>
                </a:solidFill>
              </a:rPr>
              <a:t>硬件</a:t>
            </a:r>
          </a:p>
        </p:txBody>
      </p:sp>
      <p:sp>
        <p:nvSpPr>
          <p:cNvPr id="7" name="Rectangle 248">
            <a:extLst>
              <a:ext uri="{FF2B5EF4-FFF2-40B4-BE49-F238E27FC236}">
                <a16:creationId xmlns:a16="http://schemas.microsoft.com/office/drawing/2014/main" id="{F24E68CA-7EE9-42C6-A2BE-7EEB03AA43D0}"/>
              </a:ext>
            </a:extLst>
          </p:cNvPr>
          <p:cNvSpPr>
            <a:spLocks noChangeArrowheads="1"/>
          </p:cNvSpPr>
          <p:nvPr/>
        </p:nvSpPr>
        <p:spPr bwMode="auto">
          <a:xfrm>
            <a:off x="838200" y="3657600"/>
            <a:ext cx="2514600" cy="6858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dirty="0"/>
              <a:t>操作系统</a:t>
            </a:r>
          </a:p>
        </p:txBody>
      </p:sp>
      <p:sp>
        <p:nvSpPr>
          <p:cNvPr id="8" name="Rectangle 249">
            <a:extLst>
              <a:ext uri="{FF2B5EF4-FFF2-40B4-BE49-F238E27FC236}">
                <a16:creationId xmlns:a16="http://schemas.microsoft.com/office/drawing/2014/main" id="{69DB1790-87F7-4ADF-B3FE-B5752248E447}"/>
              </a:ext>
            </a:extLst>
          </p:cNvPr>
          <p:cNvSpPr>
            <a:spLocks noChangeArrowheads="1"/>
          </p:cNvSpPr>
          <p:nvPr/>
        </p:nvSpPr>
        <p:spPr bwMode="auto">
          <a:xfrm>
            <a:off x="838200" y="3022599"/>
            <a:ext cx="2514600" cy="6858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dirty="0">
                <a:solidFill>
                  <a:schemeClr val="tx1"/>
                </a:solidFill>
              </a:rPr>
              <a:t>应用软件</a:t>
            </a:r>
          </a:p>
        </p:txBody>
      </p:sp>
      <p:sp>
        <p:nvSpPr>
          <p:cNvPr id="9" name="AutoShape 251">
            <a:extLst>
              <a:ext uri="{FF2B5EF4-FFF2-40B4-BE49-F238E27FC236}">
                <a16:creationId xmlns:a16="http://schemas.microsoft.com/office/drawing/2014/main" id="{D111DD2B-4D39-448D-AE4C-4DA3517B35A1}"/>
              </a:ext>
            </a:extLst>
          </p:cNvPr>
          <p:cNvSpPr>
            <a:spLocks noChangeArrowheads="1"/>
          </p:cNvSpPr>
          <p:nvPr/>
        </p:nvSpPr>
        <p:spPr bwMode="auto">
          <a:xfrm rot="10800000">
            <a:off x="3810000" y="4343400"/>
            <a:ext cx="3276600" cy="914400"/>
          </a:xfrm>
          <a:prstGeom prst="wedgeRoundRectCallout">
            <a:avLst>
              <a:gd name="adj1" fmla="val 67486"/>
              <a:gd name="adj2" fmla="val 8676"/>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spcBef>
                <a:spcPct val="0"/>
              </a:spcBef>
            </a:pPr>
            <a:r>
              <a:rPr lang="en-US" altLang="zh-CN" sz="2000" b="1" dirty="0">
                <a:solidFill>
                  <a:schemeClr val="tx1"/>
                </a:solidFill>
              </a:rPr>
              <a:t>CPU</a:t>
            </a:r>
            <a:r>
              <a:rPr lang="zh-CN" altLang="en-US" sz="2000" b="1" dirty="0">
                <a:solidFill>
                  <a:schemeClr val="tx1"/>
                </a:solidFill>
              </a:rPr>
              <a:t>、内存、磁盘、显示器、键盘</a:t>
            </a:r>
            <a:r>
              <a:rPr lang="en-US" altLang="zh-CN" sz="2000" b="1" dirty="0">
                <a:solidFill>
                  <a:schemeClr val="tx1"/>
                </a:solidFill>
              </a:rPr>
              <a:t>…</a:t>
            </a:r>
          </a:p>
        </p:txBody>
      </p:sp>
      <p:sp>
        <p:nvSpPr>
          <p:cNvPr id="10" name="AutoShape 259">
            <a:extLst>
              <a:ext uri="{FF2B5EF4-FFF2-40B4-BE49-F238E27FC236}">
                <a16:creationId xmlns:a16="http://schemas.microsoft.com/office/drawing/2014/main" id="{831A7C30-F8B7-41E1-B5F5-3B721CE2C686}"/>
              </a:ext>
            </a:extLst>
          </p:cNvPr>
          <p:cNvSpPr>
            <a:spLocks noChangeArrowheads="1"/>
          </p:cNvSpPr>
          <p:nvPr/>
        </p:nvSpPr>
        <p:spPr bwMode="auto">
          <a:xfrm rot="10800000">
            <a:off x="3810000" y="3657600"/>
            <a:ext cx="3276600" cy="533400"/>
          </a:xfrm>
          <a:prstGeom prst="wedgeRoundRectCallout">
            <a:avLst>
              <a:gd name="adj1" fmla="val 67972"/>
              <a:gd name="adj2" fmla="val -41968"/>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lgn="ctr">
              <a:spcBef>
                <a:spcPct val="0"/>
              </a:spcBef>
            </a:pPr>
            <a:r>
              <a:rPr lang="en-US" altLang="zh-CN" sz="2000" b="1" dirty="0">
                <a:solidFill>
                  <a:schemeClr val="tx1"/>
                </a:solidFill>
              </a:rPr>
              <a:t>Windows</a:t>
            </a:r>
            <a:r>
              <a:rPr lang="zh-CN" altLang="en-US" sz="2000" b="1" dirty="0">
                <a:solidFill>
                  <a:schemeClr val="tx1"/>
                </a:solidFill>
              </a:rPr>
              <a:t>，</a:t>
            </a:r>
            <a:r>
              <a:rPr lang="en-US" altLang="zh-CN" sz="2000" b="1" dirty="0">
                <a:solidFill>
                  <a:schemeClr val="tx1"/>
                </a:solidFill>
              </a:rPr>
              <a:t>Linux…</a:t>
            </a:r>
          </a:p>
        </p:txBody>
      </p:sp>
      <p:sp>
        <p:nvSpPr>
          <p:cNvPr id="11" name="AutoShape 270">
            <a:extLst>
              <a:ext uri="{FF2B5EF4-FFF2-40B4-BE49-F238E27FC236}">
                <a16:creationId xmlns:a16="http://schemas.microsoft.com/office/drawing/2014/main" id="{A119ADB5-C1C9-4F7A-88D2-32301F584072}"/>
              </a:ext>
            </a:extLst>
          </p:cNvPr>
          <p:cNvSpPr>
            <a:spLocks noChangeArrowheads="1"/>
          </p:cNvSpPr>
          <p:nvPr/>
        </p:nvSpPr>
        <p:spPr bwMode="auto">
          <a:xfrm rot="10800000">
            <a:off x="3810000" y="2971800"/>
            <a:ext cx="3276600" cy="533400"/>
          </a:xfrm>
          <a:prstGeom prst="wedgeRoundRectCallout">
            <a:avLst>
              <a:gd name="adj1" fmla="val 67972"/>
              <a:gd name="adj2" fmla="val -15477"/>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lgn="ctr">
              <a:spcBef>
                <a:spcPct val="0"/>
              </a:spcBef>
            </a:pPr>
            <a:r>
              <a:rPr lang="en-US" altLang="zh-CN" sz="2000" b="1" dirty="0">
                <a:solidFill>
                  <a:schemeClr val="tx1"/>
                </a:solidFill>
              </a:rPr>
              <a:t>Word</a:t>
            </a:r>
            <a:r>
              <a:rPr lang="zh-CN" altLang="en-US" sz="2000" b="1" dirty="0">
                <a:solidFill>
                  <a:schemeClr val="tx1"/>
                </a:solidFill>
              </a:rPr>
              <a:t>，</a:t>
            </a:r>
            <a:r>
              <a:rPr lang="en-US" altLang="zh-CN" sz="2000" b="1" dirty="0" err="1">
                <a:solidFill>
                  <a:schemeClr val="tx1"/>
                </a:solidFill>
              </a:rPr>
              <a:t>Matlab</a:t>
            </a:r>
            <a:r>
              <a:rPr lang="en-US" altLang="zh-CN" sz="2000" b="1" dirty="0">
                <a:solidFill>
                  <a:schemeClr val="tx1"/>
                </a:solidFill>
              </a:rPr>
              <a:t>…</a:t>
            </a:r>
          </a:p>
        </p:txBody>
      </p:sp>
    </p:spTree>
    <p:custDataLst>
      <p:tags r:id="rId1"/>
    </p:custDataLst>
    <p:extLst>
      <p:ext uri="{BB962C8B-B14F-4D97-AF65-F5344CB8AC3E}">
        <p14:creationId xmlns:p14="http://schemas.microsoft.com/office/powerpoint/2010/main" val="237200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829D8B24-A06E-4A46-B7BA-2F53C041578D}"/>
              </a:ext>
            </a:extLst>
          </p:cNvPr>
          <p:cNvSpPr>
            <a:spLocks noGrp="1" noChangeArrowheads="1"/>
          </p:cNvSpPr>
          <p:nvPr>
            <p:ph type="title"/>
          </p:nvPr>
        </p:nvSpPr>
        <p:spPr>
          <a:xfrm>
            <a:off x="-843708" y="476384"/>
            <a:ext cx="8534400" cy="676275"/>
          </a:xfrm>
        </p:spPr>
        <p:txBody>
          <a:bodyPr/>
          <a:lstStyle/>
          <a:p>
            <a:r>
              <a:rPr lang="zh-CN" altLang="en-US" sz="2800" dirty="0"/>
              <a:t>为什么操作系统放在那里</a:t>
            </a:r>
            <a:r>
              <a:rPr lang="en-US" altLang="zh-CN" sz="2800" dirty="0"/>
              <a:t>?</a:t>
            </a:r>
          </a:p>
        </p:txBody>
      </p:sp>
      <p:sp>
        <p:nvSpPr>
          <p:cNvPr id="384003" name="Rectangle 3">
            <a:extLst>
              <a:ext uri="{FF2B5EF4-FFF2-40B4-BE49-F238E27FC236}">
                <a16:creationId xmlns:a16="http://schemas.microsoft.com/office/drawing/2014/main" id="{CF8C71AC-E49C-421E-903C-05DA2352F732}"/>
              </a:ext>
            </a:extLst>
          </p:cNvPr>
          <p:cNvSpPr>
            <a:spLocks noChangeArrowheads="1"/>
          </p:cNvSpPr>
          <p:nvPr/>
        </p:nvSpPr>
        <p:spPr bwMode="auto">
          <a:xfrm>
            <a:off x="601028" y="1332514"/>
            <a:ext cx="80740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3200" dirty="0">
                <a:solidFill>
                  <a:schemeClr val="tx1">
                    <a:lumMod val="95000"/>
                    <a:lumOff val="5000"/>
                  </a:schemeClr>
                </a:solidFill>
              </a:rPr>
              <a:t>如果那里没有操作系统</a:t>
            </a:r>
          </a:p>
        </p:txBody>
      </p:sp>
      <p:grpSp>
        <p:nvGrpSpPr>
          <p:cNvPr id="384019" name="Group 19">
            <a:extLst>
              <a:ext uri="{FF2B5EF4-FFF2-40B4-BE49-F238E27FC236}">
                <a16:creationId xmlns:a16="http://schemas.microsoft.com/office/drawing/2014/main" id="{252EBDEF-6BF3-47A6-AEBC-47862F71125C}"/>
              </a:ext>
            </a:extLst>
          </p:cNvPr>
          <p:cNvGrpSpPr>
            <a:grpSpLocks/>
          </p:cNvGrpSpPr>
          <p:nvPr/>
        </p:nvGrpSpPr>
        <p:grpSpPr bwMode="auto">
          <a:xfrm>
            <a:off x="339090" y="5259253"/>
            <a:ext cx="8423275" cy="1073151"/>
            <a:chOff x="576" y="1183"/>
            <a:chExt cx="5306" cy="676"/>
          </a:xfrm>
        </p:grpSpPr>
        <p:sp>
          <p:nvSpPr>
            <p:cNvPr id="384020" name="Rectangle 20">
              <a:extLst>
                <a:ext uri="{FF2B5EF4-FFF2-40B4-BE49-F238E27FC236}">
                  <a16:creationId xmlns:a16="http://schemas.microsoft.com/office/drawing/2014/main" id="{547A1A68-BCA1-4B4F-92E7-39F10DF19C5F}"/>
                </a:ext>
              </a:extLst>
            </p:cNvPr>
            <p:cNvSpPr>
              <a:spLocks noChangeArrowheads="1"/>
            </p:cNvSpPr>
            <p:nvPr/>
          </p:nvSpPr>
          <p:spPr bwMode="auto">
            <a:xfrm>
              <a:off x="576" y="1183"/>
              <a:ext cx="5306" cy="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lnSpc>
                  <a:spcPct val="140000"/>
                </a:lnSpc>
                <a:spcBef>
                  <a:spcPct val="0"/>
                </a:spcBef>
              </a:pPr>
              <a:r>
                <a:rPr lang="zh-CN" altLang="en-US" sz="2400" b="1" dirty="0">
                  <a:solidFill>
                    <a:schemeClr val="tx1">
                      <a:lumMod val="95000"/>
                      <a:lumOff val="5000"/>
                    </a:schemeClr>
                  </a:solidFill>
                  <a:latin typeface="微软雅黑 Light" panose="020B0502040204020203" pitchFamily="34" charset="-122"/>
                  <a:ea typeface="微软雅黑 Light" panose="020B0502040204020203" pitchFamily="34" charset="-122"/>
                  <a:sym typeface="Symbol" panose="05050102010706020507" pitchFamily="18" charset="2"/>
                </a:rPr>
                <a:t>操作系统可以：屏蔽细节、统一管理硬件、防止违法操作</a:t>
              </a:r>
              <a:r>
                <a:rPr lang="en-US" altLang="zh-CN" sz="2400" b="1" dirty="0">
                  <a:solidFill>
                    <a:schemeClr val="tx1">
                      <a:lumMod val="95000"/>
                      <a:lumOff val="5000"/>
                    </a:schemeClr>
                  </a:solidFill>
                  <a:latin typeface="微软雅黑 Light" panose="020B0502040204020203" pitchFamily="34" charset="-122"/>
                  <a:ea typeface="微软雅黑 Light" panose="020B0502040204020203" pitchFamily="34" charset="-122"/>
                  <a:sym typeface="Symbol" panose="05050102010706020507" pitchFamily="18" charset="2"/>
                </a:rPr>
                <a:t>… </a:t>
              </a:r>
            </a:p>
          </p:txBody>
        </p:sp>
        <p:pic>
          <p:nvPicPr>
            <p:cNvPr id="384021" name="Picture 21">
              <a:extLst>
                <a:ext uri="{FF2B5EF4-FFF2-40B4-BE49-F238E27FC236}">
                  <a16:creationId xmlns:a16="http://schemas.microsoft.com/office/drawing/2014/main" id="{C2F3A168-4882-4907-B8DB-083C37577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343"/>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4037" name="Group 37">
            <a:extLst>
              <a:ext uri="{FF2B5EF4-FFF2-40B4-BE49-F238E27FC236}">
                <a16:creationId xmlns:a16="http://schemas.microsoft.com/office/drawing/2014/main" id="{6D65372E-0748-43EA-843B-4BC592939935}"/>
              </a:ext>
            </a:extLst>
          </p:cNvPr>
          <p:cNvGrpSpPr>
            <a:grpSpLocks/>
          </p:cNvGrpSpPr>
          <p:nvPr/>
        </p:nvGrpSpPr>
        <p:grpSpPr bwMode="auto">
          <a:xfrm>
            <a:off x="1371600" y="2514601"/>
            <a:ext cx="2743200" cy="2667000"/>
            <a:chOff x="1104" y="1200"/>
            <a:chExt cx="1728" cy="1776"/>
          </a:xfrm>
        </p:grpSpPr>
        <p:pic>
          <p:nvPicPr>
            <p:cNvPr id="384025" name="Picture 25">
              <a:extLst>
                <a:ext uri="{FF2B5EF4-FFF2-40B4-BE49-F238E27FC236}">
                  <a16:creationId xmlns:a16="http://schemas.microsoft.com/office/drawing/2014/main" id="{99490CFA-0E2D-4A87-9C70-42E2B9508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 y="1200"/>
              <a:ext cx="624" cy="592"/>
            </a:xfrm>
            <a:prstGeom prst="rect">
              <a:avLst/>
            </a:prstGeom>
            <a:noFill/>
            <a:extLst>
              <a:ext uri="{909E8E84-426E-40DD-AFC4-6F175D3DCCD1}">
                <a14:hiddenFill xmlns:a14="http://schemas.microsoft.com/office/drawing/2010/main">
                  <a:solidFill>
                    <a:srgbClr val="FFFFFF"/>
                  </a:solidFill>
                </a14:hiddenFill>
              </a:ext>
            </a:extLst>
          </p:spPr>
        </p:pic>
        <p:sp>
          <p:nvSpPr>
            <p:cNvPr id="384026" name="Rectangle 26">
              <a:extLst>
                <a:ext uri="{FF2B5EF4-FFF2-40B4-BE49-F238E27FC236}">
                  <a16:creationId xmlns:a16="http://schemas.microsoft.com/office/drawing/2014/main" id="{B40FC6B5-95B6-4B09-A85C-46BD3A40D4B6}"/>
                </a:ext>
              </a:extLst>
            </p:cNvPr>
            <p:cNvSpPr>
              <a:spLocks noChangeArrowheads="1"/>
            </p:cNvSpPr>
            <p:nvPr/>
          </p:nvSpPr>
          <p:spPr bwMode="auto">
            <a:xfrm>
              <a:off x="1104" y="2592"/>
              <a:ext cx="1728" cy="384"/>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tx1"/>
                  </a:solidFill>
                </a:rPr>
                <a:t>硬件</a:t>
              </a:r>
            </a:p>
          </p:txBody>
        </p:sp>
        <p:sp>
          <p:nvSpPr>
            <p:cNvPr id="384028" name="Rectangle 28">
              <a:extLst>
                <a:ext uri="{FF2B5EF4-FFF2-40B4-BE49-F238E27FC236}">
                  <a16:creationId xmlns:a16="http://schemas.microsoft.com/office/drawing/2014/main" id="{88846467-39C4-471A-A3E7-EC97EB87E976}"/>
                </a:ext>
              </a:extLst>
            </p:cNvPr>
            <p:cNvSpPr>
              <a:spLocks noChangeArrowheads="1"/>
            </p:cNvSpPr>
            <p:nvPr/>
          </p:nvSpPr>
          <p:spPr bwMode="auto">
            <a:xfrm>
              <a:off x="1584" y="1968"/>
              <a:ext cx="1248" cy="384"/>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tx1"/>
                  </a:solidFill>
                </a:rPr>
                <a:t>应用软件</a:t>
              </a:r>
            </a:p>
          </p:txBody>
        </p:sp>
      </p:grpSp>
      <p:sp>
        <p:nvSpPr>
          <p:cNvPr id="384035" name="AutoShape 35">
            <a:extLst>
              <a:ext uri="{FF2B5EF4-FFF2-40B4-BE49-F238E27FC236}">
                <a16:creationId xmlns:a16="http://schemas.microsoft.com/office/drawing/2014/main" id="{E20CE77F-C0CF-4352-9928-934F09A3218A}"/>
              </a:ext>
            </a:extLst>
          </p:cNvPr>
          <p:cNvSpPr>
            <a:spLocks noChangeArrowheads="1"/>
          </p:cNvSpPr>
          <p:nvPr/>
        </p:nvSpPr>
        <p:spPr bwMode="auto">
          <a:xfrm>
            <a:off x="1828800" y="3352801"/>
            <a:ext cx="152400" cy="1219200"/>
          </a:xfrm>
          <a:prstGeom prst="downArrow">
            <a:avLst>
              <a:gd name="adj1" fmla="val 50000"/>
              <a:gd name="adj2" fmla="val 200000"/>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84036" name="AutoShape 36">
            <a:extLst>
              <a:ext uri="{FF2B5EF4-FFF2-40B4-BE49-F238E27FC236}">
                <a16:creationId xmlns:a16="http://schemas.microsoft.com/office/drawing/2014/main" id="{2BE913BF-10CD-4A20-BE20-367A18AB4E5A}"/>
              </a:ext>
            </a:extLst>
          </p:cNvPr>
          <p:cNvSpPr>
            <a:spLocks noChangeArrowheads="1"/>
          </p:cNvSpPr>
          <p:nvPr/>
        </p:nvSpPr>
        <p:spPr bwMode="auto">
          <a:xfrm>
            <a:off x="2971800" y="4267201"/>
            <a:ext cx="152400" cy="304800"/>
          </a:xfrm>
          <a:prstGeom prst="downArrow">
            <a:avLst>
              <a:gd name="adj1" fmla="val 50000"/>
              <a:gd name="adj2" fmla="val 50000"/>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84038" name="AutoShape 38">
            <a:extLst>
              <a:ext uri="{FF2B5EF4-FFF2-40B4-BE49-F238E27FC236}">
                <a16:creationId xmlns:a16="http://schemas.microsoft.com/office/drawing/2014/main" id="{F4E5AEFA-D8CA-422F-A1FE-DB7AD78DE60D}"/>
              </a:ext>
            </a:extLst>
          </p:cNvPr>
          <p:cNvSpPr>
            <a:spLocks noChangeArrowheads="1"/>
          </p:cNvSpPr>
          <p:nvPr/>
        </p:nvSpPr>
        <p:spPr bwMode="auto">
          <a:xfrm rot="10800000">
            <a:off x="3048000" y="2286000"/>
            <a:ext cx="4114800" cy="865187"/>
          </a:xfrm>
          <a:prstGeom prst="wedgeRoundRectCallout">
            <a:avLst>
              <a:gd name="adj1" fmla="val 65370"/>
              <a:gd name="adj2" fmla="val 5023"/>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lgn="ctr">
              <a:spcBef>
                <a:spcPct val="0"/>
              </a:spcBef>
            </a:pPr>
            <a:r>
              <a:rPr lang="zh-CN" altLang="en-US" sz="2000" b="1" dirty="0">
                <a:solidFill>
                  <a:schemeClr val="tx1"/>
                </a:solidFill>
              </a:rPr>
              <a:t>用户需要直接操作硬件。需要知道显存位置、知道扫描码</a:t>
            </a:r>
            <a:r>
              <a:rPr lang="en-US" altLang="zh-CN" sz="2000" b="1" dirty="0">
                <a:solidFill>
                  <a:schemeClr val="tx1"/>
                </a:solidFill>
              </a:rPr>
              <a:t>…</a:t>
            </a:r>
          </a:p>
        </p:txBody>
      </p:sp>
      <p:sp>
        <p:nvSpPr>
          <p:cNvPr id="384039" name="AutoShape 39">
            <a:extLst>
              <a:ext uri="{FF2B5EF4-FFF2-40B4-BE49-F238E27FC236}">
                <a16:creationId xmlns:a16="http://schemas.microsoft.com/office/drawing/2014/main" id="{077A2A29-0F9E-429E-BC14-41E15781C2CF}"/>
              </a:ext>
            </a:extLst>
          </p:cNvPr>
          <p:cNvSpPr>
            <a:spLocks noChangeArrowheads="1"/>
          </p:cNvSpPr>
          <p:nvPr/>
        </p:nvSpPr>
        <p:spPr bwMode="auto">
          <a:xfrm rot="10800000">
            <a:off x="4419600" y="3665538"/>
            <a:ext cx="4114800" cy="1009650"/>
          </a:xfrm>
          <a:prstGeom prst="wedgeRoundRectCallout">
            <a:avLst>
              <a:gd name="adj1" fmla="val 57676"/>
              <a:gd name="adj2" fmla="val 28551"/>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spcBef>
                <a:spcPct val="0"/>
              </a:spcBef>
            </a:pPr>
            <a:r>
              <a:rPr lang="zh-CN" altLang="en-US" sz="2000" b="1" dirty="0">
                <a:solidFill>
                  <a:schemeClr val="tx1"/>
                </a:solidFill>
              </a:rPr>
              <a:t>应用软件需要知道很多硬件信息。需要知道应用已经占有哪些内存</a:t>
            </a:r>
            <a:r>
              <a:rPr lang="en-US" altLang="zh-CN" sz="2000" b="1" dirty="0">
                <a:solidFill>
                  <a:schemeClr val="tx1"/>
                </a:solidFill>
              </a:rPr>
              <a:t>…</a:t>
            </a:r>
          </a:p>
        </p:txBody>
      </p:sp>
      <p:sp>
        <p:nvSpPr>
          <p:cNvPr id="384040" name="Text Box 40">
            <a:extLst>
              <a:ext uri="{FF2B5EF4-FFF2-40B4-BE49-F238E27FC236}">
                <a16:creationId xmlns:a16="http://schemas.microsoft.com/office/drawing/2014/main" id="{DFAA3D88-B37F-4BF5-A7D2-3BF1F16D3431}"/>
              </a:ext>
            </a:extLst>
          </p:cNvPr>
          <p:cNvSpPr txBox="1">
            <a:spLocks noChangeArrowheads="1"/>
          </p:cNvSpPr>
          <p:nvPr/>
        </p:nvSpPr>
        <p:spPr bwMode="auto">
          <a:xfrm>
            <a:off x="1638299" y="6318755"/>
            <a:ext cx="586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a:solidFill>
                  <a:srgbClr val="FF0000"/>
                </a:solidFill>
                <a:latin typeface="微软雅黑 Light" panose="020B0502040204020203" pitchFamily="34" charset="-122"/>
                <a:ea typeface="微软雅黑 Light" panose="020B0502040204020203" pitchFamily="34" charset="-122"/>
              </a:rPr>
              <a:t>使计算机的使用更加方便、简单、高效</a:t>
            </a:r>
            <a:r>
              <a:rPr lang="en-US" altLang="zh-CN" sz="2400" b="1" dirty="0">
                <a:latin typeface="微软雅黑 Light" panose="020B0502040204020203" pitchFamily="34" charset="-122"/>
                <a:ea typeface="微软雅黑 Light" panose="020B0502040204020203" pitchFamily="34" charset="-122"/>
              </a:rPr>
              <a:t>…</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9602E-5619-439A-ADE5-14D0687BF653}"/>
              </a:ext>
            </a:extLst>
          </p:cNvPr>
          <p:cNvSpPr>
            <a:spLocks noGrp="1"/>
          </p:cNvSpPr>
          <p:nvPr>
            <p:ph type="title"/>
          </p:nvPr>
        </p:nvSpPr>
        <p:spPr>
          <a:xfrm>
            <a:off x="-937789" y="448497"/>
            <a:ext cx="7190789" cy="549275"/>
          </a:xfrm>
        </p:spPr>
        <p:txBody>
          <a:bodyPr/>
          <a:lstStyle/>
          <a:p>
            <a:r>
              <a:rPr lang="zh-CN" altLang="en-US" sz="2800" dirty="0"/>
              <a:t>什么是操作系统？</a:t>
            </a:r>
          </a:p>
        </p:txBody>
      </p:sp>
      <p:grpSp>
        <p:nvGrpSpPr>
          <p:cNvPr id="4" name="Group 19">
            <a:extLst>
              <a:ext uri="{FF2B5EF4-FFF2-40B4-BE49-F238E27FC236}">
                <a16:creationId xmlns:a16="http://schemas.microsoft.com/office/drawing/2014/main" id="{DE7F689D-525E-4C87-A867-2E7AA803BF25}"/>
              </a:ext>
            </a:extLst>
          </p:cNvPr>
          <p:cNvGrpSpPr>
            <a:grpSpLocks/>
          </p:cNvGrpSpPr>
          <p:nvPr/>
        </p:nvGrpSpPr>
        <p:grpSpPr bwMode="auto">
          <a:xfrm>
            <a:off x="7146715" y="250657"/>
            <a:ext cx="1905000" cy="2057401"/>
            <a:chOff x="3264" y="1680"/>
            <a:chExt cx="1584" cy="1824"/>
          </a:xfrm>
        </p:grpSpPr>
        <p:pic>
          <p:nvPicPr>
            <p:cNvPr id="5" name="Picture 20">
              <a:extLst>
                <a:ext uri="{FF2B5EF4-FFF2-40B4-BE49-F238E27FC236}">
                  <a16:creationId xmlns:a16="http://schemas.microsoft.com/office/drawing/2014/main" id="{BBF1037B-05FD-4812-88F4-0E39CBFAC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6" y="1680"/>
              <a:ext cx="624" cy="5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1">
              <a:extLst>
                <a:ext uri="{FF2B5EF4-FFF2-40B4-BE49-F238E27FC236}">
                  <a16:creationId xmlns:a16="http://schemas.microsoft.com/office/drawing/2014/main" id="{12F4844D-26D9-4F92-B62D-54814C7D850A}"/>
                </a:ext>
              </a:extLst>
            </p:cNvPr>
            <p:cNvSpPr>
              <a:spLocks noChangeArrowheads="1"/>
            </p:cNvSpPr>
            <p:nvPr/>
          </p:nvSpPr>
          <p:spPr bwMode="auto">
            <a:xfrm>
              <a:off x="3264" y="3072"/>
              <a:ext cx="1584" cy="43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chemeClr val="tx1"/>
                  </a:solidFill>
                </a:rPr>
                <a:t>硬件</a:t>
              </a:r>
            </a:p>
          </p:txBody>
        </p:sp>
        <p:sp>
          <p:nvSpPr>
            <p:cNvPr id="7" name="Rectangle 22">
              <a:extLst>
                <a:ext uri="{FF2B5EF4-FFF2-40B4-BE49-F238E27FC236}">
                  <a16:creationId xmlns:a16="http://schemas.microsoft.com/office/drawing/2014/main" id="{B27C8A6E-E052-48B6-B797-E5F6C1BE8D86}"/>
                </a:ext>
              </a:extLst>
            </p:cNvPr>
            <p:cNvSpPr>
              <a:spLocks noChangeArrowheads="1"/>
            </p:cNvSpPr>
            <p:nvPr/>
          </p:nvSpPr>
          <p:spPr bwMode="auto">
            <a:xfrm>
              <a:off x="3264" y="2640"/>
              <a:ext cx="1584" cy="43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t>操作系统</a:t>
              </a:r>
            </a:p>
          </p:txBody>
        </p:sp>
        <p:sp>
          <p:nvSpPr>
            <p:cNvPr id="8" name="Rectangle 23">
              <a:extLst>
                <a:ext uri="{FF2B5EF4-FFF2-40B4-BE49-F238E27FC236}">
                  <a16:creationId xmlns:a16="http://schemas.microsoft.com/office/drawing/2014/main" id="{C375A0E9-38FD-464C-ACFB-540993088E5D}"/>
                </a:ext>
              </a:extLst>
            </p:cNvPr>
            <p:cNvSpPr>
              <a:spLocks noChangeArrowheads="1"/>
            </p:cNvSpPr>
            <p:nvPr/>
          </p:nvSpPr>
          <p:spPr bwMode="auto">
            <a:xfrm>
              <a:off x="3264" y="2208"/>
              <a:ext cx="1584" cy="43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dirty="0">
                  <a:solidFill>
                    <a:schemeClr val="tx1"/>
                  </a:solidFill>
                </a:rPr>
                <a:t>应用软件</a:t>
              </a:r>
            </a:p>
          </p:txBody>
        </p:sp>
      </p:grpSp>
      <p:pic>
        <p:nvPicPr>
          <p:cNvPr id="10" name="图片 9">
            <a:extLst>
              <a:ext uri="{FF2B5EF4-FFF2-40B4-BE49-F238E27FC236}">
                <a16:creationId xmlns:a16="http://schemas.microsoft.com/office/drawing/2014/main" id="{82460442-595C-4EDD-9307-2F2244582F5A}"/>
              </a:ext>
            </a:extLst>
          </p:cNvPr>
          <p:cNvPicPr>
            <a:picLocks noChangeAspect="1"/>
          </p:cNvPicPr>
          <p:nvPr/>
        </p:nvPicPr>
        <p:blipFill>
          <a:blip r:embed="rId4"/>
          <a:stretch>
            <a:fillRect/>
          </a:stretch>
        </p:blipFill>
        <p:spPr>
          <a:xfrm>
            <a:off x="884103" y="4327498"/>
            <a:ext cx="7244931" cy="1419448"/>
          </a:xfrm>
          <a:prstGeom prst="rect">
            <a:avLst/>
          </a:prstGeom>
          <a:solidFill>
            <a:srgbClr val="FFFF00"/>
          </a:solidFill>
          <a:ln w="28575">
            <a:solidFill>
              <a:srgbClr val="0070C0"/>
            </a:solidFill>
          </a:ln>
        </p:spPr>
      </p:pic>
      <p:sp>
        <p:nvSpPr>
          <p:cNvPr id="3" name="内容占位符 2">
            <a:extLst>
              <a:ext uri="{FF2B5EF4-FFF2-40B4-BE49-F238E27FC236}">
                <a16:creationId xmlns:a16="http://schemas.microsoft.com/office/drawing/2014/main" id="{1E734D13-00D9-4A44-9789-2D567079559F}"/>
              </a:ext>
            </a:extLst>
          </p:cNvPr>
          <p:cNvSpPr>
            <a:spLocks noGrp="1"/>
          </p:cNvSpPr>
          <p:nvPr>
            <p:ph idx="1"/>
          </p:nvPr>
        </p:nvSpPr>
        <p:spPr>
          <a:xfrm>
            <a:off x="330027" y="1766638"/>
            <a:ext cx="7051273" cy="3886200"/>
          </a:xfrm>
        </p:spPr>
        <p:txBody>
          <a:bodyPr/>
          <a:lstStyle/>
          <a:p>
            <a:r>
              <a:rPr lang="zh-CN" altLang="en-US" sz="2800" dirty="0">
                <a:latin typeface="+mj-ea"/>
                <a:ea typeface="+mj-ea"/>
              </a:rPr>
              <a:t>是计算机硬件和应用之间的一层软件</a:t>
            </a:r>
            <a:endParaRPr lang="en-US" altLang="zh-CN" sz="2800" dirty="0">
              <a:latin typeface="+mj-ea"/>
              <a:ea typeface="+mj-ea"/>
            </a:endParaRPr>
          </a:p>
          <a:p>
            <a:pPr lvl="1"/>
            <a:r>
              <a:rPr lang="zh-CN" altLang="en-US" sz="2800" b="0" dirty="0">
                <a:latin typeface="+mj-ea"/>
                <a:ea typeface="+mj-ea"/>
              </a:rPr>
              <a:t>方便我们使用硬件，如使用显存</a:t>
            </a:r>
            <a:r>
              <a:rPr lang="en-US" altLang="zh-CN" sz="2800" dirty="0">
                <a:latin typeface="+mj-ea"/>
                <a:ea typeface="+mj-ea"/>
              </a:rPr>
              <a:t>…</a:t>
            </a:r>
          </a:p>
          <a:p>
            <a:pPr lvl="1"/>
            <a:r>
              <a:rPr lang="zh-CN" altLang="en-US" sz="2800" b="0" dirty="0">
                <a:latin typeface="+mj-ea"/>
                <a:ea typeface="+mj-ea"/>
              </a:rPr>
              <a:t>高效的使用硬件，如打开多个终端</a:t>
            </a:r>
            <a:endParaRPr lang="en-US" altLang="zh-CN" sz="2800" dirty="0">
              <a:latin typeface="+mj-ea"/>
              <a:ea typeface="+mj-ea"/>
            </a:endParaRPr>
          </a:p>
          <a:p>
            <a:r>
              <a:rPr lang="zh-CN" altLang="en-US" sz="2800" dirty="0">
                <a:latin typeface="+mj-ea"/>
                <a:ea typeface="+mj-ea"/>
              </a:rPr>
              <a:t>管理哪些硬件？</a:t>
            </a:r>
          </a:p>
        </p:txBody>
      </p:sp>
    </p:spTree>
    <p:extLst>
      <p:ext uri="{BB962C8B-B14F-4D97-AF65-F5344CB8AC3E}">
        <p14:creationId xmlns:p14="http://schemas.microsoft.com/office/powerpoint/2010/main" val="741055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a:extLst>
              <a:ext uri="{FF2B5EF4-FFF2-40B4-BE49-F238E27FC236}">
                <a16:creationId xmlns:a16="http://schemas.microsoft.com/office/drawing/2014/main" id="{A3E47FEF-8162-41E0-972F-EE9A8A451A57}"/>
              </a:ext>
            </a:extLst>
          </p:cNvPr>
          <p:cNvSpPr>
            <a:spLocks noGrp="1" noChangeArrowheads="1"/>
          </p:cNvSpPr>
          <p:nvPr>
            <p:ph type="title"/>
          </p:nvPr>
        </p:nvSpPr>
        <p:spPr>
          <a:xfrm>
            <a:off x="-1487055" y="497681"/>
            <a:ext cx="8534400" cy="676275"/>
          </a:xfrm>
        </p:spPr>
        <p:txBody>
          <a:bodyPr/>
          <a:lstStyle/>
          <a:p>
            <a:r>
              <a:rPr lang="zh-CN" altLang="en-US" sz="2800" dirty="0">
                <a:solidFill>
                  <a:schemeClr val="bg2">
                    <a:lumMod val="25000"/>
                  </a:schemeClr>
                </a:solidFill>
                <a:latin typeface="+mj-ea"/>
                <a:ea typeface="+mj-ea"/>
              </a:rPr>
              <a:t>操作系统要做什么</a:t>
            </a:r>
            <a:r>
              <a:rPr lang="en-US" altLang="zh-CN" sz="2800" dirty="0">
                <a:solidFill>
                  <a:schemeClr val="bg2">
                    <a:lumMod val="25000"/>
                  </a:schemeClr>
                </a:solidFill>
                <a:latin typeface="+mj-ea"/>
                <a:ea typeface="+mj-ea"/>
              </a:rPr>
              <a:t>?</a:t>
            </a:r>
          </a:p>
        </p:txBody>
      </p:sp>
      <p:sp>
        <p:nvSpPr>
          <p:cNvPr id="396291" name="Rectangle 3">
            <a:extLst>
              <a:ext uri="{FF2B5EF4-FFF2-40B4-BE49-F238E27FC236}">
                <a16:creationId xmlns:a16="http://schemas.microsoft.com/office/drawing/2014/main" id="{3D185CBF-5733-4A1D-966B-E2F053A1273A}"/>
              </a:ext>
            </a:extLst>
          </p:cNvPr>
          <p:cNvSpPr>
            <a:spLocks noChangeArrowheads="1"/>
          </p:cNvSpPr>
          <p:nvPr/>
        </p:nvSpPr>
        <p:spPr bwMode="auto">
          <a:xfrm>
            <a:off x="358775" y="1608541"/>
            <a:ext cx="8074025" cy="866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dirty="0">
                <a:solidFill>
                  <a:schemeClr val="tx1">
                    <a:lumMod val="95000"/>
                    <a:lumOff val="5000"/>
                  </a:schemeClr>
                </a:solidFill>
                <a:latin typeface="+mj-ea"/>
                <a:ea typeface="+mj-ea"/>
              </a:rPr>
              <a:t>管理所有硬件资源</a:t>
            </a:r>
          </a:p>
        </p:txBody>
      </p:sp>
      <p:grpSp>
        <p:nvGrpSpPr>
          <p:cNvPr id="396292" name="Group 4">
            <a:extLst>
              <a:ext uri="{FF2B5EF4-FFF2-40B4-BE49-F238E27FC236}">
                <a16:creationId xmlns:a16="http://schemas.microsoft.com/office/drawing/2014/main" id="{A348A6E9-C3D0-4278-B2C7-9B6644477DA3}"/>
              </a:ext>
            </a:extLst>
          </p:cNvPr>
          <p:cNvGrpSpPr>
            <a:grpSpLocks/>
          </p:cNvGrpSpPr>
          <p:nvPr/>
        </p:nvGrpSpPr>
        <p:grpSpPr bwMode="auto">
          <a:xfrm>
            <a:off x="-76200" y="2489200"/>
            <a:ext cx="9034463" cy="1069976"/>
            <a:chOff x="576" y="1183"/>
            <a:chExt cx="5691" cy="674"/>
          </a:xfrm>
        </p:grpSpPr>
        <p:sp>
          <p:nvSpPr>
            <p:cNvPr id="396293" name="Rectangle 5">
              <a:extLst>
                <a:ext uri="{FF2B5EF4-FFF2-40B4-BE49-F238E27FC236}">
                  <a16:creationId xmlns:a16="http://schemas.microsoft.com/office/drawing/2014/main" id="{C091C25E-7955-4EE8-AACE-50D3044DF9F9}"/>
                </a:ext>
              </a:extLst>
            </p:cNvPr>
            <p:cNvSpPr>
              <a:spLocks noChangeArrowheads="1"/>
            </p:cNvSpPr>
            <p:nvPr/>
          </p:nvSpPr>
          <p:spPr bwMode="auto">
            <a:xfrm>
              <a:off x="576" y="1183"/>
              <a:ext cx="5691"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lnSpc>
                  <a:spcPct val="140000"/>
                </a:lnSpc>
                <a:spcBef>
                  <a:spcPct val="0"/>
                </a:spcBef>
              </a:pPr>
              <a:r>
                <a:rPr lang="zh-CN" altLang="en-US" sz="2400" dirty="0">
                  <a:solidFill>
                    <a:schemeClr val="tx1">
                      <a:lumMod val="95000"/>
                      <a:lumOff val="5000"/>
                    </a:schemeClr>
                  </a:solidFill>
                  <a:latin typeface="+mj-ea"/>
                  <a:ea typeface="+mj-ea"/>
                  <a:sym typeface="Symbol" panose="05050102010706020507" pitchFamily="18" charset="2"/>
                </a:rPr>
                <a:t>冯诺依曼认为，计算机由五大部件组成</a:t>
              </a:r>
              <a:r>
                <a:rPr lang="en-US" altLang="zh-CN" sz="2400" dirty="0">
                  <a:solidFill>
                    <a:schemeClr val="tx1">
                      <a:lumMod val="95000"/>
                      <a:lumOff val="5000"/>
                    </a:schemeClr>
                  </a:solidFill>
                  <a:latin typeface="+mj-ea"/>
                  <a:ea typeface="+mj-ea"/>
                  <a:sym typeface="Symbol" panose="05050102010706020507" pitchFamily="18" charset="2"/>
                </a:rPr>
                <a:t>:</a:t>
              </a:r>
              <a:r>
                <a:rPr lang="zh-CN" altLang="en-US" sz="2400" dirty="0">
                  <a:solidFill>
                    <a:schemeClr val="tx1">
                      <a:lumMod val="95000"/>
                      <a:lumOff val="5000"/>
                    </a:schemeClr>
                  </a:solidFill>
                  <a:latin typeface="+mj-ea"/>
                  <a:ea typeface="+mj-ea"/>
                  <a:sym typeface="Symbol" panose="05050102010706020507" pitchFamily="18" charset="2"/>
                </a:rPr>
                <a:t>输入设备、输出设备、存储器、运算器、控制器</a:t>
              </a:r>
            </a:p>
          </p:txBody>
        </p:sp>
        <p:pic>
          <p:nvPicPr>
            <p:cNvPr id="396294" name="Picture 6">
              <a:extLst>
                <a:ext uri="{FF2B5EF4-FFF2-40B4-BE49-F238E27FC236}">
                  <a16:creationId xmlns:a16="http://schemas.microsoft.com/office/drawing/2014/main" id="{334B2424-16E4-4E8C-BC65-E6D541DE5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 y="1343"/>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6307" name="Group 19">
            <a:extLst>
              <a:ext uri="{FF2B5EF4-FFF2-40B4-BE49-F238E27FC236}">
                <a16:creationId xmlns:a16="http://schemas.microsoft.com/office/drawing/2014/main" id="{F54D46BB-2092-4960-B480-FF9AE2C660E6}"/>
              </a:ext>
            </a:extLst>
          </p:cNvPr>
          <p:cNvGrpSpPr>
            <a:grpSpLocks/>
          </p:cNvGrpSpPr>
          <p:nvPr/>
        </p:nvGrpSpPr>
        <p:grpSpPr bwMode="auto">
          <a:xfrm>
            <a:off x="7162800" y="-42863"/>
            <a:ext cx="1905000" cy="2057401"/>
            <a:chOff x="3264" y="1680"/>
            <a:chExt cx="1584" cy="1824"/>
          </a:xfrm>
        </p:grpSpPr>
        <p:pic>
          <p:nvPicPr>
            <p:cNvPr id="396308" name="Picture 20">
              <a:extLst>
                <a:ext uri="{FF2B5EF4-FFF2-40B4-BE49-F238E27FC236}">
                  <a16:creationId xmlns:a16="http://schemas.microsoft.com/office/drawing/2014/main" id="{31737F9D-4E97-4113-9528-E711AE09D5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1680"/>
              <a:ext cx="624" cy="592"/>
            </a:xfrm>
            <a:prstGeom prst="rect">
              <a:avLst/>
            </a:prstGeom>
            <a:noFill/>
            <a:extLst>
              <a:ext uri="{909E8E84-426E-40DD-AFC4-6F175D3DCCD1}">
                <a14:hiddenFill xmlns:a14="http://schemas.microsoft.com/office/drawing/2010/main">
                  <a:solidFill>
                    <a:srgbClr val="FFFFFF"/>
                  </a:solidFill>
                </a14:hiddenFill>
              </a:ext>
            </a:extLst>
          </p:spPr>
        </p:pic>
        <p:sp>
          <p:nvSpPr>
            <p:cNvPr id="396309" name="Rectangle 21">
              <a:extLst>
                <a:ext uri="{FF2B5EF4-FFF2-40B4-BE49-F238E27FC236}">
                  <a16:creationId xmlns:a16="http://schemas.microsoft.com/office/drawing/2014/main" id="{71649E45-2368-43D1-A25B-0DC5AD60A269}"/>
                </a:ext>
              </a:extLst>
            </p:cNvPr>
            <p:cNvSpPr>
              <a:spLocks noChangeArrowheads="1"/>
            </p:cNvSpPr>
            <p:nvPr/>
          </p:nvSpPr>
          <p:spPr bwMode="auto">
            <a:xfrm>
              <a:off x="3264" y="3072"/>
              <a:ext cx="1584" cy="43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dirty="0">
                  <a:solidFill>
                    <a:schemeClr val="tx1"/>
                  </a:solidFill>
                  <a:latin typeface="+mj-ea"/>
                  <a:ea typeface="+mj-ea"/>
                </a:rPr>
                <a:t>硬件</a:t>
              </a:r>
            </a:p>
          </p:txBody>
        </p:sp>
        <p:sp>
          <p:nvSpPr>
            <p:cNvPr id="396310" name="Rectangle 22">
              <a:extLst>
                <a:ext uri="{FF2B5EF4-FFF2-40B4-BE49-F238E27FC236}">
                  <a16:creationId xmlns:a16="http://schemas.microsoft.com/office/drawing/2014/main" id="{CFC92A26-CCDE-435B-87AC-76EEED61CEDA}"/>
                </a:ext>
              </a:extLst>
            </p:cNvPr>
            <p:cNvSpPr>
              <a:spLocks noChangeArrowheads="1"/>
            </p:cNvSpPr>
            <p:nvPr/>
          </p:nvSpPr>
          <p:spPr bwMode="auto">
            <a:xfrm>
              <a:off x="3264" y="2640"/>
              <a:ext cx="1584" cy="43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dirty="0">
                  <a:latin typeface="+mj-ea"/>
                  <a:ea typeface="+mj-ea"/>
                </a:rPr>
                <a:t>操作系统</a:t>
              </a:r>
            </a:p>
          </p:txBody>
        </p:sp>
        <p:sp>
          <p:nvSpPr>
            <p:cNvPr id="396311" name="Rectangle 23">
              <a:extLst>
                <a:ext uri="{FF2B5EF4-FFF2-40B4-BE49-F238E27FC236}">
                  <a16:creationId xmlns:a16="http://schemas.microsoft.com/office/drawing/2014/main" id="{1227E185-3F90-4467-9E9D-4904DBA68765}"/>
                </a:ext>
              </a:extLst>
            </p:cNvPr>
            <p:cNvSpPr>
              <a:spLocks noChangeArrowheads="1"/>
            </p:cNvSpPr>
            <p:nvPr/>
          </p:nvSpPr>
          <p:spPr bwMode="auto">
            <a:xfrm>
              <a:off x="3264" y="2208"/>
              <a:ext cx="1584" cy="43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dirty="0">
                  <a:solidFill>
                    <a:schemeClr val="tx1"/>
                  </a:solidFill>
                  <a:latin typeface="+mj-ea"/>
                  <a:ea typeface="+mj-ea"/>
                </a:rPr>
                <a:t>应用软件</a:t>
              </a:r>
            </a:p>
          </p:txBody>
        </p:sp>
      </p:grpSp>
      <p:grpSp>
        <p:nvGrpSpPr>
          <p:cNvPr id="396313" name="Group 25">
            <a:extLst>
              <a:ext uri="{FF2B5EF4-FFF2-40B4-BE49-F238E27FC236}">
                <a16:creationId xmlns:a16="http://schemas.microsoft.com/office/drawing/2014/main" id="{3638003D-5360-4BB6-A421-664FA0D0A148}"/>
              </a:ext>
            </a:extLst>
          </p:cNvPr>
          <p:cNvGrpSpPr>
            <a:grpSpLocks/>
          </p:cNvGrpSpPr>
          <p:nvPr/>
        </p:nvGrpSpPr>
        <p:grpSpPr bwMode="auto">
          <a:xfrm>
            <a:off x="-76200" y="3838579"/>
            <a:ext cx="7620000" cy="554039"/>
            <a:chOff x="576" y="1183"/>
            <a:chExt cx="4800" cy="349"/>
          </a:xfrm>
        </p:grpSpPr>
        <p:sp>
          <p:nvSpPr>
            <p:cNvPr id="396314" name="Rectangle 26">
              <a:extLst>
                <a:ext uri="{FF2B5EF4-FFF2-40B4-BE49-F238E27FC236}">
                  <a16:creationId xmlns:a16="http://schemas.microsoft.com/office/drawing/2014/main" id="{1A94EFC2-430B-4C93-A658-883948F01B53}"/>
                </a:ext>
              </a:extLst>
            </p:cNvPr>
            <p:cNvSpPr>
              <a:spLocks noChangeArrowheads="1"/>
            </p:cNvSpPr>
            <p:nvPr/>
          </p:nvSpPr>
          <p:spPr bwMode="auto">
            <a:xfrm>
              <a:off x="576" y="1183"/>
              <a:ext cx="4800"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en-US" altLang="zh-CN" sz="2400" dirty="0">
                  <a:solidFill>
                    <a:schemeClr val="tx1">
                      <a:lumMod val="95000"/>
                      <a:lumOff val="5000"/>
                    </a:schemeClr>
                  </a:solidFill>
                  <a:latin typeface="+mj-ea"/>
                  <a:ea typeface="+mj-ea"/>
                  <a:sym typeface="Symbol" panose="05050102010706020507" pitchFamily="18" charset="2"/>
                </a:rPr>
                <a:t>OS</a:t>
              </a:r>
              <a:r>
                <a:rPr lang="zh-CN" altLang="en-US" sz="2400" dirty="0">
                  <a:solidFill>
                    <a:schemeClr val="tx1">
                      <a:lumMod val="95000"/>
                      <a:lumOff val="5000"/>
                    </a:schemeClr>
                  </a:solidFill>
                  <a:latin typeface="+mj-ea"/>
                  <a:ea typeface="+mj-ea"/>
                  <a:sym typeface="Symbol" panose="05050102010706020507" pitchFamily="18" charset="2"/>
                </a:rPr>
                <a:t>需要管理</a:t>
              </a:r>
              <a:r>
                <a:rPr lang="en-US" altLang="zh-CN" sz="2400" dirty="0">
                  <a:solidFill>
                    <a:schemeClr val="tx1">
                      <a:lumMod val="95000"/>
                      <a:lumOff val="5000"/>
                    </a:schemeClr>
                  </a:solidFill>
                  <a:latin typeface="+mj-ea"/>
                  <a:ea typeface="+mj-ea"/>
                  <a:sym typeface="Symbol" panose="05050102010706020507" pitchFamily="18" charset="2"/>
                </a:rPr>
                <a:t>CPU(</a:t>
              </a:r>
              <a:r>
                <a:rPr lang="zh-CN" altLang="en-US" sz="2400" dirty="0">
                  <a:solidFill>
                    <a:schemeClr val="tx1">
                      <a:lumMod val="95000"/>
                      <a:lumOff val="5000"/>
                    </a:schemeClr>
                  </a:solidFill>
                  <a:latin typeface="+mj-ea"/>
                  <a:ea typeface="+mj-ea"/>
                  <a:sym typeface="Symbol" panose="05050102010706020507" pitchFamily="18" charset="2"/>
                </a:rPr>
                <a:t>运算器、控制器</a:t>
              </a:r>
              <a:r>
                <a:rPr lang="en-US" altLang="zh-CN" sz="2400" dirty="0">
                  <a:solidFill>
                    <a:schemeClr val="tx1">
                      <a:lumMod val="95000"/>
                      <a:lumOff val="5000"/>
                    </a:schemeClr>
                  </a:solidFill>
                  <a:latin typeface="+mj-ea"/>
                  <a:ea typeface="+mj-ea"/>
                  <a:sym typeface="Symbol" panose="05050102010706020507" pitchFamily="18" charset="2"/>
                </a:rPr>
                <a:t>)</a:t>
              </a:r>
            </a:p>
          </p:txBody>
        </p:sp>
        <p:pic>
          <p:nvPicPr>
            <p:cNvPr id="396315" name="Picture 27">
              <a:extLst>
                <a:ext uri="{FF2B5EF4-FFF2-40B4-BE49-F238E27FC236}">
                  <a16:creationId xmlns:a16="http://schemas.microsoft.com/office/drawing/2014/main" id="{C8ACB4AF-FE92-4366-88F0-251395258E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 y="1343"/>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6322" name="Group 34">
            <a:extLst>
              <a:ext uri="{FF2B5EF4-FFF2-40B4-BE49-F238E27FC236}">
                <a16:creationId xmlns:a16="http://schemas.microsoft.com/office/drawing/2014/main" id="{C0414770-D7A9-4AF7-A8B7-4F23AB0E94C4}"/>
              </a:ext>
            </a:extLst>
          </p:cNvPr>
          <p:cNvGrpSpPr>
            <a:grpSpLocks/>
          </p:cNvGrpSpPr>
          <p:nvPr/>
        </p:nvGrpSpPr>
        <p:grpSpPr bwMode="auto">
          <a:xfrm>
            <a:off x="-76200" y="4514859"/>
            <a:ext cx="7620000" cy="554039"/>
            <a:chOff x="672" y="2267"/>
            <a:chExt cx="4800" cy="349"/>
          </a:xfrm>
        </p:grpSpPr>
        <p:sp>
          <p:nvSpPr>
            <p:cNvPr id="396317" name="Rectangle 29">
              <a:extLst>
                <a:ext uri="{FF2B5EF4-FFF2-40B4-BE49-F238E27FC236}">
                  <a16:creationId xmlns:a16="http://schemas.microsoft.com/office/drawing/2014/main" id="{DE846BF6-3226-4EFB-94F6-9D91AEF6C135}"/>
                </a:ext>
              </a:extLst>
            </p:cNvPr>
            <p:cNvSpPr>
              <a:spLocks noChangeArrowheads="1"/>
            </p:cNvSpPr>
            <p:nvPr/>
          </p:nvSpPr>
          <p:spPr bwMode="auto">
            <a:xfrm>
              <a:off x="672" y="2267"/>
              <a:ext cx="4800"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en-US" altLang="zh-CN" sz="2400">
                  <a:solidFill>
                    <a:schemeClr val="tx1">
                      <a:lumMod val="95000"/>
                      <a:lumOff val="5000"/>
                    </a:schemeClr>
                  </a:solidFill>
                  <a:latin typeface="+mj-ea"/>
                  <a:ea typeface="+mj-ea"/>
                  <a:sym typeface="Symbol" panose="05050102010706020507" pitchFamily="18" charset="2"/>
                </a:rPr>
                <a:t>OS</a:t>
              </a:r>
              <a:r>
                <a:rPr lang="zh-CN" altLang="en-US" sz="2400">
                  <a:solidFill>
                    <a:schemeClr val="tx1">
                      <a:lumMod val="95000"/>
                      <a:lumOff val="5000"/>
                    </a:schemeClr>
                  </a:solidFill>
                  <a:latin typeface="+mj-ea"/>
                  <a:ea typeface="+mj-ea"/>
                  <a:sym typeface="Symbol" panose="05050102010706020507" pitchFamily="18" charset="2"/>
                </a:rPr>
                <a:t>需要管理</a:t>
              </a:r>
              <a:r>
                <a:rPr lang="en-US" altLang="zh-CN" sz="2400">
                  <a:solidFill>
                    <a:schemeClr val="tx1">
                      <a:lumMod val="95000"/>
                      <a:lumOff val="5000"/>
                    </a:schemeClr>
                  </a:solidFill>
                  <a:latin typeface="+mj-ea"/>
                  <a:ea typeface="+mj-ea"/>
                  <a:sym typeface="Symbol" panose="05050102010706020507" pitchFamily="18" charset="2"/>
                </a:rPr>
                <a:t>memory(</a:t>
              </a:r>
              <a:r>
                <a:rPr lang="zh-CN" altLang="en-US" sz="2400">
                  <a:solidFill>
                    <a:schemeClr val="tx1">
                      <a:lumMod val="95000"/>
                      <a:lumOff val="5000"/>
                    </a:schemeClr>
                  </a:solidFill>
                  <a:latin typeface="+mj-ea"/>
                  <a:ea typeface="+mj-ea"/>
                  <a:sym typeface="Symbol" panose="05050102010706020507" pitchFamily="18" charset="2"/>
                </a:rPr>
                <a:t>内存</a:t>
              </a:r>
              <a:r>
                <a:rPr lang="en-US" altLang="zh-CN" sz="2400">
                  <a:solidFill>
                    <a:schemeClr val="tx1">
                      <a:lumMod val="95000"/>
                      <a:lumOff val="5000"/>
                    </a:schemeClr>
                  </a:solidFill>
                  <a:latin typeface="+mj-ea"/>
                  <a:ea typeface="+mj-ea"/>
                  <a:sym typeface="Symbol" panose="05050102010706020507" pitchFamily="18" charset="2"/>
                </a:rPr>
                <a:t>)</a:t>
              </a:r>
            </a:p>
          </p:txBody>
        </p:sp>
        <p:pic>
          <p:nvPicPr>
            <p:cNvPr id="396318" name="Picture 30">
              <a:extLst>
                <a:ext uri="{FF2B5EF4-FFF2-40B4-BE49-F238E27FC236}">
                  <a16:creationId xmlns:a16="http://schemas.microsoft.com/office/drawing/2014/main" id="{204F998B-4A01-4DAF-AFE6-4DAB08F0B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 y="2420"/>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6323" name="Group 35">
            <a:extLst>
              <a:ext uri="{FF2B5EF4-FFF2-40B4-BE49-F238E27FC236}">
                <a16:creationId xmlns:a16="http://schemas.microsoft.com/office/drawing/2014/main" id="{3883F490-984E-4821-A668-C111EADCE916}"/>
              </a:ext>
            </a:extLst>
          </p:cNvPr>
          <p:cNvGrpSpPr>
            <a:grpSpLocks/>
          </p:cNvGrpSpPr>
          <p:nvPr/>
        </p:nvGrpSpPr>
        <p:grpSpPr bwMode="auto">
          <a:xfrm>
            <a:off x="-76200" y="5216535"/>
            <a:ext cx="7620000" cy="554039"/>
            <a:chOff x="672" y="2613"/>
            <a:chExt cx="4800" cy="349"/>
          </a:xfrm>
        </p:grpSpPr>
        <p:sp>
          <p:nvSpPr>
            <p:cNvPr id="396320" name="Rectangle 32">
              <a:extLst>
                <a:ext uri="{FF2B5EF4-FFF2-40B4-BE49-F238E27FC236}">
                  <a16:creationId xmlns:a16="http://schemas.microsoft.com/office/drawing/2014/main" id="{898863AA-45A7-4A32-B675-1D16CFDB4261}"/>
                </a:ext>
              </a:extLst>
            </p:cNvPr>
            <p:cNvSpPr>
              <a:spLocks noChangeArrowheads="1"/>
            </p:cNvSpPr>
            <p:nvPr/>
          </p:nvSpPr>
          <p:spPr bwMode="auto">
            <a:xfrm>
              <a:off x="672" y="2613"/>
              <a:ext cx="4800"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en-US" altLang="zh-CN" sz="2400">
                  <a:solidFill>
                    <a:schemeClr val="tx1">
                      <a:lumMod val="95000"/>
                      <a:lumOff val="5000"/>
                    </a:schemeClr>
                  </a:solidFill>
                  <a:latin typeface="+mj-ea"/>
                  <a:ea typeface="+mj-ea"/>
                  <a:sym typeface="Symbol" panose="05050102010706020507" pitchFamily="18" charset="2"/>
                </a:rPr>
                <a:t>OS</a:t>
              </a:r>
              <a:r>
                <a:rPr lang="zh-CN" altLang="en-US" sz="2400">
                  <a:solidFill>
                    <a:schemeClr val="tx1">
                      <a:lumMod val="95000"/>
                      <a:lumOff val="5000"/>
                    </a:schemeClr>
                  </a:solidFill>
                  <a:latin typeface="+mj-ea"/>
                  <a:ea typeface="+mj-ea"/>
                  <a:sym typeface="Symbol" panose="05050102010706020507" pitchFamily="18" charset="2"/>
                </a:rPr>
                <a:t>需要管理</a:t>
              </a:r>
              <a:r>
                <a:rPr lang="en-US" altLang="zh-CN" sz="2400">
                  <a:solidFill>
                    <a:schemeClr val="tx1">
                      <a:lumMod val="95000"/>
                      <a:lumOff val="5000"/>
                    </a:schemeClr>
                  </a:solidFill>
                  <a:latin typeface="+mj-ea"/>
                  <a:ea typeface="+mj-ea"/>
                  <a:sym typeface="Symbol" panose="05050102010706020507" pitchFamily="18" charset="2"/>
                </a:rPr>
                <a:t>disk(</a:t>
              </a:r>
              <a:r>
                <a:rPr lang="zh-CN" altLang="en-US" sz="2400">
                  <a:solidFill>
                    <a:schemeClr val="tx1">
                      <a:lumMod val="95000"/>
                      <a:lumOff val="5000"/>
                    </a:schemeClr>
                  </a:solidFill>
                  <a:latin typeface="+mj-ea"/>
                  <a:ea typeface="+mj-ea"/>
                  <a:sym typeface="Symbol" panose="05050102010706020507" pitchFamily="18" charset="2"/>
                </a:rPr>
                <a:t>外存</a:t>
              </a:r>
              <a:r>
                <a:rPr lang="en-US" altLang="zh-CN" sz="2400">
                  <a:solidFill>
                    <a:schemeClr val="tx1">
                      <a:lumMod val="95000"/>
                      <a:lumOff val="5000"/>
                    </a:schemeClr>
                  </a:solidFill>
                  <a:latin typeface="+mj-ea"/>
                  <a:ea typeface="+mj-ea"/>
                  <a:sym typeface="Symbol" panose="05050102010706020507" pitchFamily="18" charset="2"/>
                </a:rPr>
                <a:t>)</a:t>
              </a:r>
            </a:p>
          </p:txBody>
        </p:sp>
        <p:pic>
          <p:nvPicPr>
            <p:cNvPr id="396321" name="Picture 33">
              <a:extLst>
                <a:ext uri="{FF2B5EF4-FFF2-40B4-BE49-F238E27FC236}">
                  <a16:creationId xmlns:a16="http://schemas.microsoft.com/office/drawing/2014/main" id="{E207E39D-C08A-4531-B8BE-2CB4E76928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 y="2752"/>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6324" name="Group 36">
            <a:extLst>
              <a:ext uri="{FF2B5EF4-FFF2-40B4-BE49-F238E27FC236}">
                <a16:creationId xmlns:a16="http://schemas.microsoft.com/office/drawing/2014/main" id="{1EDF7529-CEE6-4981-8274-D2EC29BEB385}"/>
              </a:ext>
            </a:extLst>
          </p:cNvPr>
          <p:cNvGrpSpPr>
            <a:grpSpLocks/>
          </p:cNvGrpSpPr>
          <p:nvPr/>
        </p:nvGrpSpPr>
        <p:grpSpPr bwMode="auto">
          <a:xfrm>
            <a:off x="-76200" y="5895985"/>
            <a:ext cx="7620000" cy="554039"/>
            <a:chOff x="672" y="2613"/>
            <a:chExt cx="4800" cy="349"/>
          </a:xfrm>
        </p:grpSpPr>
        <p:sp>
          <p:nvSpPr>
            <p:cNvPr id="396325" name="Rectangle 37">
              <a:extLst>
                <a:ext uri="{FF2B5EF4-FFF2-40B4-BE49-F238E27FC236}">
                  <a16:creationId xmlns:a16="http://schemas.microsoft.com/office/drawing/2014/main" id="{803C0A69-B65F-41C2-B58E-DC6A5E0E85BF}"/>
                </a:ext>
              </a:extLst>
            </p:cNvPr>
            <p:cNvSpPr>
              <a:spLocks noChangeArrowheads="1"/>
            </p:cNvSpPr>
            <p:nvPr/>
          </p:nvSpPr>
          <p:spPr bwMode="auto">
            <a:xfrm>
              <a:off x="672" y="2613"/>
              <a:ext cx="4800"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en-US" altLang="zh-CN" sz="2400" dirty="0">
                  <a:solidFill>
                    <a:schemeClr val="tx1">
                      <a:lumMod val="95000"/>
                      <a:lumOff val="5000"/>
                    </a:schemeClr>
                  </a:solidFill>
                  <a:latin typeface="+mj-ea"/>
                  <a:ea typeface="+mj-ea"/>
                  <a:sym typeface="Symbol" panose="05050102010706020507" pitchFamily="18" charset="2"/>
                </a:rPr>
                <a:t>OS</a:t>
              </a:r>
              <a:r>
                <a:rPr lang="zh-CN" altLang="en-US" sz="2400" dirty="0">
                  <a:solidFill>
                    <a:schemeClr val="tx1">
                      <a:lumMod val="95000"/>
                      <a:lumOff val="5000"/>
                    </a:schemeClr>
                  </a:solidFill>
                  <a:latin typeface="+mj-ea"/>
                  <a:ea typeface="+mj-ea"/>
                  <a:sym typeface="Symbol" panose="05050102010706020507" pitchFamily="18" charset="2"/>
                </a:rPr>
                <a:t>需要管理</a:t>
              </a:r>
              <a:r>
                <a:rPr lang="en-US" altLang="zh-CN" sz="2400" dirty="0">
                  <a:solidFill>
                    <a:schemeClr val="tx1">
                      <a:lumMod val="95000"/>
                      <a:lumOff val="5000"/>
                    </a:schemeClr>
                  </a:solidFill>
                  <a:latin typeface="+mj-ea"/>
                  <a:ea typeface="+mj-ea"/>
                  <a:sym typeface="Symbol" panose="05050102010706020507" pitchFamily="18" charset="2"/>
                </a:rPr>
                <a:t>IO(</a:t>
              </a:r>
              <a:r>
                <a:rPr lang="zh-CN" altLang="en-US" sz="2400" dirty="0">
                  <a:solidFill>
                    <a:schemeClr val="tx1">
                      <a:lumMod val="95000"/>
                      <a:lumOff val="5000"/>
                    </a:schemeClr>
                  </a:solidFill>
                  <a:latin typeface="+mj-ea"/>
                  <a:ea typeface="+mj-ea"/>
                  <a:sym typeface="Symbol" panose="05050102010706020507" pitchFamily="18" charset="2"/>
                </a:rPr>
                <a:t>输入</a:t>
              </a:r>
              <a:r>
                <a:rPr lang="en-US" altLang="zh-CN" sz="2400" dirty="0">
                  <a:solidFill>
                    <a:schemeClr val="tx1">
                      <a:lumMod val="95000"/>
                      <a:lumOff val="5000"/>
                    </a:schemeClr>
                  </a:solidFill>
                  <a:latin typeface="+mj-ea"/>
                  <a:ea typeface="+mj-ea"/>
                  <a:sym typeface="Symbol" panose="05050102010706020507" pitchFamily="18" charset="2"/>
                </a:rPr>
                <a:t>/</a:t>
              </a:r>
              <a:r>
                <a:rPr lang="zh-CN" altLang="en-US" sz="2400" dirty="0">
                  <a:solidFill>
                    <a:schemeClr val="tx1">
                      <a:lumMod val="95000"/>
                      <a:lumOff val="5000"/>
                    </a:schemeClr>
                  </a:solidFill>
                  <a:latin typeface="+mj-ea"/>
                  <a:ea typeface="+mj-ea"/>
                  <a:sym typeface="Symbol" panose="05050102010706020507" pitchFamily="18" charset="2"/>
                </a:rPr>
                <a:t>输出设备</a:t>
              </a:r>
              <a:r>
                <a:rPr lang="en-US" altLang="zh-CN" sz="2400" dirty="0">
                  <a:solidFill>
                    <a:schemeClr val="tx1">
                      <a:lumMod val="95000"/>
                      <a:lumOff val="5000"/>
                    </a:schemeClr>
                  </a:solidFill>
                  <a:latin typeface="+mj-ea"/>
                  <a:ea typeface="+mj-ea"/>
                  <a:sym typeface="Symbol" panose="05050102010706020507" pitchFamily="18" charset="2"/>
                </a:rPr>
                <a:t>)</a:t>
              </a:r>
            </a:p>
          </p:txBody>
        </p:sp>
        <p:pic>
          <p:nvPicPr>
            <p:cNvPr id="396326" name="Picture 38">
              <a:extLst>
                <a:ext uri="{FF2B5EF4-FFF2-40B4-BE49-F238E27FC236}">
                  <a16:creationId xmlns:a16="http://schemas.microsoft.com/office/drawing/2014/main" id="{B0C7FFEF-7A64-46FD-8043-7549172D5B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 y="2752"/>
              <a:ext cx="119" cy="121"/>
            </a:xfrm>
            <a:prstGeom prst="rect">
              <a:avLst/>
            </a:prstGeom>
            <a:noFill/>
            <a:extLst>
              <a:ext uri="{909E8E84-426E-40DD-AFC4-6F175D3DCCD1}">
                <a14:hiddenFill xmlns:a14="http://schemas.microsoft.com/office/drawing/2010/main">
                  <a:solidFill>
                    <a:srgbClr val="FFFFFF"/>
                  </a:solidFill>
                </a14:hiddenFill>
              </a:ext>
            </a:extLst>
          </p:spPr>
        </p:pic>
      </p:grpSp>
      <p:sp>
        <p:nvSpPr>
          <p:cNvPr id="396327" name="AutoShape 39">
            <a:extLst>
              <a:ext uri="{FF2B5EF4-FFF2-40B4-BE49-F238E27FC236}">
                <a16:creationId xmlns:a16="http://schemas.microsoft.com/office/drawing/2014/main" id="{A5A0AB34-8372-46C1-9F9E-F5A26FC9F404}"/>
              </a:ext>
            </a:extLst>
          </p:cNvPr>
          <p:cNvSpPr>
            <a:spLocks noChangeArrowheads="1"/>
          </p:cNvSpPr>
          <p:nvPr/>
        </p:nvSpPr>
        <p:spPr bwMode="auto">
          <a:xfrm rot="10800000">
            <a:off x="6327775" y="3671258"/>
            <a:ext cx="1752600" cy="533400"/>
          </a:xfrm>
          <a:prstGeom prst="wedgeRoundRectCallout">
            <a:avLst>
              <a:gd name="adj1" fmla="val 77065"/>
              <a:gd name="adj2" fmla="val -57144"/>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lgn="ctr">
              <a:spcBef>
                <a:spcPct val="0"/>
              </a:spcBef>
            </a:pPr>
            <a:r>
              <a:rPr lang="zh-CN" altLang="en-US" sz="2400" b="1" dirty="0">
                <a:solidFill>
                  <a:schemeClr val="tx1">
                    <a:lumMod val="95000"/>
                    <a:lumOff val="5000"/>
                  </a:schemeClr>
                </a:solidFill>
                <a:latin typeface="+mj-ea"/>
                <a:ea typeface="+mj-ea"/>
              </a:rPr>
              <a:t>进程管理</a:t>
            </a:r>
          </a:p>
        </p:txBody>
      </p:sp>
      <p:sp>
        <p:nvSpPr>
          <p:cNvPr id="396328" name="AutoShape 40">
            <a:extLst>
              <a:ext uri="{FF2B5EF4-FFF2-40B4-BE49-F238E27FC236}">
                <a16:creationId xmlns:a16="http://schemas.microsoft.com/office/drawing/2014/main" id="{DB41F5DC-8C78-43A9-A8D3-33F745C2CE25}"/>
              </a:ext>
            </a:extLst>
          </p:cNvPr>
          <p:cNvSpPr>
            <a:spLocks noChangeArrowheads="1"/>
          </p:cNvSpPr>
          <p:nvPr/>
        </p:nvSpPr>
        <p:spPr bwMode="auto">
          <a:xfrm rot="10800000">
            <a:off x="5756275" y="4601219"/>
            <a:ext cx="1752600" cy="533400"/>
          </a:xfrm>
          <a:prstGeom prst="wedgeRoundRectCallout">
            <a:avLst>
              <a:gd name="adj1" fmla="val 101431"/>
              <a:gd name="adj2" fmla="val 8631"/>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lgn="ctr">
              <a:spcBef>
                <a:spcPct val="0"/>
              </a:spcBef>
            </a:pPr>
            <a:r>
              <a:rPr lang="zh-CN" altLang="en-US" sz="2400" b="1" dirty="0">
                <a:solidFill>
                  <a:schemeClr val="tx1">
                    <a:lumMod val="95000"/>
                    <a:lumOff val="5000"/>
                  </a:schemeClr>
                </a:solidFill>
                <a:latin typeface="+mj-ea"/>
                <a:ea typeface="+mj-ea"/>
              </a:rPr>
              <a:t>内存管理</a:t>
            </a:r>
          </a:p>
        </p:txBody>
      </p:sp>
      <p:sp>
        <p:nvSpPr>
          <p:cNvPr id="396329" name="AutoShape 41">
            <a:extLst>
              <a:ext uri="{FF2B5EF4-FFF2-40B4-BE49-F238E27FC236}">
                <a16:creationId xmlns:a16="http://schemas.microsoft.com/office/drawing/2014/main" id="{C394F1BC-C687-4BDE-860D-2239920FECDF}"/>
              </a:ext>
            </a:extLst>
          </p:cNvPr>
          <p:cNvSpPr>
            <a:spLocks noChangeArrowheads="1"/>
          </p:cNvSpPr>
          <p:nvPr/>
        </p:nvSpPr>
        <p:spPr bwMode="auto">
          <a:xfrm rot="10800000">
            <a:off x="4422775" y="5399091"/>
            <a:ext cx="1752600" cy="533400"/>
          </a:xfrm>
          <a:prstGeom prst="wedgeRoundRectCallout">
            <a:avLst>
              <a:gd name="adj1" fmla="val 70468"/>
              <a:gd name="adj2" fmla="val 31782"/>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lgn="ctr">
              <a:spcBef>
                <a:spcPct val="0"/>
              </a:spcBef>
            </a:pPr>
            <a:r>
              <a:rPr lang="zh-CN" altLang="en-US" sz="2400" b="1" dirty="0">
                <a:solidFill>
                  <a:schemeClr val="tx1">
                    <a:lumMod val="95000"/>
                    <a:lumOff val="5000"/>
                  </a:schemeClr>
                </a:solidFill>
                <a:latin typeface="+mj-ea"/>
                <a:ea typeface="+mj-ea"/>
              </a:rPr>
              <a:t>文件系统</a:t>
            </a:r>
          </a:p>
        </p:txBody>
      </p:sp>
      <p:sp>
        <p:nvSpPr>
          <p:cNvPr id="396330" name="AutoShape 42">
            <a:extLst>
              <a:ext uri="{FF2B5EF4-FFF2-40B4-BE49-F238E27FC236}">
                <a16:creationId xmlns:a16="http://schemas.microsoft.com/office/drawing/2014/main" id="{0BE92C01-8FEE-4871-8109-D9BC0607E0D5}"/>
              </a:ext>
            </a:extLst>
          </p:cNvPr>
          <p:cNvSpPr>
            <a:spLocks noChangeArrowheads="1"/>
          </p:cNvSpPr>
          <p:nvPr/>
        </p:nvSpPr>
        <p:spPr bwMode="auto">
          <a:xfrm rot="10800000">
            <a:off x="5451474" y="6194741"/>
            <a:ext cx="1752600" cy="533400"/>
          </a:xfrm>
          <a:prstGeom prst="wedgeRoundRectCallout">
            <a:avLst>
              <a:gd name="adj1" fmla="val 76176"/>
              <a:gd name="adj2" fmla="val 46427"/>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lgn="ctr">
              <a:spcBef>
                <a:spcPct val="0"/>
              </a:spcBef>
            </a:pPr>
            <a:r>
              <a:rPr lang="en-US" altLang="zh-CN" sz="2400" b="1" dirty="0">
                <a:solidFill>
                  <a:schemeClr val="tx1">
                    <a:lumMod val="95000"/>
                    <a:lumOff val="5000"/>
                  </a:schemeClr>
                </a:solidFill>
                <a:latin typeface="+mj-ea"/>
                <a:ea typeface="+mj-ea"/>
              </a:rPr>
              <a:t>I/O</a:t>
            </a:r>
            <a:r>
              <a:rPr lang="zh-CN" altLang="en-US" sz="2400" b="1" dirty="0">
                <a:solidFill>
                  <a:schemeClr val="tx1">
                    <a:lumMod val="95000"/>
                    <a:lumOff val="5000"/>
                  </a:schemeClr>
                </a:solidFill>
                <a:latin typeface="+mj-ea"/>
                <a:ea typeface="+mj-ea"/>
              </a:rPr>
              <a:t>系统</a:t>
            </a:r>
          </a:p>
        </p:txBody>
      </p:sp>
      <p:sp>
        <p:nvSpPr>
          <p:cNvPr id="3" name="箭头: 下 2">
            <a:extLst>
              <a:ext uri="{FF2B5EF4-FFF2-40B4-BE49-F238E27FC236}">
                <a16:creationId xmlns:a16="http://schemas.microsoft.com/office/drawing/2014/main" id="{8545502B-5F38-41D5-8D92-36281281368B}"/>
              </a:ext>
            </a:extLst>
          </p:cNvPr>
          <p:cNvSpPr/>
          <p:nvPr/>
        </p:nvSpPr>
        <p:spPr>
          <a:xfrm>
            <a:off x="6824662" y="1295400"/>
            <a:ext cx="261938" cy="487279"/>
          </a:xfrm>
          <a:prstGeom prst="downArrow">
            <a:avLst/>
          </a:prstGeom>
          <a:solidFill>
            <a:srgbClr val="66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latin typeface="+mj-ea"/>
              <a:ea typeface="+mj-ea"/>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a:extLst>
              <a:ext uri="{FF2B5EF4-FFF2-40B4-BE49-F238E27FC236}">
                <a16:creationId xmlns:a16="http://schemas.microsoft.com/office/drawing/2014/main" id="{D6AF4F0F-DF48-471C-9CB1-2ACA34AEF9E2}"/>
              </a:ext>
            </a:extLst>
          </p:cNvPr>
          <p:cNvSpPr>
            <a:spLocks noGrp="1" noChangeArrowheads="1"/>
          </p:cNvSpPr>
          <p:nvPr>
            <p:ph type="title"/>
          </p:nvPr>
        </p:nvSpPr>
        <p:spPr>
          <a:xfrm>
            <a:off x="-1409700" y="458201"/>
            <a:ext cx="8534400" cy="676275"/>
          </a:xfrm>
        </p:spPr>
        <p:txBody>
          <a:bodyPr/>
          <a:lstStyle/>
          <a:p>
            <a:r>
              <a:rPr lang="zh-CN" altLang="en-US" sz="2800" dirty="0"/>
              <a:t>操作系统要做什么</a:t>
            </a:r>
            <a:r>
              <a:rPr lang="en-US" altLang="zh-CN" sz="2800" dirty="0"/>
              <a:t>?</a:t>
            </a:r>
          </a:p>
        </p:txBody>
      </p:sp>
      <p:sp>
        <p:nvSpPr>
          <p:cNvPr id="398339" name="Rectangle 3">
            <a:extLst>
              <a:ext uri="{FF2B5EF4-FFF2-40B4-BE49-F238E27FC236}">
                <a16:creationId xmlns:a16="http://schemas.microsoft.com/office/drawing/2014/main" id="{71AB34D3-0554-4A27-A5C6-473B8B9F0F4D}"/>
              </a:ext>
            </a:extLst>
          </p:cNvPr>
          <p:cNvSpPr>
            <a:spLocks noChangeArrowheads="1"/>
          </p:cNvSpPr>
          <p:nvPr/>
        </p:nvSpPr>
        <p:spPr bwMode="auto">
          <a:xfrm>
            <a:off x="460917" y="1801983"/>
            <a:ext cx="80740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dirty="0">
                <a:solidFill>
                  <a:schemeClr val="tx1">
                    <a:lumMod val="95000"/>
                    <a:lumOff val="5000"/>
                  </a:schemeClr>
                </a:solidFill>
                <a:latin typeface="+mj-ea"/>
                <a:ea typeface="+mj-ea"/>
              </a:rPr>
              <a:t>向用户和应用软件提供使用接口</a:t>
            </a:r>
          </a:p>
        </p:txBody>
      </p:sp>
      <p:grpSp>
        <p:nvGrpSpPr>
          <p:cNvPr id="398340" name="Group 4">
            <a:extLst>
              <a:ext uri="{FF2B5EF4-FFF2-40B4-BE49-F238E27FC236}">
                <a16:creationId xmlns:a16="http://schemas.microsoft.com/office/drawing/2014/main" id="{61FBBF5A-8E5C-4FAF-9AA6-0A2801524E83}"/>
              </a:ext>
            </a:extLst>
          </p:cNvPr>
          <p:cNvGrpSpPr>
            <a:grpSpLocks/>
          </p:cNvGrpSpPr>
          <p:nvPr/>
        </p:nvGrpSpPr>
        <p:grpSpPr bwMode="auto">
          <a:xfrm>
            <a:off x="631031" y="2655305"/>
            <a:ext cx="8052052" cy="1069976"/>
            <a:chOff x="576" y="1183"/>
            <a:chExt cx="4800" cy="674"/>
          </a:xfrm>
        </p:grpSpPr>
        <p:sp>
          <p:nvSpPr>
            <p:cNvPr id="398341" name="Rectangle 5">
              <a:extLst>
                <a:ext uri="{FF2B5EF4-FFF2-40B4-BE49-F238E27FC236}">
                  <a16:creationId xmlns:a16="http://schemas.microsoft.com/office/drawing/2014/main" id="{1258A9B4-65A4-4406-8AD8-71185BB45B00}"/>
                </a:ext>
              </a:extLst>
            </p:cNvPr>
            <p:cNvSpPr>
              <a:spLocks noChangeArrowheads="1"/>
            </p:cNvSpPr>
            <p:nvPr/>
          </p:nvSpPr>
          <p:spPr bwMode="auto">
            <a:xfrm>
              <a:off x="576" y="1183"/>
              <a:ext cx="4800"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zh-CN" altLang="en-US" sz="2400" b="1" dirty="0">
                  <a:solidFill>
                    <a:schemeClr val="tx1">
                      <a:lumMod val="95000"/>
                      <a:lumOff val="5000"/>
                    </a:schemeClr>
                  </a:solidFill>
                  <a:latin typeface="+mj-ea"/>
                  <a:ea typeface="+mj-ea"/>
                  <a:sym typeface="Symbol" panose="05050102010706020507" pitchFamily="18" charset="2"/>
                </a:rPr>
                <a:t>用户输入</a:t>
              </a:r>
              <a:r>
                <a:rPr lang="en-US" altLang="zh-CN" sz="2400" b="1" dirty="0">
                  <a:solidFill>
                    <a:schemeClr val="tx1">
                      <a:lumMod val="95000"/>
                      <a:lumOff val="5000"/>
                    </a:schemeClr>
                  </a:solidFill>
                  <a:latin typeface="+mj-ea"/>
                  <a:ea typeface="+mj-ea"/>
                  <a:sym typeface="Symbol" panose="05050102010706020507" pitchFamily="18" charset="2"/>
                </a:rPr>
                <a:t>ls</a:t>
              </a:r>
              <a:r>
                <a:rPr lang="zh-CN" altLang="en-US" sz="2400" b="1" dirty="0">
                  <a:solidFill>
                    <a:schemeClr val="tx1">
                      <a:lumMod val="95000"/>
                      <a:lumOff val="5000"/>
                    </a:schemeClr>
                  </a:solidFill>
                  <a:latin typeface="+mj-ea"/>
                  <a:ea typeface="+mj-ea"/>
                  <a:sym typeface="Symbol" panose="05050102010706020507" pitchFamily="18" charset="2"/>
                </a:rPr>
                <a:t>或</a:t>
              </a:r>
              <a:r>
                <a:rPr lang="en-US" altLang="zh-CN" sz="2400" b="1" dirty="0" err="1">
                  <a:solidFill>
                    <a:schemeClr val="tx1">
                      <a:lumMod val="95000"/>
                      <a:lumOff val="5000"/>
                    </a:schemeClr>
                  </a:solidFill>
                  <a:latin typeface="+mj-ea"/>
                  <a:ea typeface="+mj-ea"/>
                  <a:sym typeface="Symbol" panose="05050102010706020507" pitchFamily="18" charset="2"/>
                </a:rPr>
                <a:t>dir</a:t>
              </a:r>
              <a:r>
                <a:rPr lang="zh-CN" altLang="en-US" sz="2400" b="1" dirty="0">
                  <a:solidFill>
                    <a:schemeClr val="tx1">
                      <a:lumMod val="95000"/>
                      <a:lumOff val="5000"/>
                    </a:schemeClr>
                  </a:solidFill>
                  <a:latin typeface="+mj-ea"/>
                  <a:ea typeface="+mj-ea"/>
                  <a:sym typeface="Symbol" panose="05050102010706020507" pitchFamily="18" charset="2"/>
                </a:rPr>
                <a:t>时，</a:t>
              </a:r>
              <a:r>
                <a:rPr lang="en-US" altLang="zh-CN" sz="2400" b="1" dirty="0">
                  <a:solidFill>
                    <a:schemeClr val="tx1">
                      <a:lumMod val="95000"/>
                      <a:lumOff val="5000"/>
                    </a:schemeClr>
                  </a:solidFill>
                  <a:latin typeface="+mj-ea"/>
                  <a:ea typeface="+mj-ea"/>
                  <a:sym typeface="Symbol" panose="05050102010706020507" pitchFamily="18" charset="2"/>
                </a:rPr>
                <a:t>OS</a:t>
              </a:r>
              <a:r>
                <a:rPr lang="zh-CN" altLang="en-US" sz="2400" b="1" dirty="0">
                  <a:solidFill>
                    <a:schemeClr val="tx1">
                      <a:lumMod val="95000"/>
                      <a:lumOff val="5000"/>
                    </a:schemeClr>
                  </a:solidFill>
                  <a:latin typeface="+mj-ea"/>
                  <a:ea typeface="+mj-ea"/>
                  <a:sym typeface="Symbol" panose="05050102010706020507" pitchFamily="18" charset="2"/>
                </a:rPr>
                <a:t>需要将当前目录下的文件列出</a:t>
              </a:r>
            </a:p>
          </p:txBody>
        </p:sp>
        <p:pic>
          <p:nvPicPr>
            <p:cNvPr id="398342" name="Picture 6">
              <a:extLst>
                <a:ext uri="{FF2B5EF4-FFF2-40B4-BE49-F238E27FC236}">
                  <a16:creationId xmlns:a16="http://schemas.microsoft.com/office/drawing/2014/main" id="{08AB249A-109A-486C-98C3-87804E32F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 y="1343"/>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8343" name="Group 7">
            <a:extLst>
              <a:ext uri="{FF2B5EF4-FFF2-40B4-BE49-F238E27FC236}">
                <a16:creationId xmlns:a16="http://schemas.microsoft.com/office/drawing/2014/main" id="{BDC0A5A8-EA53-4984-8B5D-845C85837934}"/>
              </a:ext>
            </a:extLst>
          </p:cNvPr>
          <p:cNvGrpSpPr>
            <a:grpSpLocks/>
          </p:cNvGrpSpPr>
          <p:nvPr/>
        </p:nvGrpSpPr>
        <p:grpSpPr bwMode="auto">
          <a:xfrm>
            <a:off x="7162800" y="-42863"/>
            <a:ext cx="1905000" cy="2057401"/>
            <a:chOff x="3264" y="1680"/>
            <a:chExt cx="1584" cy="1824"/>
          </a:xfrm>
        </p:grpSpPr>
        <p:pic>
          <p:nvPicPr>
            <p:cNvPr id="398344" name="Picture 8">
              <a:extLst>
                <a:ext uri="{FF2B5EF4-FFF2-40B4-BE49-F238E27FC236}">
                  <a16:creationId xmlns:a16="http://schemas.microsoft.com/office/drawing/2014/main" id="{531613EF-2D77-4520-8E6D-FEB4B65051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1680"/>
              <a:ext cx="624" cy="592"/>
            </a:xfrm>
            <a:prstGeom prst="rect">
              <a:avLst/>
            </a:prstGeom>
            <a:noFill/>
            <a:extLst>
              <a:ext uri="{909E8E84-426E-40DD-AFC4-6F175D3DCCD1}">
                <a14:hiddenFill xmlns:a14="http://schemas.microsoft.com/office/drawing/2010/main">
                  <a:solidFill>
                    <a:srgbClr val="FFFFFF"/>
                  </a:solidFill>
                </a14:hiddenFill>
              </a:ext>
            </a:extLst>
          </p:spPr>
        </p:pic>
        <p:sp>
          <p:nvSpPr>
            <p:cNvPr id="398345" name="Rectangle 9">
              <a:extLst>
                <a:ext uri="{FF2B5EF4-FFF2-40B4-BE49-F238E27FC236}">
                  <a16:creationId xmlns:a16="http://schemas.microsoft.com/office/drawing/2014/main" id="{39D29022-1B66-4DF9-B7D9-80589D957A94}"/>
                </a:ext>
              </a:extLst>
            </p:cNvPr>
            <p:cNvSpPr>
              <a:spLocks noChangeArrowheads="1"/>
            </p:cNvSpPr>
            <p:nvPr/>
          </p:nvSpPr>
          <p:spPr bwMode="auto">
            <a:xfrm>
              <a:off x="3264" y="3072"/>
              <a:ext cx="1584" cy="43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chemeClr val="tx1"/>
                  </a:solidFill>
                </a:rPr>
                <a:t>硬件</a:t>
              </a:r>
            </a:p>
          </p:txBody>
        </p:sp>
        <p:sp>
          <p:nvSpPr>
            <p:cNvPr id="398346" name="Rectangle 10">
              <a:extLst>
                <a:ext uri="{FF2B5EF4-FFF2-40B4-BE49-F238E27FC236}">
                  <a16:creationId xmlns:a16="http://schemas.microsoft.com/office/drawing/2014/main" id="{0B82AB44-C119-4AB3-BF6A-AD68B468E7DC}"/>
                </a:ext>
              </a:extLst>
            </p:cNvPr>
            <p:cNvSpPr>
              <a:spLocks noChangeArrowheads="1"/>
            </p:cNvSpPr>
            <p:nvPr/>
          </p:nvSpPr>
          <p:spPr bwMode="auto">
            <a:xfrm>
              <a:off x="3264" y="2640"/>
              <a:ext cx="1584" cy="43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t>操作系统</a:t>
              </a:r>
            </a:p>
          </p:txBody>
        </p:sp>
        <p:sp>
          <p:nvSpPr>
            <p:cNvPr id="398347" name="Rectangle 11">
              <a:extLst>
                <a:ext uri="{FF2B5EF4-FFF2-40B4-BE49-F238E27FC236}">
                  <a16:creationId xmlns:a16="http://schemas.microsoft.com/office/drawing/2014/main" id="{C2042548-312E-4160-BD43-DF3A83BA06CE}"/>
                </a:ext>
              </a:extLst>
            </p:cNvPr>
            <p:cNvSpPr>
              <a:spLocks noChangeArrowheads="1"/>
            </p:cNvSpPr>
            <p:nvPr/>
          </p:nvSpPr>
          <p:spPr bwMode="auto">
            <a:xfrm>
              <a:off x="3264" y="2208"/>
              <a:ext cx="1584" cy="43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chemeClr val="tx1"/>
                  </a:solidFill>
                </a:rPr>
                <a:t>应用软件</a:t>
              </a:r>
            </a:p>
          </p:txBody>
        </p:sp>
      </p:grpSp>
      <p:sp>
        <p:nvSpPr>
          <p:cNvPr id="398350" name="AutoShape 14">
            <a:extLst>
              <a:ext uri="{FF2B5EF4-FFF2-40B4-BE49-F238E27FC236}">
                <a16:creationId xmlns:a16="http://schemas.microsoft.com/office/drawing/2014/main" id="{FBD52AFA-B1D9-4966-8AD4-CB7939787178}"/>
              </a:ext>
            </a:extLst>
          </p:cNvPr>
          <p:cNvSpPr>
            <a:spLocks noChangeArrowheads="1"/>
          </p:cNvSpPr>
          <p:nvPr/>
        </p:nvSpPr>
        <p:spPr bwMode="auto">
          <a:xfrm rot="10800000" flipV="1">
            <a:off x="6858000" y="762000"/>
            <a:ext cx="228600" cy="533400"/>
          </a:xfrm>
          <a:prstGeom prst="upArrow">
            <a:avLst>
              <a:gd name="adj1" fmla="val 50000"/>
              <a:gd name="adj2" fmla="val 87500"/>
            </a:avLst>
          </a:prstGeom>
          <a:solidFill>
            <a:srgbClr val="66FF99"/>
          </a:solidFill>
          <a:ln w="9525" algn="ctr">
            <a:solidFill>
              <a:schemeClr val="tx1"/>
            </a:solidFill>
            <a:miter lim="800000"/>
            <a:headEnd/>
            <a:tailEnd/>
          </a:ln>
          <a:effectLst/>
        </p:spPr>
        <p:txBody>
          <a:bodyPr vert="eaVert" wrap="none" anchor="ctr"/>
          <a:lstStyle/>
          <a:p>
            <a:endParaRPr lang="zh-CN" altLang="en-US"/>
          </a:p>
        </p:txBody>
      </p:sp>
      <p:sp>
        <p:nvSpPr>
          <p:cNvPr id="398363" name="Rectangle 27">
            <a:extLst>
              <a:ext uri="{FF2B5EF4-FFF2-40B4-BE49-F238E27FC236}">
                <a16:creationId xmlns:a16="http://schemas.microsoft.com/office/drawing/2014/main" id="{9B1B34CA-27E7-45A8-B3FB-A52F7BA912B7}"/>
              </a:ext>
            </a:extLst>
          </p:cNvPr>
          <p:cNvSpPr>
            <a:spLocks noChangeArrowheads="1"/>
          </p:cNvSpPr>
          <p:nvPr/>
        </p:nvSpPr>
        <p:spPr bwMode="auto">
          <a:xfrm>
            <a:off x="457200" y="4087813"/>
            <a:ext cx="80740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dirty="0">
                <a:solidFill>
                  <a:schemeClr val="tx1">
                    <a:lumMod val="95000"/>
                    <a:lumOff val="5000"/>
                  </a:schemeClr>
                </a:solidFill>
                <a:latin typeface="+mj-ea"/>
                <a:ea typeface="+mj-ea"/>
              </a:rPr>
              <a:t>监控用户对计算机的使用</a:t>
            </a:r>
          </a:p>
        </p:txBody>
      </p:sp>
      <p:grpSp>
        <p:nvGrpSpPr>
          <p:cNvPr id="398364" name="Group 28">
            <a:extLst>
              <a:ext uri="{FF2B5EF4-FFF2-40B4-BE49-F238E27FC236}">
                <a16:creationId xmlns:a16="http://schemas.microsoft.com/office/drawing/2014/main" id="{4E5C2E07-41BE-4FD3-A0D4-B1565B163C2B}"/>
              </a:ext>
            </a:extLst>
          </p:cNvPr>
          <p:cNvGrpSpPr>
            <a:grpSpLocks/>
          </p:cNvGrpSpPr>
          <p:nvPr/>
        </p:nvGrpSpPr>
        <p:grpSpPr bwMode="auto">
          <a:xfrm>
            <a:off x="609600" y="3276602"/>
            <a:ext cx="7620000" cy="554038"/>
            <a:chOff x="576" y="1183"/>
            <a:chExt cx="4800" cy="349"/>
          </a:xfrm>
        </p:grpSpPr>
        <p:sp>
          <p:nvSpPr>
            <p:cNvPr id="398365" name="Rectangle 29">
              <a:extLst>
                <a:ext uri="{FF2B5EF4-FFF2-40B4-BE49-F238E27FC236}">
                  <a16:creationId xmlns:a16="http://schemas.microsoft.com/office/drawing/2014/main" id="{0254D84F-0A72-4B9D-96DB-85EF4101EBFE}"/>
                </a:ext>
              </a:extLst>
            </p:cNvPr>
            <p:cNvSpPr>
              <a:spLocks noChangeArrowheads="1"/>
            </p:cNvSpPr>
            <p:nvPr/>
          </p:nvSpPr>
          <p:spPr bwMode="auto">
            <a:xfrm>
              <a:off x="576" y="1183"/>
              <a:ext cx="4800"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zh-CN" altLang="en-US" sz="2400" b="1" dirty="0">
                  <a:solidFill>
                    <a:schemeClr val="tx1">
                      <a:lumMod val="95000"/>
                      <a:lumOff val="5000"/>
                    </a:schemeClr>
                  </a:solidFill>
                  <a:latin typeface="+mj-ea"/>
                  <a:ea typeface="+mj-ea"/>
                  <a:sym typeface="Symbol" panose="05050102010706020507" pitchFamily="18" charset="2"/>
                </a:rPr>
                <a:t>应用程序调用</a:t>
              </a:r>
              <a:r>
                <a:rPr lang="en-US" altLang="zh-CN" sz="2400" b="1" dirty="0">
                  <a:solidFill>
                    <a:schemeClr val="tx1">
                      <a:lumMod val="95000"/>
                      <a:lumOff val="5000"/>
                    </a:schemeClr>
                  </a:solidFill>
                  <a:latin typeface="+mj-ea"/>
                  <a:ea typeface="+mj-ea"/>
                  <a:sym typeface="Symbol" panose="05050102010706020507" pitchFamily="18" charset="2"/>
                </a:rPr>
                <a:t>malloc()</a:t>
              </a:r>
              <a:r>
                <a:rPr lang="zh-CN" altLang="en-US" sz="2400" b="1" dirty="0">
                  <a:solidFill>
                    <a:schemeClr val="tx1">
                      <a:lumMod val="95000"/>
                      <a:lumOff val="5000"/>
                    </a:schemeClr>
                  </a:solidFill>
                  <a:latin typeface="+mj-ea"/>
                  <a:ea typeface="+mj-ea"/>
                  <a:sym typeface="Symbol" panose="05050102010706020507" pitchFamily="18" charset="2"/>
                </a:rPr>
                <a:t>时，</a:t>
              </a:r>
              <a:r>
                <a:rPr lang="en-US" altLang="zh-CN" sz="2400" b="1" dirty="0">
                  <a:solidFill>
                    <a:schemeClr val="tx1">
                      <a:lumMod val="95000"/>
                      <a:lumOff val="5000"/>
                    </a:schemeClr>
                  </a:solidFill>
                  <a:latin typeface="+mj-ea"/>
                  <a:ea typeface="+mj-ea"/>
                  <a:sym typeface="Symbol" panose="05050102010706020507" pitchFamily="18" charset="2"/>
                </a:rPr>
                <a:t>OS</a:t>
              </a:r>
              <a:r>
                <a:rPr lang="zh-CN" altLang="en-US" sz="2400" b="1" dirty="0">
                  <a:solidFill>
                    <a:schemeClr val="tx1">
                      <a:lumMod val="95000"/>
                      <a:lumOff val="5000"/>
                    </a:schemeClr>
                  </a:solidFill>
                  <a:latin typeface="+mj-ea"/>
                  <a:ea typeface="+mj-ea"/>
                  <a:sym typeface="Symbol" panose="05050102010706020507" pitchFamily="18" charset="2"/>
                </a:rPr>
                <a:t>需要分配内存</a:t>
              </a:r>
            </a:p>
          </p:txBody>
        </p:sp>
        <p:pic>
          <p:nvPicPr>
            <p:cNvPr id="398366" name="Picture 30">
              <a:extLst>
                <a:ext uri="{FF2B5EF4-FFF2-40B4-BE49-F238E27FC236}">
                  <a16:creationId xmlns:a16="http://schemas.microsoft.com/office/drawing/2014/main" id="{410F3970-0683-4D82-B6F7-7DF5624146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 y="1343"/>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8370" name="Group 34">
            <a:extLst>
              <a:ext uri="{FF2B5EF4-FFF2-40B4-BE49-F238E27FC236}">
                <a16:creationId xmlns:a16="http://schemas.microsoft.com/office/drawing/2014/main" id="{CE80FE6C-2BF9-4446-90B3-BBC29286DF38}"/>
              </a:ext>
            </a:extLst>
          </p:cNvPr>
          <p:cNvGrpSpPr>
            <a:grpSpLocks/>
          </p:cNvGrpSpPr>
          <p:nvPr/>
        </p:nvGrpSpPr>
        <p:grpSpPr bwMode="auto">
          <a:xfrm>
            <a:off x="762000" y="4794252"/>
            <a:ext cx="7620000" cy="554038"/>
            <a:chOff x="576" y="1183"/>
            <a:chExt cx="4800" cy="349"/>
          </a:xfrm>
        </p:grpSpPr>
        <p:sp>
          <p:nvSpPr>
            <p:cNvPr id="398371" name="Rectangle 35">
              <a:extLst>
                <a:ext uri="{FF2B5EF4-FFF2-40B4-BE49-F238E27FC236}">
                  <a16:creationId xmlns:a16="http://schemas.microsoft.com/office/drawing/2014/main" id="{EAEA2BC7-4BF4-4A77-8C8D-B970156E83CC}"/>
                </a:ext>
              </a:extLst>
            </p:cNvPr>
            <p:cNvSpPr>
              <a:spLocks noChangeArrowheads="1"/>
            </p:cNvSpPr>
            <p:nvPr/>
          </p:nvSpPr>
          <p:spPr bwMode="auto">
            <a:xfrm>
              <a:off x="576" y="1183"/>
              <a:ext cx="4800"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zh-CN" altLang="en-US" sz="2400" b="1" dirty="0">
                  <a:solidFill>
                    <a:schemeClr val="tx1">
                      <a:lumMod val="95000"/>
                      <a:lumOff val="5000"/>
                    </a:schemeClr>
                  </a:solidFill>
                  <a:latin typeface="+mj-ea"/>
                  <a:ea typeface="+mj-ea"/>
                  <a:sym typeface="Symbol" panose="05050102010706020507" pitchFamily="18" charset="2"/>
                </a:rPr>
                <a:t>用户按下</a:t>
              </a:r>
              <a:r>
                <a:rPr lang="en-US" altLang="zh-CN" sz="2400" b="1" dirty="0" err="1">
                  <a:solidFill>
                    <a:schemeClr val="tx1">
                      <a:lumMod val="95000"/>
                      <a:lumOff val="5000"/>
                    </a:schemeClr>
                  </a:solidFill>
                  <a:latin typeface="+mj-ea"/>
                  <a:ea typeface="+mj-ea"/>
                  <a:sym typeface="Symbol" panose="05050102010706020507" pitchFamily="18" charset="2"/>
                </a:rPr>
                <a:t>ctrl+c</a:t>
              </a:r>
              <a:r>
                <a:rPr lang="zh-CN" altLang="en-US" sz="2400" b="1" dirty="0">
                  <a:solidFill>
                    <a:schemeClr val="tx1">
                      <a:lumMod val="95000"/>
                      <a:lumOff val="5000"/>
                    </a:schemeClr>
                  </a:solidFill>
                  <a:latin typeface="+mj-ea"/>
                  <a:ea typeface="+mj-ea"/>
                  <a:sym typeface="Symbol" panose="05050102010706020507" pitchFamily="18" charset="2"/>
                </a:rPr>
                <a:t>时，该用户的当前任务将被</a:t>
              </a:r>
              <a:r>
                <a:rPr lang="en-US" altLang="zh-CN" sz="2400" b="1" dirty="0">
                  <a:solidFill>
                    <a:schemeClr val="tx1">
                      <a:lumMod val="95000"/>
                      <a:lumOff val="5000"/>
                    </a:schemeClr>
                  </a:solidFill>
                  <a:latin typeface="+mj-ea"/>
                  <a:ea typeface="+mj-ea"/>
                  <a:sym typeface="Symbol" panose="05050102010706020507" pitchFamily="18" charset="2"/>
                </a:rPr>
                <a:t>kill</a:t>
              </a:r>
            </a:p>
          </p:txBody>
        </p:sp>
        <p:pic>
          <p:nvPicPr>
            <p:cNvPr id="398372" name="Picture 36">
              <a:extLst>
                <a:ext uri="{FF2B5EF4-FFF2-40B4-BE49-F238E27FC236}">
                  <a16:creationId xmlns:a16="http://schemas.microsoft.com/office/drawing/2014/main" id="{BAD2B764-C78F-4C88-94A7-8DA5A840B3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 y="1343"/>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8373" name="Group 37">
            <a:extLst>
              <a:ext uri="{FF2B5EF4-FFF2-40B4-BE49-F238E27FC236}">
                <a16:creationId xmlns:a16="http://schemas.microsoft.com/office/drawing/2014/main" id="{53AB4722-B52D-4398-A00E-BE3ED6631AC1}"/>
              </a:ext>
            </a:extLst>
          </p:cNvPr>
          <p:cNvGrpSpPr>
            <a:grpSpLocks/>
          </p:cNvGrpSpPr>
          <p:nvPr/>
        </p:nvGrpSpPr>
        <p:grpSpPr bwMode="auto">
          <a:xfrm>
            <a:off x="684212" y="5560283"/>
            <a:ext cx="7620000" cy="554038"/>
            <a:chOff x="576" y="1183"/>
            <a:chExt cx="4800" cy="349"/>
          </a:xfrm>
        </p:grpSpPr>
        <p:sp>
          <p:nvSpPr>
            <p:cNvPr id="398374" name="Rectangle 38">
              <a:extLst>
                <a:ext uri="{FF2B5EF4-FFF2-40B4-BE49-F238E27FC236}">
                  <a16:creationId xmlns:a16="http://schemas.microsoft.com/office/drawing/2014/main" id="{A72FF2D3-ACF2-418C-9AD9-3265453F7625}"/>
                </a:ext>
              </a:extLst>
            </p:cNvPr>
            <p:cNvSpPr>
              <a:spLocks noChangeArrowheads="1"/>
            </p:cNvSpPr>
            <p:nvPr/>
          </p:nvSpPr>
          <p:spPr bwMode="auto">
            <a:xfrm>
              <a:off x="576" y="1183"/>
              <a:ext cx="4800"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zh-CN" altLang="en-US" sz="2400" b="1" dirty="0">
                  <a:solidFill>
                    <a:schemeClr val="tx1">
                      <a:lumMod val="95000"/>
                      <a:lumOff val="5000"/>
                    </a:schemeClr>
                  </a:solidFill>
                  <a:latin typeface="+mj-ea"/>
                  <a:ea typeface="+mj-ea"/>
                  <a:sym typeface="Symbol" panose="05050102010706020507" pitchFamily="18" charset="2"/>
                </a:rPr>
                <a:t>用户写一个文件时，</a:t>
              </a:r>
              <a:r>
                <a:rPr lang="en-US" altLang="zh-CN" sz="2400" b="1" dirty="0">
                  <a:solidFill>
                    <a:schemeClr val="tx1">
                      <a:lumMod val="95000"/>
                      <a:lumOff val="5000"/>
                    </a:schemeClr>
                  </a:solidFill>
                  <a:latin typeface="+mj-ea"/>
                  <a:ea typeface="+mj-ea"/>
                  <a:sym typeface="Symbol" panose="05050102010706020507" pitchFamily="18" charset="2"/>
                </a:rPr>
                <a:t>OS</a:t>
              </a:r>
              <a:r>
                <a:rPr lang="zh-CN" altLang="en-US" sz="2400" b="1" dirty="0">
                  <a:solidFill>
                    <a:schemeClr val="tx1">
                      <a:lumMod val="95000"/>
                      <a:lumOff val="5000"/>
                    </a:schemeClr>
                  </a:solidFill>
                  <a:latin typeface="+mj-ea"/>
                  <a:ea typeface="+mj-ea"/>
                  <a:sym typeface="Symbol" panose="05050102010706020507" pitchFamily="18" charset="2"/>
                </a:rPr>
                <a:t>需检查是否有权限</a:t>
              </a:r>
            </a:p>
          </p:txBody>
        </p:sp>
        <p:pic>
          <p:nvPicPr>
            <p:cNvPr id="398375" name="Picture 39">
              <a:extLst>
                <a:ext uri="{FF2B5EF4-FFF2-40B4-BE49-F238E27FC236}">
                  <a16:creationId xmlns:a16="http://schemas.microsoft.com/office/drawing/2014/main" id="{D65D7EDD-42C0-4A5C-9201-53075A7DF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 y="1343"/>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8379" name="Group 43">
            <a:extLst>
              <a:ext uri="{FF2B5EF4-FFF2-40B4-BE49-F238E27FC236}">
                <a16:creationId xmlns:a16="http://schemas.microsoft.com/office/drawing/2014/main" id="{ECF277E6-5F32-4ECB-93AC-B0ECCB806AD7}"/>
              </a:ext>
            </a:extLst>
          </p:cNvPr>
          <p:cNvGrpSpPr>
            <a:grpSpLocks/>
          </p:cNvGrpSpPr>
          <p:nvPr/>
        </p:nvGrpSpPr>
        <p:grpSpPr bwMode="auto">
          <a:xfrm>
            <a:off x="5638800" y="4032250"/>
            <a:ext cx="2362200" cy="685800"/>
            <a:chOff x="3744" y="2064"/>
            <a:chExt cx="1488" cy="432"/>
          </a:xfrm>
        </p:grpSpPr>
        <p:sp>
          <p:nvSpPr>
            <p:cNvPr id="398377" name="AutoShape 41">
              <a:extLst>
                <a:ext uri="{FF2B5EF4-FFF2-40B4-BE49-F238E27FC236}">
                  <a16:creationId xmlns:a16="http://schemas.microsoft.com/office/drawing/2014/main" id="{84CCD83E-68C8-437E-BBA5-314C2C28553B}"/>
                </a:ext>
              </a:extLst>
            </p:cNvPr>
            <p:cNvSpPr>
              <a:spLocks noChangeArrowheads="1"/>
            </p:cNvSpPr>
            <p:nvPr/>
          </p:nvSpPr>
          <p:spPr bwMode="auto">
            <a:xfrm>
              <a:off x="3744" y="2064"/>
              <a:ext cx="1488" cy="432"/>
            </a:xfrm>
            <a:prstGeom prst="cloudCallout">
              <a:avLst>
                <a:gd name="adj1" fmla="val -60347"/>
                <a:gd name="adj2" fmla="val 71759"/>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1">
                  <a:solidFill>
                    <a:schemeClr val="tx1">
                      <a:lumMod val="95000"/>
                      <a:lumOff val="5000"/>
                    </a:schemeClr>
                  </a:solidFill>
                  <a:latin typeface="+mj-ea"/>
                  <a:ea typeface="+mj-ea"/>
                </a:rPr>
                <a:t>等等</a:t>
              </a:r>
              <a:r>
                <a:rPr lang="en-US" altLang="zh-CN" sz="2000" b="1">
                  <a:solidFill>
                    <a:schemeClr val="tx1">
                      <a:lumMod val="95000"/>
                      <a:lumOff val="5000"/>
                    </a:schemeClr>
                  </a:solidFill>
                  <a:latin typeface="+mj-ea"/>
                  <a:ea typeface="+mj-ea"/>
                </a:rPr>
                <a:t>……</a:t>
              </a:r>
            </a:p>
          </p:txBody>
        </p:sp>
        <p:sp>
          <p:nvSpPr>
            <p:cNvPr id="398378" name="AutoShape 42">
              <a:extLst>
                <a:ext uri="{FF2B5EF4-FFF2-40B4-BE49-F238E27FC236}">
                  <a16:creationId xmlns:a16="http://schemas.microsoft.com/office/drawing/2014/main" id="{487BA1A1-D91C-4B98-B14F-FDA72B799A24}"/>
                </a:ext>
              </a:extLst>
            </p:cNvPr>
            <p:cNvSpPr>
              <a:spLocks noChangeArrowheads="1"/>
            </p:cNvSpPr>
            <p:nvPr/>
          </p:nvSpPr>
          <p:spPr bwMode="auto">
            <a:xfrm>
              <a:off x="3744" y="2064"/>
              <a:ext cx="1488" cy="432"/>
            </a:xfrm>
            <a:prstGeom prst="cloudCallout">
              <a:avLst>
                <a:gd name="adj1" fmla="val -55241"/>
                <a:gd name="adj2" fmla="val -84954"/>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dirty="0">
                  <a:solidFill>
                    <a:schemeClr val="tx1">
                      <a:lumMod val="95000"/>
                      <a:lumOff val="5000"/>
                    </a:schemeClr>
                  </a:solidFill>
                  <a:latin typeface="+mj-ea"/>
                  <a:ea typeface="+mj-ea"/>
                </a:rPr>
                <a:t>等等</a:t>
              </a:r>
              <a:r>
                <a:rPr lang="en-US" altLang="zh-CN" sz="2400" b="1" dirty="0">
                  <a:solidFill>
                    <a:schemeClr val="tx1">
                      <a:lumMod val="95000"/>
                      <a:lumOff val="5000"/>
                    </a:schemeClr>
                  </a:solidFill>
                  <a:latin typeface="+mj-ea"/>
                  <a:ea typeface="+mj-ea"/>
                </a:rPr>
                <a:t>……</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98379"/>
                                        </p:tgtEl>
                                        <p:attrNameLst>
                                          <p:attrName>style.visibility</p:attrName>
                                        </p:attrNameLst>
                                      </p:cBhvr>
                                      <p:to>
                                        <p:strVal val="visible"/>
                                      </p:to>
                                    </p:set>
                                    <p:animEffect transition="in" filter="dissolve">
                                      <p:cBhvr>
                                        <p:cTn id="7" dur="500"/>
                                        <p:tgtEl>
                                          <p:spTgt spid="398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a:extLst>
              <a:ext uri="{FF2B5EF4-FFF2-40B4-BE49-F238E27FC236}">
                <a16:creationId xmlns:a16="http://schemas.microsoft.com/office/drawing/2014/main" id="{9EE9819F-039D-4CB5-AF10-E468CA63EDD5}"/>
              </a:ext>
            </a:extLst>
          </p:cNvPr>
          <p:cNvSpPr>
            <a:spLocks noGrp="1" noChangeArrowheads="1"/>
          </p:cNvSpPr>
          <p:nvPr>
            <p:ph type="title"/>
          </p:nvPr>
        </p:nvSpPr>
        <p:spPr>
          <a:xfrm>
            <a:off x="-985761" y="494443"/>
            <a:ext cx="8534400" cy="676275"/>
          </a:xfrm>
        </p:spPr>
        <p:txBody>
          <a:bodyPr/>
          <a:lstStyle/>
          <a:p>
            <a:r>
              <a:rPr lang="en-US" altLang="zh-CN" dirty="0">
                <a:solidFill>
                  <a:schemeClr val="bg2">
                    <a:lumMod val="25000"/>
                  </a:schemeClr>
                </a:solidFill>
              </a:rPr>
              <a:t>“</a:t>
            </a:r>
            <a:r>
              <a:rPr lang="zh-CN" altLang="en-US" dirty="0">
                <a:solidFill>
                  <a:schemeClr val="bg2">
                    <a:lumMod val="25000"/>
                  </a:schemeClr>
                </a:solidFill>
              </a:rPr>
              <a:t>操作系统做什么”是动态变化的</a:t>
            </a:r>
          </a:p>
        </p:txBody>
      </p:sp>
      <p:sp>
        <p:nvSpPr>
          <p:cNvPr id="400387" name="Rectangle 3">
            <a:extLst>
              <a:ext uri="{FF2B5EF4-FFF2-40B4-BE49-F238E27FC236}">
                <a16:creationId xmlns:a16="http://schemas.microsoft.com/office/drawing/2014/main" id="{DB34D444-41A5-4950-B3B3-F8CB5BCD6C6B}"/>
              </a:ext>
            </a:extLst>
          </p:cNvPr>
          <p:cNvSpPr>
            <a:spLocks noChangeArrowheads="1"/>
          </p:cNvSpPr>
          <p:nvPr/>
        </p:nvSpPr>
        <p:spPr bwMode="auto">
          <a:xfrm>
            <a:off x="536575" y="1727124"/>
            <a:ext cx="80740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dirty="0">
                <a:solidFill>
                  <a:schemeClr val="tx1">
                    <a:lumMod val="95000"/>
                    <a:lumOff val="5000"/>
                  </a:schemeClr>
                </a:solidFill>
              </a:rPr>
              <a:t>操作系统的任务会随环境而变化</a:t>
            </a:r>
          </a:p>
        </p:txBody>
      </p:sp>
      <p:grpSp>
        <p:nvGrpSpPr>
          <p:cNvPr id="400388" name="Group 4">
            <a:extLst>
              <a:ext uri="{FF2B5EF4-FFF2-40B4-BE49-F238E27FC236}">
                <a16:creationId xmlns:a16="http://schemas.microsoft.com/office/drawing/2014/main" id="{2636FCEF-9C6B-477D-B1D6-699B62A01DD9}"/>
              </a:ext>
            </a:extLst>
          </p:cNvPr>
          <p:cNvGrpSpPr>
            <a:grpSpLocks/>
          </p:cNvGrpSpPr>
          <p:nvPr/>
        </p:nvGrpSpPr>
        <p:grpSpPr bwMode="auto">
          <a:xfrm>
            <a:off x="838200" y="2370064"/>
            <a:ext cx="7620000" cy="546101"/>
            <a:chOff x="576" y="1183"/>
            <a:chExt cx="4800" cy="344"/>
          </a:xfrm>
        </p:grpSpPr>
        <p:sp>
          <p:nvSpPr>
            <p:cNvPr id="400389" name="Rectangle 5">
              <a:extLst>
                <a:ext uri="{FF2B5EF4-FFF2-40B4-BE49-F238E27FC236}">
                  <a16:creationId xmlns:a16="http://schemas.microsoft.com/office/drawing/2014/main" id="{1AB43C2F-03B3-4921-BCCD-5475C1F78EC4}"/>
                </a:ext>
              </a:extLst>
            </p:cNvPr>
            <p:cNvSpPr>
              <a:spLocks noChangeArrowheads="1"/>
            </p:cNvSpPr>
            <p:nvPr/>
          </p:nvSpPr>
          <p:spPr bwMode="auto">
            <a:xfrm>
              <a:off x="576" y="1183"/>
              <a:ext cx="4800"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zh-CN" altLang="en-US" sz="2400" b="1">
                  <a:solidFill>
                    <a:schemeClr val="tx1">
                      <a:lumMod val="95000"/>
                      <a:lumOff val="5000"/>
                    </a:schemeClr>
                  </a:solidFill>
                  <a:sym typeface="Symbol" panose="05050102010706020507" pitchFamily="18" charset="2"/>
                </a:rPr>
                <a:t>如实时操作系统</a:t>
              </a:r>
              <a:r>
                <a:rPr lang="en-US" altLang="zh-CN" sz="2400" b="1">
                  <a:solidFill>
                    <a:schemeClr val="tx1">
                      <a:lumMod val="95000"/>
                      <a:lumOff val="5000"/>
                    </a:schemeClr>
                  </a:solidFill>
                  <a:sym typeface="Symbol" panose="05050102010706020507" pitchFamily="18" charset="2"/>
                </a:rPr>
                <a:t>—</a:t>
              </a:r>
              <a:r>
                <a:rPr lang="zh-CN" altLang="en-US" sz="2400" b="1">
                  <a:solidFill>
                    <a:schemeClr val="tx1">
                      <a:lumMod val="95000"/>
                      <a:lumOff val="5000"/>
                    </a:schemeClr>
                  </a:solidFill>
                  <a:sym typeface="Symbol" panose="05050102010706020507" pitchFamily="18" charset="2"/>
                </a:rPr>
                <a:t>任务响应需满足一定的时限要求</a:t>
              </a:r>
            </a:p>
          </p:txBody>
        </p:sp>
        <p:pic>
          <p:nvPicPr>
            <p:cNvPr id="400390" name="Picture 6">
              <a:extLst>
                <a:ext uri="{FF2B5EF4-FFF2-40B4-BE49-F238E27FC236}">
                  <a16:creationId xmlns:a16="http://schemas.microsoft.com/office/drawing/2014/main" id="{F643C72C-242F-42BA-9469-FAADB1E7E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343"/>
              <a:ext cx="119" cy="121"/>
            </a:xfrm>
            <a:prstGeom prst="rect">
              <a:avLst/>
            </a:prstGeom>
            <a:noFill/>
            <a:extLst>
              <a:ext uri="{909E8E84-426E-40DD-AFC4-6F175D3DCCD1}">
                <a14:hiddenFill xmlns:a14="http://schemas.microsoft.com/office/drawing/2010/main">
                  <a:solidFill>
                    <a:srgbClr val="FFFFFF"/>
                  </a:solidFill>
                </a14:hiddenFill>
              </a:ext>
            </a:extLst>
          </p:spPr>
        </p:pic>
      </p:grpSp>
      <p:sp>
        <p:nvSpPr>
          <p:cNvPr id="400411" name="Rectangle 27">
            <a:extLst>
              <a:ext uri="{FF2B5EF4-FFF2-40B4-BE49-F238E27FC236}">
                <a16:creationId xmlns:a16="http://schemas.microsoft.com/office/drawing/2014/main" id="{35A6C141-4044-4D79-A0A7-904305241F1D}"/>
              </a:ext>
            </a:extLst>
          </p:cNvPr>
          <p:cNvSpPr>
            <a:spLocks noChangeArrowheads="1"/>
          </p:cNvSpPr>
          <p:nvPr/>
        </p:nvSpPr>
        <p:spPr bwMode="auto">
          <a:xfrm>
            <a:off x="-76200" y="6602412"/>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30000"/>
              </a:lnSpc>
            </a:pPr>
            <a:endParaRPr lang="en-US" altLang="zh-CN" sz="3600" dirty="0">
              <a:solidFill>
                <a:schemeClr val="tx1">
                  <a:lumMod val="95000"/>
                  <a:lumOff val="5000"/>
                </a:schemeClr>
              </a:solidFill>
            </a:endParaRPr>
          </a:p>
        </p:txBody>
      </p:sp>
      <p:grpSp>
        <p:nvGrpSpPr>
          <p:cNvPr id="400412" name="Group 28">
            <a:extLst>
              <a:ext uri="{FF2B5EF4-FFF2-40B4-BE49-F238E27FC236}">
                <a16:creationId xmlns:a16="http://schemas.microsoft.com/office/drawing/2014/main" id="{EC51B10A-8184-49BC-A927-8EA2A7F45D5A}"/>
              </a:ext>
            </a:extLst>
          </p:cNvPr>
          <p:cNvGrpSpPr>
            <a:grpSpLocks/>
          </p:cNvGrpSpPr>
          <p:nvPr/>
        </p:nvGrpSpPr>
        <p:grpSpPr bwMode="auto">
          <a:xfrm>
            <a:off x="838200" y="2903464"/>
            <a:ext cx="7620000" cy="546101"/>
            <a:chOff x="576" y="1183"/>
            <a:chExt cx="4800" cy="344"/>
          </a:xfrm>
        </p:grpSpPr>
        <p:sp>
          <p:nvSpPr>
            <p:cNvPr id="400413" name="Rectangle 29">
              <a:extLst>
                <a:ext uri="{FF2B5EF4-FFF2-40B4-BE49-F238E27FC236}">
                  <a16:creationId xmlns:a16="http://schemas.microsoft.com/office/drawing/2014/main" id="{735A45DE-1225-401C-BD27-14C85BCF4F8B}"/>
                </a:ext>
              </a:extLst>
            </p:cNvPr>
            <p:cNvSpPr>
              <a:spLocks noChangeArrowheads="1"/>
            </p:cNvSpPr>
            <p:nvPr/>
          </p:nvSpPr>
          <p:spPr bwMode="auto">
            <a:xfrm>
              <a:off x="576" y="1183"/>
              <a:ext cx="4800"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zh-CN" altLang="en-US" sz="2400" b="1">
                  <a:solidFill>
                    <a:schemeClr val="tx1">
                      <a:lumMod val="95000"/>
                      <a:lumOff val="5000"/>
                    </a:schemeClr>
                  </a:solidFill>
                  <a:sym typeface="Symbol" panose="05050102010706020507" pitchFamily="18" charset="2"/>
                </a:rPr>
                <a:t>某些场合要求很严格的时限，如导弹控制</a:t>
              </a:r>
            </a:p>
          </p:txBody>
        </p:sp>
        <p:pic>
          <p:nvPicPr>
            <p:cNvPr id="400414" name="Picture 30">
              <a:extLst>
                <a:ext uri="{FF2B5EF4-FFF2-40B4-BE49-F238E27FC236}">
                  <a16:creationId xmlns:a16="http://schemas.microsoft.com/office/drawing/2014/main" id="{9DE8AC5D-B986-4FF2-8D8B-1BC385CB4F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343"/>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0415" name="Group 31">
            <a:extLst>
              <a:ext uri="{FF2B5EF4-FFF2-40B4-BE49-F238E27FC236}">
                <a16:creationId xmlns:a16="http://schemas.microsoft.com/office/drawing/2014/main" id="{01D6E6FE-18C5-46B6-B124-FAF321BCB76E}"/>
              </a:ext>
            </a:extLst>
          </p:cNvPr>
          <p:cNvGrpSpPr>
            <a:grpSpLocks/>
          </p:cNvGrpSpPr>
          <p:nvPr/>
        </p:nvGrpSpPr>
        <p:grpSpPr bwMode="auto">
          <a:xfrm>
            <a:off x="838200" y="3436864"/>
            <a:ext cx="7620000" cy="546101"/>
            <a:chOff x="576" y="1183"/>
            <a:chExt cx="4800" cy="344"/>
          </a:xfrm>
        </p:grpSpPr>
        <p:sp>
          <p:nvSpPr>
            <p:cNvPr id="400416" name="Rectangle 32">
              <a:extLst>
                <a:ext uri="{FF2B5EF4-FFF2-40B4-BE49-F238E27FC236}">
                  <a16:creationId xmlns:a16="http://schemas.microsoft.com/office/drawing/2014/main" id="{97728FDC-6328-48E3-90A6-8662EA802E48}"/>
                </a:ext>
              </a:extLst>
            </p:cNvPr>
            <p:cNvSpPr>
              <a:spLocks noChangeArrowheads="1"/>
            </p:cNvSpPr>
            <p:nvPr/>
          </p:nvSpPr>
          <p:spPr bwMode="auto">
            <a:xfrm>
              <a:off x="576" y="1183"/>
              <a:ext cx="4800"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zh-CN" altLang="en-US" sz="2400" b="1">
                  <a:solidFill>
                    <a:schemeClr val="tx1">
                      <a:lumMod val="95000"/>
                      <a:lumOff val="5000"/>
                    </a:schemeClr>
                  </a:solidFill>
                  <a:sym typeface="Symbol" panose="05050102010706020507" pitchFamily="18" charset="2"/>
                </a:rPr>
                <a:t>某些场合要求不能太久，如键盘响应</a:t>
              </a:r>
            </a:p>
          </p:txBody>
        </p:sp>
        <p:pic>
          <p:nvPicPr>
            <p:cNvPr id="400417" name="Picture 33">
              <a:extLst>
                <a:ext uri="{FF2B5EF4-FFF2-40B4-BE49-F238E27FC236}">
                  <a16:creationId xmlns:a16="http://schemas.microsoft.com/office/drawing/2014/main" id="{471CDC12-8692-42FB-BC98-06F16530D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343"/>
              <a:ext cx="119" cy="121"/>
            </a:xfrm>
            <a:prstGeom prst="rect">
              <a:avLst/>
            </a:prstGeom>
            <a:noFill/>
            <a:extLst>
              <a:ext uri="{909E8E84-426E-40DD-AFC4-6F175D3DCCD1}">
                <a14:hiddenFill xmlns:a14="http://schemas.microsoft.com/office/drawing/2010/main">
                  <a:solidFill>
                    <a:srgbClr val="FFFFFF"/>
                  </a:solidFill>
                </a14:hiddenFill>
              </a:ext>
            </a:extLst>
          </p:spPr>
        </p:pic>
      </p:grpSp>
      <p:sp>
        <p:nvSpPr>
          <p:cNvPr id="400418" name="Text Box 34">
            <a:extLst>
              <a:ext uri="{FF2B5EF4-FFF2-40B4-BE49-F238E27FC236}">
                <a16:creationId xmlns:a16="http://schemas.microsoft.com/office/drawing/2014/main" id="{4DF03C8B-2141-46A0-9246-418A41578529}"/>
              </a:ext>
            </a:extLst>
          </p:cNvPr>
          <p:cNvSpPr txBox="1">
            <a:spLocks noChangeArrowheads="1"/>
          </p:cNvSpPr>
          <p:nvPr/>
        </p:nvSpPr>
        <p:spPr bwMode="auto">
          <a:xfrm>
            <a:off x="7010400" y="3035224"/>
            <a:ext cx="1295400" cy="461665"/>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dirty="0">
                <a:solidFill>
                  <a:srgbClr val="FF0000"/>
                </a:solidFill>
              </a:rPr>
              <a:t>硬实时</a:t>
            </a:r>
          </a:p>
        </p:txBody>
      </p:sp>
      <p:sp>
        <p:nvSpPr>
          <p:cNvPr id="400419" name="Text Box 35">
            <a:extLst>
              <a:ext uri="{FF2B5EF4-FFF2-40B4-BE49-F238E27FC236}">
                <a16:creationId xmlns:a16="http://schemas.microsoft.com/office/drawing/2014/main" id="{130F0303-B03F-442F-8329-FB43640344CF}"/>
              </a:ext>
            </a:extLst>
          </p:cNvPr>
          <p:cNvSpPr txBox="1">
            <a:spLocks noChangeArrowheads="1"/>
          </p:cNvSpPr>
          <p:nvPr/>
        </p:nvSpPr>
        <p:spPr bwMode="auto">
          <a:xfrm>
            <a:off x="6438900" y="3529885"/>
            <a:ext cx="1295400" cy="461665"/>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dirty="0">
                <a:solidFill>
                  <a:srgbClr val="FF0000"/>
                </a:solidFill>
              </a:rPr>
              <a:t>软实时</a:t>
            </a:r>
          </a:p>
        </p:txBody>
      </p:sp>
      <p:grpSp>
        <p:nvGrpSpPr>
          <p:cNvPr id="400420" name="Group 36">
            <a:extLst>
              <a:ext uri="{FF2B5EF4-FFF2-40B4-BE49-F238E27FC236}">
                <a16:creationId xmlns:a16="http://schemas.microsoft.com/office/drawing/2014/main" id="{12D943C7-D875-4C9F-B987-15B8D0CE6A34}"/>
              </a:ext>
            </a:extLst>
          </p:cNvPr>
          <p:cNvGrpSpPr>
            <a:grpSpLocks/>
          </p:cNvGrpSpPr>
          <p:nvPr/>
        </p:nvGrpSpPr>
        <p:grpSpPr bwMode="auto">
          <a:xfrm>
            <a:off x="838200" y="4032177"/>
            <a:ext cx="7620000" cy="546101"/>
            <a:chOff x="576" y="1183"/>
            <a:chExt cx="4800" cy="344"/>
          </a:xfrm>
        </p:grpSpPr>
        <p:sp>
          <p:nvSpPr>
            <p:cNvPr id="400421" name="Rectangle 37">
              <a:extLst>
                <a:ext uri="{FF2B5EF4-FFF2-40B4-BE49-F238E27FC236}">
                  <a16:creationId xmlns:a16="http://schemas.microsoft.com/office/drawing/2014/main" id="{C8EE77BB-E4AC-4D32-A5C5-2021C1F58AB6}"/>
                </a:ext>
              </a:extLst>
            </p:cNvPr>
            <p:cNvSpPr>
              <a:spLocks noChangeArrowheads="1"/>
            </p:cNvSpPr>
            <p:nvPr/>
          </p:nvSpPr>
          <p:spPr bwMode="auto">
            <a:xfrm>
              <a:off x="576" y="1183"/>
              <a:ext cx="4800"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zh-CN" altLang="en-US" sz="2400" b="1">
                  <a:solidFill>
                    <a:schemeClr val="tx1">
                      <a:lumMod val="95000"/>
                      <a:lumOff val="5000"/>
                    </a:schemeClr>
                  </a:solidFill>
                  <a:sym typeface="Symbol" panose="05050102010706020507" pitchFamily="18" charset="2"/>
                </a:rPr>
                <a:t>某些场合没有时限要求，如屏保</a:t>
              </a:r>
            </a:p>
          </p:txBody>
        </p:sp>
        <p:pic>
          <p:nvPicPr>
            <p:cNvPr id="400422" name="Picture 38">
              <a:extLst>
                <a:ext uri="{FF2B5EF4-FFF2-40B4-BE49-F238E27FC236}">
                  <a16:creationId xmlns:a16="http://schemas.microsoft.com/office/drawing/2014/main" id="{33663C15-B127-4D1C-B91D-4B2AE02C2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343"/>
              <a:ext cx="119" cy="121"/>
            </a:xfrm>
            <a:prstGeom prst="rect">
              <a:avLst/>
            </a:prstGeom>
            <a:noFill/>
            <a:extLst>
              <a:ext uri="{909E8E84-426E-40DD-AFC4-6F175D3DCCD1}">
                <a14:hiddenFill xmlns:a14="http://schemas.microsoft.com/office/drawing/2010/main">
                  <a:solidFill>
                    <a:srgbClr val="FFFFFF"/>
                  </a:solidFill>
                </a14:hiddenFill>
              </a:ext>
            </a:extLst>
          </p:spPr>
        </p:pic>
      </p:grpSp>
      <p:sp>
        <p:nvSpPr>
          <p:cNvPr id="400423" name="Text Box 39">
            <a:extLst>
              <a:ext uri="{FF2B5EF4-FFF2-40B4-BE49-F238E27FC236}">
                <a16:creationId xmlns:a16="http://schemas.microsoft.com/office/drawing/2014/main" id="{2B2F7908-B455-4B82-AAEA-B017CE058CD8}"/>
              </a:ext>
            </a:extLst>
          </p:cNvPr>
          <p:cNvSpPr txBox="1">
            <a:spLocks noChangeArrowheads="1"/>
          </p:cNvSpPr>
          <p:nvPr/>
        </p:nvSpPr>
        <p:spPr bwMode="auto">
          <a:xfrm>
            <a:off x="5867400" y="4106786"/>
            <a:ext cx="2514600" cy="461665"/>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dirty="0">
                <a:solidFill>
                  <a:srgbClr val="FF0000"/>
                </a:solidFill>
              </a:rPr>
              <a:t>不需要考虑实时</a:t>
            </a:r>
          </a:p>
        </p:txBody>
      </p:sp>
      <p:sp>
        <p:nvSpPr>
          <p:cNvPr id="400427" name="AutoShape 43">
            <a:extLst>
              <a:ext uri="{FF2B5EF4-FFF2-40B4-BE49-F238E27FC236}">
                <a16:creationId xmlns:a16="http://schemas.microsoft.com/office/drawing/2014/main" id="{A3001D19-067A-47F0-BBAA-0225D3496416}"/>
              </a:ext>
            </a:extLst>
          </p:cNvPr>
          <p:cNvSpPr>
            <a:spLocks noChangeArrowheads="1"/>
          </p:cNvSpPr>
          <p:nvPr/>
        </p:nvSpPr>
        <p:spPr bwMode="auto">
          <a:xfrm rot="10800000">
            <a:off x="6324600" y="1217501"/>
            <a:ext cx="2819400" cy="1142736"/>
          </a:xfrm>
          <a:prstGeom prst="wedgeRoundRectCallout">
            <a:avLst>
              <a:gd name="adj1" fmla="val 58769"/>
              <a:gd name="adj2" fmla="val -55208"/>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spcBef>
                <a:spcPct val="0"/>
              </a:spcBef>
            </a:pPr>
            <a:r>
              <a:rPr lang="zh-CN" altLang="en-US" sz="2400" b="1" dirty="0">
                <a:solidFill>
                  <a:schemeClr val="accent2">
                    <a:lumMod val="75000"/>
                  </a:schemeClr>
                </a:solidFill>
              </a:rPr>
              <a:t>三种场合下</a:t>
            </a:r>
            <a:r>
              <a:rPr lang="en-US" altLang="zh-CN" sz="2400" b="1" dirty="0">
                <a:solidFill>
                  <a:schemeClr val="accent2">
                    <a:lumMod val="75000"/>
                  </a:schemeClr>
                </a:solidFill>
              </a:rPr>
              <a:t>OS</a:t>
            </a:r>
            <a:r>
              <a:rPr lang="zh-CN" altLang="en-US" sz="2400" b="1" dirty="0">
                <a:solidFill>
                  <a:schemeClr val="accent2">
                    <a:lumMod val="75000"/>
                  </a:schemeClr>
                </a:solidFill>
              </a:rPr>
              <a:t>所做的工作会有很大差别</a:t>
            </a:r>
            <a:r>
              <a:rPr lang="en-US" altLang="zh-CN" sz="2400" b="1" dirty="0">
                <a:solidFill>
                  <a:schemeClr val="accent2">
                    <a:lumMod val="75000"/>
                  </a:schemeClr>
                </a:solidFill>
              </a:rPr>
              <a:t>…</a:t>
            </a:r>
          </a:p>
        </p:txBody>
      </p:sp>
      <p:sp>
        <p:nvSpPr>
          <p:cNvPr id="400428" name="Rectangle 44">
            <a:extLst>
              <a:ext uri="{FF2B5EF4-FFF2-40B4-BE49-F238E27FC236}">
                <a16:creationId xmlns:a16="http://schemas.microsoft.com/office/drawing/2014/main" id="{63EDB725-45C5-4EBD-ABFA-15CC32E1287F}"/>
              </a:ext>
            </a:extLst>
          </p:cNvPr>
          <p:cNvSpPr>
            <a:spLocks noChangeArrowheads="1"/>
          </p:cNvSpPr>
          <p:nvPr/>
        </p:nvSpPr>
        <p:spPr bwMode="auto">
          <a:xfrm>
            <a:off x="533400" y="4649711"/>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dirty="0">
                <a:solidFill>
                  <a:schemeClr val="tx1">
                    <a:lumMod val="95000"/>
                    <a:lumOff val="5000"/>
                  </a:schemeClr>
                </a:solidFill>
              </a:rPr>
              <a:t>操作系统的任务会随时间而变化</a:t>
            </a:r>
          </a:p>
        </p:txBody>
      </p:sp>
      <p:grpSp>
        <p:nvGrpSpPr>
          <p:cNvPr id="400429" name="Group 45">
            <a:extLst>
              <a:ext uri="{FF2B5EF4-FFF2-40B4-BE49-F238E27FC236}">
                <a16:creationId xmlns:a16="http://schemas.microsoft.com/office/drawing/2014/main" id="{5F0832F5-4234-4376-A485-9C53C5A6AC61}"/>
              </a:ext>
            </a:extLst>
          </p:cNvPr>
          <p:cNvGrpSpPr>
            <a:grpSpLocks/>
          </p:cNvGrpSpPr>
          <p:nvPr/>
        </p:nvGrpSpPr>
        <p:grpSpPr bwMode="auto">
          <a:xfrm>
            <a:off x="838200" y="5265664"/>
            <a:ext cx="7620000" cy="546101"/>
            <a:chOff x="576" y="1183"/>
            <a:chExt cx="4800" cy="344"/>
          </a:xfrm>
        </p:grpSpPr>
        <p:sp>
          <p:nvSpPr>
            <p:cNvPr id="400430" name="Rectangle 46">
              <a:extLst>
                <a:ext uri="{FF2B5EF4-FFF2-40B4-BE49-F238E27FC236}">
                  <a16:creationId xmlns:a16="http://schemas.microsoft.com/office/drawing/2014/main" id="{D23218E9-2868-4842-A7C0-18728E13EAD1}"/>
                </a:ext>
              </a:extLst>
            </p:cNvPr>
            <p:cNvSpPr>
              <a:spLocks noChangeArrowheads="1"/>
            </p:cNvSpPr>
            <p:nvPr/>
          </p:nvSpPr>
          <p:spPr bwMode="auto">
            <a:xfrm>
              <a:off x="576" y="1183"/>
              <a:ext cx="4800"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en-US" altLang="zh-CN" sz="2400" b="1">
                  <a:solidFill>
                    <a:schemeClr val="tx1">
                      <a:lumMod val="95000"/>
                      <a:lumOff val="5000"/>
                    </a:schemeClr>
                  </a:solidFill>
                </a:rPr>
                <a:t>Moore</a:t>
              </a:r>
              <a:r>
                <a:rPr lang="zh-CN" altLang="en-US" sz="2400" b="1">
                  <a:solidFill>
                    <a:schemeClr val="tx1">
                      <a:lumMod val="95000"/>
                      <a:lumOff val="5000"/>
                    </a:schemeClr>
                  </a:solidFill>
                </a:rPr>
                <a:t>定律表明</a:t>
              </a:r>
              <a:r>
                <a:rPr lang="en-US" altLang="zh-CN" sz="2400" b="1">
                  <a:solidFill>
                    <a:schemeClr val="tx1">
                      <a:lumMod val="95000"/>
                      <a:lumOff val="5000"/>
                    </a:schemeClr>
                  </a:solidFill>
                </a:rPr>
                <a:t>: </a:t>
              </a:r>
              <a:r>
                <a:rPr lang="zh-CN" altLang="en-US" sz="2400" b="1">
                  <a:solidFill>
                    <a:schemeClr val="tx1">
                      <a:lumMod val="95000"/>
                      <a:lumOff val="5000"/>
                    </a:schemeClr>
                  </a:solidFill>
                </a:rPr>
                <a:t>设备体积迅速变小、能力迅速增强</a:t>
              </a:r>
            </a:p>
          </p:txBody>
        </p:sp>
        <p:pic>
          <p:nvPicPr>
            <p:cNvPr id="400431" name="Picture 47">
              <a:extLst>
                <a:ext uri="{FF2B5EF4-FFF2-40B4-BE49-F238E27FC236}">
                  <a16:creationId xmlns:a16="http://schemas.microsoft.com/office/drawing/2014/main" id="{769A1DF7-456A-40EA-A0DA-75DEEA7DD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343"/>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0432" name="Group 48">
            <a:extLst>
              <a:ext uri="{FF2B5EF4-FFF2-40B4-BE49-F238E27FC236}">
                <a16:creationId xmlns:a16="http://schemas.microsoft.com/office/drawing/2014/main" id="{1BEFD661-71BA-4D9C-87A3-25F20C308A1C}"/>
              </a:ext>
            </a:extLst>
          </p:cNvPr>
          <p:cNvGrpSpPr>
            <a:grpSpLocks/>
          </p:cNvGrpSpPr>
          <p:nvPr/>
        </p:nvGrpSpPr>
        <p:grpSpPr bwMode="auto">
          <a:xfrm>
            <a:off x="838200" y="5799064"/>
            <a:ext cx="7620000" cy="546101"/>
            <a:chOff x="576" y="1183"/>
            <a:chExt cx="4800" cy="344"/>
          </a:xfrm>
        </p:grpSpPr>
        <p:sp>
          <p:nvSpPr>
            <p:cNvPr id="400433" name="Rectangle 49">
              <a:extLst>
                <a:ext uri="{FF2B5EF4-FFF2-40B4-BE49-F238E27FC236}">
                  <a16:creationId xmlns:a16="http://schemas.microsoft.com/office/drawing/2014/main" id="{6B34B857-555D-4A13-B857-99855475E25B}"/>
                </a:ext>
              </a:extLst>
            </p:cNvPr>
            <p:cNvSpPr>
              <a:spLocks noChangeArrowheads="1"/>
            </p:cNvSpPr>
            <p:nvPr/>
          </p:nvSpPr>
          <p:spPr bwMode="auto">
            <a:xfrm>
              <a:off x="576" y="1183"/>
              <a:ext cx="4800"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zh-CN" altLang="en-US" sz="2400" b="1">
                  <a:solidFill>
                    <a:schemeClr val="tx1">
                      <a:lumMod val="95000"/>
                      <a:lumOff val="5000"/>
                    </a:schemeClr>
                  </a:solidFill>
                </a:rPr>
                <a:t>出现了嵌入式设备和嵌入式操作系统</a:t>
              </a:r>
            </a:p>
          </p:txBody>
        </p:sp>
        <p:pic>
          <p:nvPicPr>
            <p:cNvPr id="400434" name="Picture 50">
              <a:extLst>
                <a:ext uri="{FF2B5EF4-FFF2-40B4-BE49-F238E27FC236}">
                  <a16:creationId xmlns:a16="http://schemas.microsoft.com/office/drawing/2014/main" id="{AE25328A-7A99-40A4-9689-617A25862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343"/>
              <a:ext cx="119" cy="121"/>
            </a:xfrm>
            <a:prstGeom prst="rect">
              <a:avLst/>
            </a:prstGeom>
            <a:noFill/>
            <a:extLst>
              <a:ext uri="{909E8E84-426E-40DD-AFC4-6F175D3DCCD1}">
                <a14:hiddenFill xmlns:a14="http://schemas.microsoft.com/office/drawing/2010/main">
                  <a:solidFill>
                    <a:srgbClr val="FFFFFF"/>
                  </a:solidFill>
                </a14:hiddenFill>
              </a:ext>
            </a:extLst>
          </p:spPr>
        </p:pic>
      </p:grpSp>
      <p:sp>
        <p:nvSpPr>
          <p:cNvPr id="400435" name="AutoShape 51">
            <a:extLst>
              <a:ext uri="{FF2B5EF4-FFF2-40B4-BE49-F238E27FC236}">
                <a16:creationId xmlns:a16="http://schemas.microsoft.com/office/drawing/2014/main" id="{28F3C426-8BC1-432D-BD4B-F062B88D8B20}"/>
              </a:ext>
            </a:extLst>
          </p:cNvPr>
          <p:cNvSpPr>
            <a:spLocks noChangeArrowheads="1"/>
          </p:cNvSpPr>
          <p:nvPr/>
        </p:nvSpPr>
        <p:spPr bwMode="auto">
          <a:xfrm rot="10800000">
            <a:off x="6553200" y="5868911"/>
            <a:ext cx="2286000" cy="762000"/>
          </a:xfrm>
          <a:prstGeom prst="wedgeRoundRectCallout">
            <a:avLst>
              <a:gd name="adj1" fmla="val 60764"/>
              <a:gd name="adj2" fmla="val 6454"/>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lgn="ctr"/>
            <a:r>
              <a:rPr lang="zh-CN" altLang="en-US" sz="2400" b="1" dirty="0">
                <a:solidFill>
                  <a:schemeClr val="accent2">
                    <a:lumMod val="75000"/>
                  </a:schemeClr>
                </a:solidFill>
              </a:rPr>
              <a:t>对</a:t>
            </a:r>
            <a:r>
              <a:rPr lang="en-US" altLang="zh-CN" sz="2400" b="1" dirty="0">
                <a:solidFill>
                  <a:schemeClr val="accent2">
                    <a:lumMod val="75000"/>
                  </a:schemeClr>
                </a:solidFill>
              </a:rPr>
              <a:t>EO</a:t>
            </a:r>
            <a:r>
              <a:rPr lang="zh-CN" altLang="en-US" sz="2400" b="1" dirty="0">
                <a:solidFill>
                  <a:schemeClr val="accent2">
                    <a:lumMod val="75000"/>
                  </a:schemeClr>
                </a:solidFill>
              </a:rPr>
              <a:t>能源管理模块很重要</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0387"/>
                                        </p:tgtEl>
                                        <p:attrNameLst>
                                          <p:attrName>style.visibility</p:attrName>
                                        </p:attrNameLst>
                                      </p:cBhvr>
                                      <p:to>
                                        <p:strVal val="visible"/>
                                      </p:to>
                                    </p:set>
                                    <p:animEffect transition="in" filter="dissolve">
                                      <p:cBhvr>
                                        <p:cTn id="7" dur="500"/>
                                        <p:tgtEl>
                                          <p:spTgt spid="4003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00388"/>
                                        </p:tgtEl>
                                        <p:attrNameLst>
                                          <p:attrName>style.visibility</p:attrName>
                                        </p:attrNameLst>
                                      </p:cBhvr>
                                      <p:to>
                                        <p:strVal val="visible"/>
                                      </p:to>
                                    </p:set>
                                    <p:animEffect transition="in" filter="dissolve">
                                      <p:cBhvr>
                                        <p:cTn id="12" dur="500"/>
                                        <p:tgtEl>
                                          <p:spTgt spid="4003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00412"/>
                                        </p:tgtEl>
                                        <p:attrNameLst>
                                          <p:attrName>style.visibility</p:attrName>
                                        </p:attrNameLst>
                                      </p:cBhvr>
                                      <p:to>
                                        <p:strVal val="visible"/>
                                      </p:to>
                                    </p:set>
                                    <p:animEffect transition="in" filter="dissolve">
                                      <p:cBhvr>
                                        <p:cTn id="17" dur="500"/>
                                        <p:tgtEl>
                                          <p:spTgt spid="4004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00418"/>
                                        </p:tgtEl>
                                        <p:attrNameLst>
                                          <p:attrName>style.visibility</p:attrName>
                                        </p:attrNameLst>
                                      </p:cBhvr>
                                      <p:to>
                                        <p:strVal val="visible"/>
                                      </p:to>
                                    </p:set>
                                    <p:animEffect transition="in" filter="dissolve">
                                      <p:cBhvr>
                                        <p:cTn id="22" dur="500"/>
                                        <p:tgtEl>
                                          <p:spTgt spid="4004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400415"/>
                                        </p:tgtEl>
                                        <p:attrNameLst>
                                          <p:attrName>style.visibility</p:attrName>
                                        </p:attrNameLst>
                                      </p:cBhvr>
                                      <p:to>
                                        <p:strVal val="visible"/>
                                      </p:to>
                                    </p:set>
                                    <p:animEffect transition="in" filter="dissolve">
                                      <p:cBhvr>
                                        <p:cTn id="27" dur="500"/>
                                        <p:tgtEl>
                                          <p:spTgt spid="4004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00419"/>
                                        </p:tgtEl>
                                        <p:attrNameLst>
                                          <p:attrName>style.visibility</p:attrName>
                                        </p:attrNameLst>
                                      </p:cBhvr>
                                      <p:to>
                                        <p:strVal val="visible"/>
                                      </p:to>
                                    </p:set>
                                    <p:animEffect transition="in" filter="dissolve">
                                      <p:cBhvr>
                                        <p:cTn id="32" dur="500"/>
                                        <p:tgtEl>
                                          <p:spTgt spid="40041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400420"/>
                                        </p:tgtEl>
                                        <p:attrNameLst>
                                          <p:attrName>style.visibility</p:attrName>
                                        </p:attrNameLst>
                                      </p:cBhvr>
                                      <p:to>
                                        <p:strVal val="visible"/>
                                      </p:to>
                                    </p:set>
                                    <p:animEffect transition="in" filter="dissolve">
                                      <p:cBhvr>
                                        <p:cTn id="37" dur="500"/>
                                        <p:tgtEl>
                                          <p:spTgt spid="4004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400423"/>
                                        </p:tgtEl>
                                        <p:attrNameLst>
                                          <p:attrName>style.visibility</p:attrName>
                                        </p:attrNameLst>
                                      </p:cBhvr>
                                      <p:to>
                                        <p:strVal val="visible"/>
                                      </p:to>
                                    </p:set>
                                    <p:animEffect transition="in" filter="dissolve">
                                      <p:cBhvr>
                                        <p:cTn id="42" dur="500"/>
                                        <p:tgtEl>
                                          <p:spTgt spid="40042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00427"/>
                                        </p:tgtEl>
                                        <p:attrNameLst>
                                          <p:attrName>style.visibility</p:attrName>
                                        </p:attrNameLst>
                                      </p:cBhvr>
                                      <p:to>
                                        <p:strVal val="visible"/>
                                      </p:to>
                                    </p:set>
                                    <p:animEffect transition="in" filter="dissolve">
                                      <p:cBhvr>
                                        <p:cTn id="47" dur="500"/>
                                        <p:tgtEl>
                                          <p:spTgt spid="40042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00428"/>
                                        </p:tgtEl>
                                        <p:attrNameLst>
                                          <p:attrName>style.visibility</p:attrName>
                                        </p:attrNameLst>
                                      </p:cBhvr>
                                      <p:to>
                                        <p:strVal val="visible"/>
                                      </p:to>
                                    </p:set>
                                    <p:animEffect transition="in" filter="dissolve">
                                      <p:cBhvr>
                                        <p:cTn id="52" dur="500"/>
                                        <p:tgtEl>
                                          <p:spTgt spid="40042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400429"/>
                                        </p:tgtEl>
                                        <p:attrNameLst>
                                          <p:attrName>style.visibility</p:attrName>
                                        </p:attrNameLst>
                                      </p:cBhvr>
                                      <p:to>
                                        <p:strVal val="visible"/>
                                      </p:to>
                                    </p:set>
                                    <p:animEffect transition="in" filter="dissolve">
                                      <p:cBhvr>
                                        <p:cTn id="57" dur="500"/>
                                        <p:tgtEl>
                                          <p:spTgt spid="40042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400432"/>
                                        </p:tgtEl>
                                        <p:attrNameLst>
                                          <p:attrName>style.visibility</p:attrName>
                                        </p:attrNameLst>
                                      </p:cBhvr>
                                      <p:to>
                                        <p:strVal val="visible"/>
                                      </p:to>
                                    </p:set>
                                    <p:animEffect transition="in" filter="dissolve">
                                      <p:cBhvr>
                                        <p:cTn id="62" dur="500"/>
                                        <p:tgtEl>
                                          <p:spTgt spid="40043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400435"/>
                                        </p:tgtEl>
                                        <p:attrNameLst>
                                          <p:attrName>style.visibility</p:attrName>
                                        </p:attrNameLst>
                                      </p:cBhvr>
                                      <p:to>
                                        <p:strVal val="visible"/>
                                      </p:to>
                                    </p:set>
                                    <p:animEffect transition="in" filter="dissolve">
                                      <p:cBhvr>
                                        <p:cTn id="67" dur="500"/>
                                        <p:tgtEl>
                                          <p:spTgt spid="40043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grpId="0" nodeType="clickEffect" nodePh="1">
                                  <p:stCondLst>
                                    <p:cond delay="0"/>
                                  </p:stCondLst>
                                  <p:endCondLst>
                                    <p:cond evt="begin" delay="0">
                                      <p:tn val="70"/>
                                    </p:cond>
                                  </p:endCondLst>
                                  <p:childTnLst>
                                    <p:set>
                                      <p:cBhvr>
                                        <p:cTn id="71" dur="1" fill="hold">
                                          <p:stCondLst>
                                            <p:cond delay="0"/>
                                          </p:stCondLst>
                                        </p:cTn>
                                        <p:tgtEl>
                                          <p:spTgt spid="400411"/>
                                        </p:tgtEl>
                                        <p:attrNameLst>
                                          <p:attrName>style.visibility</p:attrName>
                                        </p:attrNameLst>
                                      </p:cBhvr>
                                      <p:to>
                                        <p:strVal val="visible"/>
                                      </p:to>
                                    </p:set>
                                    <p:animEffect transition="in" filter="dissolve">
                                      <p:cBhvr>
                                        <p:cTn id="72" dur="500"/>
                                        <p:tgtEl>
                                          <p:spTgt spid="400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7" grpId="0"/>
      <p:bldP spid="400411" grpId="0"/>
      <p:bldP spid="400418" grpId="0" animBg="1"/>
      <p:bldP spid="400419" grpId="0" animBg="1"/>
      <p:bldP spid="400427" grpId="0" animBg="1"/>
      <p:bldP spid="400428" grpId="0"/>
      <p:bldP spid="40043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a:xfrm>
            <a:off x="380999" y="1309468"/>
            <a:ext cx="8424333" cy="2057400"/>
          </a:xfrm>
        </p:spPr>
        <p:txBody>
          <a:bodyPr/>
          <a:lstStyle/>
          <a:p>
            <a:pPr marL="0" indent="0" eaLnBrk="1" hangingPunct="1">
              <a:lnSpc>
                <a:spcPct val="150000"/>
              </a:lnSpc>
              <a:defRPr/>
            </a:pPr>
            <a:r>
              <a:rPr lang="zh-CN" altLang="en-US" sz="2400" b="1" dirty="0">
                <a:solidFill>
                  <a:srgbClr val="FF0000"/>
                </a:solidFill>
                <a:latin typeface="微软雅黑" panose="020B0503020204020204" pitchFamily="34" charset="-122"/>
                <a:ea typeface="微软雅黑" panose="020B0503020204020204" pitchFamily="34" charset="-122"/>
              </a:rPr>
              <a:t>操作系统定义：</a:t>
            </a:r>
            <a:r>
              <a:rPr lang="zh-CN" altLang="en-US" sz="2400" b="1" dirty="0">
                <a:latin typeface="微软雅黑" panose="020B0503020204020204" pitchFamily="34" charset="-122"/>
                <a:ea typeface="微软雅黑" panose="020B0503020204020204" pitchFamily="34" charset="-122"/>
              </a:rPr>
              <a:t>操作系统是一组控制和管理计算机软硬件资源、合理地对各类作业进行调度以及方便用户使用的程序集合。</a:t>
            </a:r>
          </a:p>
          <a:p>
            <a:pPr marL="0" indent="0" eaLnBrk="1" hangingPunct="1">
              <a:lnSpc>
                <a:spcPct val="150000"/>
              </a:lnSpc>
              <a:spcBef>
                <a:spcPct val="0"/>
              </a:spcBef>
              <a:buClrTx/>
              <a:buSzTx/>
              <a:buFontTx/>
              <a:buNone/>
              <a:defRPr/>
            </a:pPr>
            <a:endParaRPr lang="en-US" altLang="zh-CN" b="1" dirty="0"/>
          </a:p>
        </p:txBody>
      </p:sp>
      <p:sp>
        <p:nvSpPr>
          <p:cNvPr id="18434" name="Rectangle 2"/>
          <p:cNvSpPr>
            <a:spLocks noGrp="1" noChangeArrowheads="1"/>
          </p:cNvSpPr>
          <p:nvPr>
            <p:ph type="title" idx="4294967295"/>
          </p:nvPr>
        </p:nvSpPr>
        <p:spPr>
          <a:xfrm>
            <a:off x="1524000" y="228600"/>
            <a:ext cx="7620000" cy="990600"/>
          </a:xfrm>
          <a:prstGeom prst="rect">
            <a:avLst/>
          </a:prstGeom>
        </p:spPr>
        <p:txBody>
          <a:bodyPr/>
          <a:lstStyle/>
          <a:p>
            <a:pPr eaLnBrk="1" hangingPunct="1">
              <a:defRPr/>
            </a:pPr>
            <a:r>
              <a:rPr lang="zh-CN" altLang="en-US" b="1" dirty="0">
                <a:latin typeface="微软雅黑" panose="020B0503020204020204" pitchFamily="34" charset="-122"/>
                <a:ea typeface="微软雅黑" panose="020B0503020204020204" pitchFamily="34" charset="-122"/>
              </a:rPr>
              <a:t>  </a:t>
            </a: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讨论：操作系统的概念 </a:t>
            </a:r>
          </a:p>
        </p:txBody>
      </p:sp>
      <p:grpSp>
        <p:nvGrpSpPr>
          <p:cNvPr id="2" name="组合 1">
            <a:extLst>
              <a:ext uri="{FF2B5EF4-FFF2-40B4-BE49-F238E27FC236}">
                <a16:creationId xmlns:a16="http://schemas.microsoft.com/office/drawing/2014/main" id="{5BFE0219-7C01-6044-8AA2-0568D79009CA}"/>
              </a:ext>
            </a:extLst>
          </p:cNvPr>
          <p:cNvGrpSpPr/>
          <p:nvPr/>
        </p:nvGrpSpPr>
        <p:grpSpPr>
          <a:xfrm>
            <a:off x="1468965" y="3266636"/>
            <a:ext cx="5943600" cy="1219200"/>
            <a:chOff x="1490003" y="2542736"/>
            <a:chExt cx="5943600" cy="1219200"/>
          </a:xfrm>
        </p:grpSpPr>
        <p:sp>
          <p:nvSpPr>
            <p:cNvPr id="18436" name="Rectangle 4"/>
            <p:cNvSpPr>
              <a:spLocks noChangeArrowheads="1"/>
            </p:cNvSpPr>
            <p:nvPr/>
          </p:nvSpPr>
          <p:spPr bwMode="auto">
            <a:xfrm>
              <a:off x="1490003" y="2542736"/>
              <a:ext cx="1143000" cy="1219200"/>
            </a:xfrm>
            <a:prstGeom prst="rect">
              <a:avLst/>
            </a:prstGeom>
            <a:solidFill>
              <a:srgbClr val="00CCFF">
                <a:alpha val="29019"/>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zh-CN" altLang="en-US" sz="2800" b="1" dirty="0">
                  <a:latin typeface="Times New Roman" charset="0"/>
                </a:rPr>
                <a:t>用户</a:t>
              </a:r>
            </a:p>
          </p:txBody>
        </p:sp>
        <p:sp>
          <p:nvSpPr>
            <p:cNvPr id="18437" name="Rectangle 5"/>
            <p:cNvSpPr>
              <a:spLocks noChangeArrowheads="1"/>
            </p:cNvSpPr>
            <p:nvPr/>
          </p:nvSpPr>
          <p:spPr bwMode="auto">
            <a:xfrm>
              <a:off x="6214403" y="2542736"/>
              <a:ext cx="1219200" cy="1219200"/>
            </a:xfrm>
            <a:prstGeom prst="rect">
              <a:avLst/>
            </a:prstGeom>
            <a:solidFill>
              <a:srgbClr val="00CCFF">
                <a:alpha val="29019"/>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zh-CN" altLang="en-US" sz="2800" b="1">
                  <a:latin typeface="Times New Roman" charset="0"/>
                </a:rPr>
                <a:t>计算机</a:t>
              </a:r>
            </a:p>
          </p:txBody>
        </p:sp>
        <p:sp>
          <p:nvSpPr>
            <p:cNvPr id="18438" name="Oval 6"/>
            <p:cNvSpPr>
              <a:spLocks noChangeArrowheads="1"/>
            </p:cNvSpPr>
            <p:nvPr/>
          </p:nvSpPr>
          <p:spPr bwMode="auto">
            <a:xfrm>
              <a:off x="3699803" y="2695136"/>
              <a:ext cx="1295400" cy="762000"/>
            </a:xfrm>
            <a:prstGeom prst="ellipse">
              <a:avLst/>
            </a:prstGeom>
            <a:solidFill>
              <a:srgbClr val="00CCFF">
                <a:alpha val="29019"/>
              </a:srgbClr>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en-US" altLang="zh-CN" sz="2800" b="1">
                  <a:latin typeface="Times New Roman" charset="0"/>
                </a:rPr>
                <a:t>OS</a:t>
              </a:r>
            </a:p>
          </p:txBody>
        </p:sp>
        <p:sp>
          <p:nvSpPr>
            <p:cNvPr id="18439" name="AutoShape 7"/>
            <p:cNvSpPr>
              <a:spLocks noChangeArrowheads="1"/>
            </p:cNvSpPr>
            <p:nvPr/>
          </p:nvSpPr>
          <p:spPr bwMode="auto">
            <a:xfrm>
              <a:off x="2633003" y="2923736"/>
              <a:ext cx="1066800" cy="228600"/>
            </a:xfrm>
            <a:prstGeom prst="leftRightArrow">
              <a:avLst>
                <a:gd name="adj1" fmla="val 50000"/>
                <a:gd name="adj2" fmla="val 93333"/>
              </a:avLst>
            </a:prstGeom>
            <a:solidFill>
              <a:srgbClr val="00CCFF">
                <a:alpha val="29019"/>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defRPr/>
              </a:pPr>
              <a:endParaRPr lang="zh-CN" altLang="en-US" sz="1800"/>
            </a:p>
          </p:txBody>
        </p:sp>
        <p:sp>
          <p:nvSpPr>
            <p:cNvPr id="18440" name="AutoShape 8"/>
            <p:cNvSpPr>
              <a:spLocks noChangeArrowheads="1"/>
            </p:cNvSpPr>
            <p:nvPr/>
          </p:nvSpPr>
          <p:spPr bwMode="auto">
            <a:xfrm>
              <a:off x="4995203" y="2923736"/>
              <a:ext cx="1219200" cy="228600"/>
            </a:xfrm>
            <a:prstGeom prst="leftRightArrow">
              <a:avLst>
                <a:gd name="adj1" fmla="val 50000"/>
                <a:gd name="adj2" fmla="val 106667"/>
              </a:avLst>
            </a:prstGeom>
            <a:solidFill>
              <a:srgbClr val="00CCFF">
                <a:alpha val="29019"/>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defRPr/>
              </a:pPr>
              <a:endParaRPr lang="zh-CN" altLang="en-US" sz="1800"/>
            </a:p>
          </p:txBody>
        </p:sp>
      </p:grpSp>
      <p:sp>
        <p:nvSpPr>
          <p:cNvPr id="98313" name="Text Box 9"/>
          <p:cNvSpPr txBox="1">
            <a:spLocks noChangeArrowheads="1"/>
          </p:cNvSpPr>
          <p:nvPr/>
        </p:nvSpPr>
        <p:spPr bwMode="auto">
          <a:xfrm>
            <a:off x="2149685" y="4995204"/>
            <a:ext cx="488696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50000"/>
              </a:spcBef>
              <a:buClrTx/>
              <a:buSzTx/>
              <a:buFontTx/>
              <a:buNone/>
              <a:defRPr/>
            </a:pPr>
            <a:r>
              <a:rPr lang="en-US" altLang="zh-CN" b="1" dirty="0">
                <a:solidFill>
                  <a:srgbClr val="FF0000"/>
                </a:solidFill>
              </a:rPr>
              <a:t>OS</a:t>
            </a:r>
            <a:r>
              <a:rPr lang="zh-CN" altLang="en-US" b="1" dirty="0">
                <a:solidFill>
                  <a:srgbClr val="FF0000"/>
                </a:solidFill>
              </a:rPr>
              <a:t>是计算机系统的灵魂！</a:t>
            </a:r>
          </a:p>
        </p:txBody>
      </p:sp>
    </p:spTree>
    <p:extLst>
      <p:ext uri="{BB962C8B-B14F-4D97-AF65-F5344CB8AC3E}">
        <p14:creationId xmlns:p14="http://schemas.microsoft.com/office/powerpoint/2010/main" val="2099559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440531" y="1141447"/>
            <a:ext cx="8229600" cy="3886200"/>
          </a:xfrm>
        </p:spPr>
        <p:txBody>
          <a:bodyPr/>
          <a:lstStyle/>
          <a:p>
            <a:pPr eaLnBrk="1" hangingPunct="1">
              <a:lnSpc>
                <a:spcPct val="150000"/>
              </a:lnSpc>
              <a:defRPr/>
            </a:pPr>
            <a:r>
              <a:rPr lang="zh-CN" altLang="en-US" sz="2400" b="1" dirty="0">
                <a:solidFill>
                  <a:srgbClr val="FF0000"/>
                </a:solidFill>
                <a:latin typeface="微软雅黑" panose="020B0503020204020204" pitchFamily="34" charset="-122"/>
                <a:ea typeface="微软雅黑" panose="020B0503020204020204" pitchFamily="34" charset="-122"/>
              </a:rPr>
              <a:t>操作系统定义（</a:t>
            </a:r>
            <a:r>
              <a:rPr lang="en-US" altLang="zh-CN" sz="2400" b="1" dirty="0">
                <a:solidFill>
                  <a:srgbClr val="FF0000"/>
                </a:solidFill>
                <a:latin typeface="微软雅黑" panose="020B0503020204020204" pitchFamily="34" charset="-122"/>
                <a:ea typeface="微软雅黑" panose="020B0503020204020204" pitchFamily="34" charset="-122"/>
              </a:rPr>
              <a:t>Operating System, OS</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操作系统是位于硬件层</a:t>
            </a:r>
            <a:r>
              <a:rPr lang="en-US" altLang="zh-CN" sz="2400" b="1" dirty="0">
                <a:latin typeface="微软雅黑" panose="020B0503020204020204" pitchFamily="34" charset="-122"/>
                <a:ea typeface="微软雅黑" panose="020B0503020204020204" pitchFamily="34" charset="-122"/>
              </a:rPr>
              <a:t>(HAL)</a:t>
            </a:r>
            <a:r>
              <a:rPr lang="zh-CN" altLang="en-US" sz="2400" b="1" dirty="0">
                <a:latin typeface="微软雅黑" panose="020B0503020204020204" pitchFamily="34" charset="-122"/>
                <a:ea typeface="微软雅黑" panose="020B0503020204020204" pitchFamily="34" charset="-122"/>
              </a:rPr>
              <a:t>之上，所有其它系统软件层之下的一个</a:t>
            </a:r>
            <a:r>
              <a:rPr lang="zh-CN" altLang="en-US" sz="2400" b="1" dirty="0">
                <a:solidFill>
                  <a:srgbClr val="FF0000"/>
                </a:solidFill>
                <a:latin typeface="微软雅黑" panose="020B0503020204020204" pitchFamily="34" charset="-122"/>
                <a:ea typeface="微软雅黑" panose="020B0503020204020204" pitchFamily="34" charset="-122"/>
              </a:rPr>
              <a:t>系统软件</a:t>
            </a:r>
            <a:r>
              <a:rPr lang="zh-CN" altLang="en-US" sz="2400" b="1" dirty="0">
                <a:latin typeface="微软雅黑" panose="020B0503020204020204" pitchFamily="34" charset="-122"/>
                <a:ea typeface="微软雅黑" panose="020B0503020204020204" pitchFamily="34" charset="-122"/>
              </a:rPr>
              <a:t>，使得管理系统中的各种软件和硬件资源得以充分利用，方便用户使用计算机系统。</a:t>
            </a:r>
          </a:p>
        </p:txBody>
      </p:sp>
      <p:sp>
        <p:nvSpPr>
          <p:cNvPr id="20482" name="Rectangle 2"/>
          <p:cNvSpPr>
            <a:spLocks noGrp="1" noChangeArrowheads="1"/>
          </p:cNvSpPr>
          <p:nvPr>
            <p:ph type="title" idx="4294967295"/>
          </p:nvPr>
        </p:nvSpPr>
        <p:spPr>
          <a:xfrm>
            <a:off x="1257300" y="322263"/>
            <a:ext cx="7886700" cy="1325562"/>
          </a:xfrm>
          <a:prstGeom prst="rect">
            <a:avLst/>
          </a:prstGeom>
        </p:spPr>
        <p:txBody>
          <a:bodyPr/>
          <a:lstStyle/>
          <a:p>
            <a:pPr eaLnBrk="1" hangingPunct="1">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  其它定义（汤 第三版）</a:t>
            </a:r>
          </a:p>
        </p:txBody>
      </p:sp>
      <p:grpSp>
        <p:nvGrpSpPr>
          <p:cNvPr id="4" name="Group 6">
            <a:extLst>
              <a:ext uri="{FF2B5EF4-FFF2-40B4-BE49-F238E27FC236}">
                <a16:creationId xmlns:a16="http://schemas.microsoft.com/office/drawing/2014/main" id="{35D78F36-7179-CC4B-B0E2-57CE591FC1AA}"/>
              </a:ext>
            </a:extLst>
          </p:cNvPr>
          <p:cNvGrpSpPr>
            <a:grpSpLocks/>
          </p:cNvGrpSpPr>
          <p:nvPr/>
        </p:nvGrpSpPr>
        <p:grpSpPr bwMode="auto">
          <a:xfrm>
            <a:off x="1333500" y="3644899"/>
            <a:ext cx="6477000" cy="2525747"/>
            <a:chOff x="1056" y="2208"/>
            <a:chExt cx="4080" cy="1680"/>
          </a:xfrm>
        </p:grpSpPr>
        <p:sp>
          <p:nvSpPr>
            <p:cNvPr id="5" name="Rectangle 7">
              <a:extLst>
                <a:ext uri="{FF2B5EF4-FFF2-40B4-BE49-F238E27FC236}">
                  <a16:creationId xmlns:a16="http://schemas.microsoft.com/office/drawing/2014/main" id="{21FC142F-E7AA-7047-B02C-5D714946CE84}"/>
                </a:ext>
              </a:extLst>
            </p:cNvPr>
            <p:cNvSpPr>
              <a:spLocks noChangeArrowheads="1"/>
            </p:cNvSpPr>
            <p:nvPr/>
          </p:nvSpPr>
          <p:spPr bwMode="auto">
            <a:xfrm>
              <a:off x="1056" y="2208"/>
              <a:ext cx="4080" cy="168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endParaRPr kumimoji="1" lang="zh-CN" altLang="zh-CN" sz="2400" b="1">
                <a:solidFill>
                  <a:schemeClr val="bg1"/>
                </a:solidFill>
                <a:latin typeface="Times New Roman" charset="0"/>
              </a:endParaRPr>
            </a:p>
          </p:txBody>
        </p:sp>
        <p:sp>
          <p:nvSpPr>
            <p:cNvPr id="6" name="Rectangle 8">
              <a:extLst>
                <a:ext uri="{FF2B5EF4-FFF2-40B4-BE49-F238E27FC236}">
                  <a16:creationId xmlns:a16="http://schemas.microsoft.com/office/drawing/2014/main" id="{EAD26CC5-33BB-3C4C-90F8-9AFD98C95864}"/>
                </a:ext>
              </a:extLst>
            </p:cNvPr>
            <p:cNvSpPr>
              <a:spLocks noChangeArrowheads="1"/>
            </p:cNvSpPr>
            <p:nvPr/>
          </p:nvSpPr>
          <p:spPr bwMode="auto">
            <a:xfrm>
              <a:off x="1200" y="2736"/>
              <a:ext cx="3792" cy="11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endParaRPr kumimoji="1" lang="zh-CN" altLang="zh-CN" sz="2400" b="1">
                <a:latin typeface="Times New Roman" charset="0"/>
              </a:endParaRPr>
            </a:p>
          </p:txBody>
        </p:sp>
        <p:sp>
          <p:nvSpPr>
            <p:cNvPr id="7" name="Rectangle 9">
              <a:extLst>
                <a:ext uri="{FF2B5EF4-FFF2-40B4-BE49-F238E27FC236}">
                  <a16:creationId xmlns:a16="http://schemas.microsoft.com/office/drawing/2014/main" id="{71956208-3D99-7245-8624-EDC6D06DC004}"/>
                </a:ext>
              </a:extLst>
            </p:cNvPr>
            <p:cNvSpPr>
              <a:spLocks noChangeArrowheads="1"/>
            </p:cNvSpPr>
            <p:nvPr/>
          </p:nvSpPr>
          <p:spPr bwMode="auto">
            <a:xfrm>
              <a:off x="1488" y="3168"/>
              <a:ext cx="3216" cy="72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endParaRPr kumimoji="1" lang="zh-CN" altLang="zh-CN" sz="2400" b="1">
                <a:latin typeface="Times New Roman" charset="0"/>
              </a:endParaRPr>
            </a:p>
          </p:txBody>
        </p:sp>
        <p:sp>
          <p:nvSpPr>
            <p:cNvPr id="8" name="Rectangle 10">
              <a:extLst>
                <a:ext uri="{FF2B5EF4-FFF2-40B4-BE49-F238E27FC236}">
                  <a16:creationId xmlns:a16="http://schemas.microsoft.com/office/drawing/2014/main" id="{60D8EB3B-E342-CE4C-A6D8-0F1BE67CF937}"/>
                </a:ext>
              </a:extLst>
            </p:cNvPr>
            <p:cNvSpPr>
              <a:spLocks noChangeArrowheads="1"/>
            </p:cNvSpPr>
            <p:nvPr/>
          </p:nvSpPr>
          <p:spPr bwMode="auto">
            <a:xfrm>
              <a:off x="1728" y="3552"/>
              <a:ext cx="2784"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algn="ctr" eaLnBrk="1" hangingPunct="1">
                <a:spcBef>
                  <a:spcPct val="0"/>
                </a:spcBef>
                <a:buClrTx/>
                <a:buSzTx/>
                <a:buFontTx/>
                <a:buNone/>
                <a:defRPr/>
              </a:pPr>
              <a:r>
                <a:rPr kumimoji="1" lang="zh-CN" altLang="en-US" sz="2400" b="1" dirty="0">
                  <a:latin typeface="Times New Roman" charset="0"/>
                </a:rPr>
                <a:t>硬件（</a:t>
              </a:r>
              <a:r>
                <a:rPr kumimoji="1" lang="en-US" altLang="zh-CN" sz="2400" b="1" dirty="0">
                  <a:latin typeface="Times New Roman" charset="0"/>
                </a:rPr>
                <a:t>HAL</a:t>
              </a:r>
              <a:r>
                <a:rPr kumimoji="1" lang="zh-CN" altLang="en-US" sz="2400" b="1" dirty="0">
                  <a:latin typeface="Times New Roman" charset="0"/>
                </a:rPr>
                <a:t>）</a:t>
              </a:r>
            </a:p>
          </p:txBody>
        </p:sp>
        <p:sp>
          <p:nvSpPr>
            <p:cNvPr id="9" name="Text Box 11">
              <a:extLst>
                <a:ext uri="{FF2B5EF4-FFF2-40B4-BE49-F238E27FC236}">
                  <a16:creationId xmlns:a16="http://schemas.microsoft.com/office/drawing/2014/main" id="{C8704D7C-40C3-A144-8C94-DD57BE908BE8}"/>
                </a:ext>
              </a:extLst>
            </p:cNvPr>
            <p:cNvSpPr txBox="1">
              <a:spLocks noChangeArrowheads="1"/>
            </p:cNvSpPr>
            <p:nvPr/>
          </p:nvSpPr>
          <p:spPr bwMode="auto">
            <a:xfrm>
              <a:off x="2928" y="3216"/>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defRPr/>
              </a:pPr>
              <a:r>
                <a:rPr kumimoji="1" lang="en-US" altLang="zh-CN" sz="2400" b="1">
                  <a:latin typeface="Times New Roman" charset="0"/>
                </a:rPr>
                <a:t>OS</a:t>
              </a:r>
            </a:p>
          </p:txBody>
        </p:sp>
        <p:sp>
          <p:nvSpPr>
            <p:cNvPr id="10" name="Text Box 12">
              <a:extLst>
                <a:ext uri="{FF2B5EF4-FFF2-40B4-BE49-F238E27FC236}">
                  <a16:creationId xmlns:a16="http://schemas.microsoft.com/office/drawing/2014/main" id="{DC939CF9-5406-E545-B487-2934B0723508}"/>
                </a:ext>
              </a:extLst>
            </p:cNvPr>
            <p:cNvSpPr txBox="1">
              <a:spLocks noChangeArrowheads="1"/>
            </p:cNvSpPr>
            <p:nvPr/>
          </p:nvSpPr>
          <p:spPr bwMode="auto">
            <a:xfrm>
              <a:off x="2352" y="2797"/>
              <a:ext cx="1467"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defRPr/>
              </a:pPr>
              <a:r>
                <a:rPr kumimoji="1" lang="zh-CN" altLang="en-US" sz="2400" b="1" dirty="0">
                  <a:latin typeface="Times New Roman" charset="0"/>
                </a:rPr>
                <a:t>其它系统软件层</a:t>
              </a:r>
            </a:p>
          </p:txBody>
        </p:sp>
        <p:sp>
          <p:nvSpPr>
            <p:cNvPr id="11" name="Text Box 13">
              <a:extLst>
                <a:ext uri="{FF2B5EF4-FFF2-40B4-BE49-F238E27FC236}">
                  <a16:creationId xmlns:a16="http://schemas.microsoft.com/office/drawing/2014/main" id="{55145338-D92E-D448-89F9-2B5EDC64DFB4}"/>
                </a:ext>
              </a:extLst>
            </p:cNvPr>
            <p:cNvSpPr txBox="1">
              <a:spLocks noChangeArrowheads="1"/>
            </p:cNvSpPr>
            <p:nvPr/>
          </p:nvSpPr>
          <p:spPr bwMode="auto">
            <a:xfrm>
              <a:off x="2572" y="2304"/>
              <a:ext cx="10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spcBef>
                  <a:spcPct val="0"/>
                </a:spcBef>
                <a:buClrTx/>
                <a:buSzTx/>
                <a:buFontTx/>
                <a:buNone/>
                <a:defRPr/>
              </a:pPr>
              <a:r>
                <a:rPr kumimoji="1" lang="zh-CN" altLang="en-US" sz="2400" b="1">
                  <a:latin typeface="Times New Roman" charset="0"/>
                </a:rPr>
                <a:t>应用软件层</a:t>
              </a:r>
            </a:p>
          </p:txBody>
        </p:sp>
      </p:grpSp>
    </p:spTree>
    <p:extLst>
      <p:ext uri="{BB962C8B-B14F-4D97-AF65-F5344CB8AC3E}">
        <p14:creationId xmlns:p14="http://schemas.microsoft.com/office/powerpoint/2010/main" val="925454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845107" y="1944860"/>
            <a:ext cx="7136550" cy="3960640"/>
          </a:xfrm>
        </p:spPr>
        <p:txBody>
          <a:bodyPr/>
          <a:lstStyle/>
          <a:p>
            <a:pPr marL="0" indent="0">
              <a:lnSpc>
                <a:spcPct val="150000"/>
              </a:lnSpc>
              <a:spcBef>
                <a:spcPts val="900"/>
              </a:spcBef>
              <a:buNone/>
            </a:pPr>
            <a:r>
              <a:rPr lang="en-US" altLang="zh-CN" sz="2400" b="1" dirty="0">
                <a:latin typeface="微软雅黑" panose="020B0503020204020204" pitchFamily="34" charset="-122"/>
                <a:ea typeface="微软雅黑" panose="020B0503020204020204" pitchFamily="34" charset="-122"/>
              </a:rPr>
              <a:t>1.1 </a:t>
            </a:r>
            <a:r>
              <a:rPr lang="zh-CN" altLang="en-US" sz="2400" b="1" dirty="0">
                <a:latin typeface="微软雅黑" panose="020B0503020204020204" pitchFamily="34" charset="-122"/>
                <a:ea typeface="微软雅黑" panose="020B0503020204020204" pitchFamily="34" charset="-122"/>
              </a:rPr>
              <a:t>操作系统的目标和作用</a:t>
            </a:r>
          </a:p>
          <a:p>
            <a:pPr marL="0" indent="0">
              <a:lnSpc>
                <a:spcPct val="150000"/>
              </a:lnSpc>
              <a:spcBef>
                <a:spcPts val="900"/>
              </a:spcBef>
              <a:buNone/>
            </a:pPr>
            <a:r>
              <a:rPr lang="en-US" altLang="zh-CN" sz="2400" b="1" dirty="0">
                <a:latin typeface="微软雅黑" panose="020B0503020204020204" pitchFamily="34" charset="-122"/>
                <a:ea typeface="微软雅黑" panose="020B0503020204020204" pitchFamily="34" charset="-122"/>
              </a:rPr>
              <a:t>1.2 </a:t>
            </a:r>
            <a:r>
              <a:rPr lang="zh-CN" altLang="en-US" sz="2400" b="1" dirty="0">
                <a:latin typeface="微软雅黑" panose="020B0503020204020204" pitchFamily="34" charset="-122"/>
                <a:ea typeface="微软雅黑" panose="020B0503020204020204" pitchFamily="34" charset="-122"/>
              </a:rPr>
              <a:t>操作系统的发展过程</a:t>
            </a:r>
          </a:p>
          <a:p>
            <a:pPr marL="0" indent="0">
              <a:lnSpc>
                <a:spcPct val="150000"/>
              </a:lnSpc>
              <a:spcBef>
                <a:spcPts val="900"/>
              </a:spcBef>
              <a:buNone/>
            </a:pPr>
            <a:r>
              <a:rPr lang="en-US" altLang="zh-CN" sz="2400" b="1" dirty="0">
                <a:latin typeface="微软雅黑" panose="020B0503020204020204" pitchFamily="34" charset="-122"/>
                <a:ea typeface="微软雅黑" panose="020B0503020204020204" pitchFamily="34" charset="-122"/>
              </a:rPr>
              <a:t>1.3 </a:t>
            </a:r>
            <a:r>
              <a:rPr lang="zh-CN" altLang="en-US" sz="2400" b="1" dirty="0">
                <a:latin typeface="微软雅黑" panose="020B0503020204020204" pitchFamily="34" charset="-122"/>
                <a:ea typeface="微软雅黑" panose="020B0503020204020204" pitchFamily="34" charset="-122"/>
              </a:rPr>
              <a:t>操作系统的基本特征</a:t>
            </a:r>
            <a:endParaRPr lang="en-US" altLang="zh-CN" sz="2400" b="1" dirty="0">
              <a:latin typeface="微软雅黑" panose="020B0503020204020204" pitchFamily="34" charset="-122"/>
              <a:ea typeface="微软雅黑" panose="020B0503020204020204" pitchFamily="34" charset="-122"/>
            </a:endParaRPr>
          </a:p>
          <a:p>
            <a:pPr marL="0" indent="0">
              <a:lnSpc>
                <a:spcPct val="150000"/>
              </a:lnSpc>
              <a:spcBef>
                <a:spcPts val="900"/>
              </a:spcBef>
              <a:buNone/>
            </a:pPr>
            <a:r>
              <a:rPr lang="en-US" altLang="zh-CN" sz="2400" b="1" dirty="0">
                <a:latin typeface="微软雅黑" panose="020B0503020204020204" pitchFamily="34" charset="-122"/>
                <a:ea typeface="微软雅黑" panose="020B0503020204020204" pitchFamily="34" charset="-122"/>
              </a:rPr>
              <a:t>1.4 </a:t>
            </a:r>
            <a:r>
              <a:rPr lang="zh-CN" altLang="en-US" sz="2400" b="1" dirty="0">
                <a:latin typeface="微软雅黑" panose="020B0503020204020204" pitchFamily="34" charset="-122"/>
                <a:ea typeface="微软雅黑" panose="020B0503020204020204" pitchFamily="34" charset="-122"/>
              </a:rPr>
              <a:t>操作系统的主要功能</a:t>
            </a:r>
            <a:endParaRPr lang="en-US" altLang="zh-CN" sz="2400" b="1" dirty="0">
              <a:latin typeface="微软雅黑" panose="020B0503020204020204" pitchFamily="34" charset="-122"/>
              <a:ea typeface="微软雅黑" panose="020B0503020204020204" pitchFamily="34" charset="-122"/>
            </a:endParaRPr>
          </a:p>
          <a:p>
            <a:pPr marL="0" indent="0">
              <a:lnSpc>
                <a:spcPct val="150000"/>
              </a:lnSpc>
              <a:spcBef>
                <a:spcPts val="900"/>
              </a:spcBef>
              <a:buNone/>
            </a:pPr>
            <a:r>
              <a:rPr lang="en-US" altLang="zh-CN" sz="2400" b="1" dirty="0">
                <a:latin typeface="微软雅黑" panose="020B0503020204020204" pitchFamily="34" charset="-122"/>
                <a:ea typeface="微软雅黑" panose="020B0503020204020204" pitchFamily="34" charset="-122"/>
              </a:rPr>
              <a:t>1.5 </a:t>
            </a:r>
            <a:r>
              <a:rPr lang="zh-CN" altLang="en-US" sz="2400" b="1" dirty="0">
                <a:latin typeface="微软雅黑" panose="020B0503020204020204" pitchFamily="34" charset="-122"/>
                <a:ea typeface="微软雅黑" panose="020B0503020204020204" pitchFamily="34" charset="-122"/>
              </a:rPr>
              <a:t>操作系统的结构设计</a:t>
            </a:r>
          </a:p>
        </p:txBody>
      </p:sp>
      <p:sp>
        <p:nvSpPr>
          <p:cNvPr id="9218" name="Rectangle 2"/>
          <p:cNvSpPr>
            <a:spLocks noGrp="1" noChangeArrowheads="1"/>
          </p:cNvSpPr>
          <p:nvPr>
            <p:ph type="title" idx="4294967295"/>
          </p:nvPr>
        </p:nvSpPr>
        <p:spPr>
          <a:xfrm>
            <a:off x="1202266" y="298450"/>
            <a:ext cx="4806421" cy="701675"/>
          </a:xfrm>
          <a:prstGeom prst="rect">
            <a:avLst/>
          </a:prstGeom>
        </p:spPr>
        <p:txBody>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第一章 操作系统引论</a:t>
            </a:r>
          </a:p>
        </p:txBody>
      </p:sp>
    </p:spTree>
    <p:extLst>
      <p:ext uri="{BB962C8B-B14F-4D97-AF65-F5344CB8AC3E}">
        <p14:creationId xmlns:p14="http://schemas.microsoft.com/office/powerpoint/2010/main" val="1326804043"/>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a:xfrm>
            <a:off x="507482" y="1478469"/>
            <a:ext cx="8316924" cy="3132348"/>
          </a:xfrm>
        </p:spPr>
        <p:txBody>
          <a:bodyPr>
            <a:noAutofit/>
          </a:bodyPr>
          <a:lstStyle/>
          <a:p>
            <a:pPr marL="0" indent="0">
              <a:lnSpc>
                <a:spcPct val="110000"/>
              </a:lnSpc>
              <a:spcAft>
                <a:spcPct val="20000"/>
              </a:spcAft>
            </a:pPr>
            <a:r>
              <a:rPr lang="zh-CN" altLang="en-US" sz="2400" b="1" dirty="0">
                <a:solidFill>
                  <a:srgbClr val="FF0000"/>
                </a:solidFill>
                <a:latin typeface="微软雅黑" panose="020B0503020204020204" pitchFamily="34" charset="-122"/>
                <a:ea typeface="微软雅黑" panose="020B0503020204020204" pitchFamily="34" charset="-122"/>
              </a:rPr>
              <a:t>方便性</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操作系统使计算机更易于使用。</a:t>
            </a:r>
          </a:p>
          <a:p>
            <a:pPr marL="0" indent="0">
              <a:lnSpc>
                <a:spcPct val="110000"/>
              </a:lnSpc>
              <a:spcAft>
                <a:spcPct val="20000"/>
              </a:spcAft>
            </a:pPr>
            <a:r>
              <a:rPr lang="zh-CN" altLang="en-US" sz="2400" b="1" dirty="0">
                <a:solidFill>
                  <a:srgbClr val="FF0000"/>
                </a:solidFill>
                <a:latin typeface="微软雅黑" panose="020B0503020204020204" pitchFamily="34" charset="-122"/>
                <a:ea typeface="微软雅黑" panose="020B0503020204020204" pitchFamily="34" charset="-122"/>
              </a:rPr>
              <a:t>有效性</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操作系统允许以更有效的方式使用计算机系统资源。</a:t>
            </a:r>
            <a:endParaRPr lang="en-US" altLang="zh-CN" sz="2400" b="1" dirty="0">
              <a:latin typeface="微软雅黑" panose="020B0503020204020204" pitchFamily="34" charset="-122"/>
              <a:ea typeface="微软雅黑" panose="020B0503020204020204" pitchFamily="34" charset="-122"/>
            </a:endParaRPr>
          </a:p>
          <a:p>
            <a:pPr marL="300038" lvl="1" indent="0">
              <a:lnSpc>
                <a:spcPct val="110000"/>
              </a:lnSpc>
              <a:spcAft>
                <a:spcPct val="20000"/>
              </a:spcAft>
            </a:pPr>
            <a:r>
              <a:rPr lang="zh-CN" altLang="en-US" sz="2400" b="1" dirty="0">
                <a:latin typeface="微软雅黑" panose="020B0503020204020204" pitchFamily="34" charset="-122"/>
                <a:ea typeface="微软雅黑" panose="020B0503020204020204" pitchFamily="34" charset="-122"/>
              </a:rPr>
              <a:t>提高系统资源利用率</a:t>
            </a:r>
            <a:endParaRPr lang="en-US" altLang="zh-CN" sz="2400" b="1" dirty="0">
              <a:latin typeface="微软雅黑" panose="020B0503020204020204" pitchFamily="34" charset="-122"/>
              <a:ea typeface="微软雅黑" panose="020B0503020204020204" pitchFamily="34" charset="-122"/>
            </a:endParaRPr>
          </a:p>
          <a:p>
            <a:pPr marL="300038" lvl="1" indent="0">
              <a:lnSpc>
                <a:spcPct val="110000"/>
              </a:lnSpc>
              <a:spcAft>
                <a:spcPct val="20000"/>
              </a:spcAft>
            </a:pPr>
            <a:r>
              <a:rPr lang="zh-CN" altLang="en-US" sz="2400" b="1" dirty="0">
                <a:latin typeface="微软雅黑" panose="020B0503020204020204" pitchFamily="34" charset="-122"/>
                <a:ea typeface="微软雅黑" panose="020B0503020204020204" pitchFamily="34" charset="-122"/>
              </a:rPr>
              <a:t>提高系统的吞吐量</a:t>
            </a:r>
          </a:p>
          <a:p>
            <a:pPr marL="0" indent="0">
              <a:lnSpc>
                <a:spcPct val="110000"/>
              </a:lnSpc>
              <a:spcAft>
                <a:spcPct val="20000"/>
              </a:spcAft>
            </a:pPr>
            <a:r>
              <a:rPr lang="zh-CN" altLang="en-US" sz="2400" b="1" dirty="0">
                <a:solidFill>
                  <a:srgbClr val="FF0000"/>
                </a:solidFill>
                <a:latin typeface="微软雅黑" panose="020B0503020204020204" pitchFamily="34" charset="-122"/>
                <a:ea typeface="微软雅黑" panose="020B0503020204020204" pitchFamily="34" charset="-122"/>
              </a:rPr>
              <a:t>可扩展性</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在操作系统中</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允许有效地开发，测试和引进新的系统功能。</a:t>
            </a:r>
          </a:p>
          <a:p>
            <a:pPr marL="0" indent="0">
              <a:lnSpc>
                <a:spcPct val="110000"/>
              </a:lnSpc>
              <a:spcAft>
                <a:spcPct val="20000"/>
              </a:spcAft>
            </a:pPr>
            <a:r>
              <a:rPr lang="zh-CN" altLang="en-US" sz="2400" b="1" dirty="0">
                <a:solidFill>
                  <a:srgbClr val="FF0000"/>
                </a:solidFill>
                <a:latin typeface="微软雅黑" panose="020B0503020204020204" pitchFamily="34" charset="-122"/>
                <a:ea typeface="微软雅黑" panose="020B0503020204020204" pitchFamily="34" charset="-122"/>
              </a:rPr>
              <a:t>开放性</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实现应用程序的可移植性和互操作性</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要求具有统一的开放的环境。</a:t>
            </a:r>
          </a:p>
        </p:txBody>
      </p:sp>
      <p:sp>
        <p:nvSpPr>
          <p:cNvPr id="17410" name="Rectangle 2"/>
          <p:cNvSpPr>
            <a:spLocks noGrp="1" noChangeArrowheads="1"/>
          </p:cNvSpPr>
          <p:nvPr>
            <p:ph type="title" idx="4294967295"/>
          </p:nvPr>
        </p:nvSpPr>
        <p:spPr>
          <a:xfrm>
            <a:off x="1168400" y="269875"/>
            <a:ext cx="4800600" cy="703263"/>
          </a:xfrm>
          <a:prstGeom prst="rect">
            <a:avLst/>
          </a:prstGeom>
        </p:spPr>
        <p:txBody>
          <a:bodyPr/>
          <a:lstStyle/>
          <a:p>
            <a:pPr>
              <a:defRPr/>
            </a:pPr>
            <a:r>
              <a:rPr lang="en-US" altLang="zh-CN" sz="3200" b="1" dirty="0">
                <a:solidFill>
                  <a:srgbClr val="4A66AC">
                    <a:lumMod val="75000"/>
                  </a:srgbClr>
                </a:solidFill>
                <a:latin typeface="微软雅黑" panose="020B0503020204020204" pitchFamily="34" charset="-122"/>
                <a:ea typeface="微软雅黑" panose="020B0503020204020204" pitchFamily="34" charset="-122"/>
              </a:rPr>
              <a:t>1.1.1 </a:t>
            </a:r>
            <a:r>
              <a:rPr lang="zh-CN" altLang="en-US" sz="3200" b="1" dirty="0">
                <a:solidFill>
                  <a:srgbClr val="4A66AC">
                    <a:lumMod val="75000"/>
                  </a:srgbClr>
                </a:solidFill>
                <a:latin typeface="微软雅黑" panose="020B0503020204020204" pitchFamily="34" charset="-122"/>
                <a:ea typeface="微软雅黑" panose="020B0503020204020204" pitchFamily="34" charset="-122"/>
              </a:rPr>
              <a:t>操作系统的目标</a:t>
            </a:r>
          </a:p>
        </p:txBody>
      </p:sp>
      <p:sp>
        <p:nvSpPr>
          <p:cNvPr id="2" name="爆炸形 2 1"/>
          <p:cNvSpPr/>
          <p:nvPr/>
        </p:nvSpPr>
        <p:spPr>
          <a:xfrm>
            <a:off x="6376020" y="2477309"/>
            <a:ext cx="2602727" cy="1499779"/>
          </a:xfrm>
          <a:prstGeom prst="irregularSeal2">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zh-CN" altLang="en-US" sz="1350" b="1" dirty="0">
                <a:solidFill>
                  <a:schemeClr val="bg1"/>
                </a:solidFill>
                <a:effectLst>
                  <a:outerShdw blurRad="38100" dist="38100" dir="2700000" algn="tl">
                    <a:srgbClr val="000000">
                      <a:alpha val="43137"/>
                    </a:srgbClr>
                  </a:outerShdw>
                </a:effectLst>
                <a:latin typeface="Adobe 仿宋 Std R" panose="02020400000000000000" pitchFamily="18" charset="-122"/>
                <a:ea typeface="Adobe 仿宋 Std R" panose="02020400000000000000" pitchFamily="18" charset="-122"/>
              </a:rPr>
              <a:t>这两个目标最重要</a:t>
            </a:r>
          </a:p>
        </p:txBody>
      </p:sp>
    </p:spTree>
    <p:extLst>
      <p:ext uri="{BB962C8B-B14F-4D97-AF65-F5344CB8AC3E}">
        <p14:creationId xmlns:p14="http://schemas.microsoft.com/office/powerpoint/2010/main" val="123782456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3">
            <a:extLst>
              <a:ext uri="{FF2B5EF4-FFF2-40B4-BE49-F238E27FC236}">
                <a16:creationId xmlns:a16="http://schemas.microsoft.com/office/drawing/2014/main" id="{0B77369D-BD74-664E-A2DF-E1F589306FD3}"/>
              </a:ext>
            </a:extLst>
          </p:cNvPr>
          <p:cNvSpPr>
            <a:spLocks noGrp="1" noChangeArrowheads="1"/>
          </p:cNvSpPr>
          <p:nvPr>
            <p:ph idx="1"/>
          </p:nvPr>
        </p:nvSpPr>
        <p:spPr>
          <a:xfrm>
            <a:off x="457200" y="2057400"/>
            <a:ext cx="7200900" cy="2721750"/>
          </a:xfrm>
        </p:spPr>
        <p:txBody>
          <a:bodyPr/>
          <a:lstStyle/>
          <a:p>
            <a:pPr eaLnBrk="1" hangingPunct="1">
              <a:lnSpc>
                <a:spcPct val="150000"/>
              </a:lnSpc>
            </a:pPr>
            <a:r>
              <a:rPr lang="zh-CN" altLang="en-US" sz="2800" b="1" dirty="0">
                <a:latin typeface="微软雅黑" panose="020B0503020204020204" pitchFamily="34" charset="-122"/>
                <a:ea typeface="微软雅黑" panose="020B0503020204020204" pitchFamily="34" charset="-122"/>
              </a:rPr>
              <a:t>操作系统课程是计算机教育的</a:t>
            </a:r>
            <a:r>
              <a:rPr lang="zh-CN" altLang="en-US" sz="2800" b="1" dirty="0">
                <a:solidFill>
                  <a:srgbClr val="FF0000"/>
                </a:solidFill>
                <a:latin typeface="微软雅黑" panose="020B0503020204020204" pitchFamily="34" charset="-122"/>
                <a:ea typeface="微软雅黑" panose="020B0503020204020204" pitchFamily="34" charset="-122"/>
              </a:rPr>
              <a:t>必修</a:t>
            </a:r>
            <a:r>
              <a:rPr lang="zh-CN" altLang="en-US" sz="2800" b="1" dirty="0">
                <a:latin typeface="微软雅黑" panose="020B0503020204020204" pitchFamily="34" charset="-122"/>
                <a:ea typeface="微软雅黑" panose="020B0503020204020204" pitchFamily="34" charset="-122"/>
              </a:rPr>
              <a:t>内容</a:t>
            </a:r>
          </a:p>
          <a:p>
            <a:pPr eaLnBrk="1" hangingPunct="1">
              <a:lnSpc>
                <a:spcPct val="150000"/>
              </a:lnSpc>
            </a:pPr>
            <a:r>
              <a:rPr lang="zh-CN" altLang="en-US" sz="2800" b="1" dirty="0">
                <a:latin typeface="微软雅黑" panose="020B0503020204020204" pitchFamily="34" charset="-122"/>
                <a:ea typeface="微软雅黑" panose="020B0503020204020204" pitchFamily="34" charset="-122"/>
              </a:rPr>
              <a:t>计算机专业的</a:t>
            </a:r>
            <a:r>
              <a:rPr lang="zh-CN" altLang="en-US" sz="2800" b="1" dirty="0">
                <a:solidFill>
                  <a:srgbClr val="FF0000"/>
                </a:solidFill>
                <a:latin typeface="微软雅黑" panose="020B0503020204020204" pitchFamily="34" charset="-122"/>
                <a:ea typeface="微软雅黑" panose="020B0503020204020204" pitchFamily="34" charset="-122"/>
              </a:rPr>
              <a:t>核心课程</a:t>
            </a:r>
          </a:p>
          <a:p>
            <a:pPr eaLnBrk="1" hangingPunct="1">
              <a:lnSpc>
                <a:spcPct val="150000"/>
              </a:lnSpc>
            </a:pPr>
            <a:r>
              <a:rPr lang="zh-CN" altLang="en-US" sz="2800" b="1" dirty="0">
                <a:latin typeface="微软雅黑" panose="020B0503020204020204" pitchFamily="34" charset="-122"/>
                <a:ea typeface="微软雅黑" panose="020B0503020204020204" pitchFamily="34" charset="-122"/>
              </a:rPr>
              <a:t>计算机技术开发的</a:t>
            </a:r>
            <a:r>
              <a:rPr lang="zh-CN" altLang="en-US" sz="2800" b="1" dirty="0">
                <a:solidFill>
                  <a:srgbClr val="FF0000"/>
                </a:solidFill>
                <a:latin typeface="微软雅黑" panose="020B0503020204020204" pitchFamily="34" charset="-122"/>
                <a:ea typeface="微软雅黑" panose="020B0503020204020204" pitchFamily="34" charset="-122"/>
              </a:rPr>
              <a:t>理论基础</a:t>
            </a:r>
          </a:p>
          <a:p>
            <a:pPr eaLnBrk="1" hangingPunct="1">
              <a:lnSpc>
                <a:spcPct val="150000"/>
              </a:lnSpc>
            </a:pPr>
            <a:r>
              <a:rPr lang="zh-CN" altLang="en-US" sz="2800" b="1" dirty="0">
                <a:latin typeface="微软雅黑" panose="020B0503020204020204" pitchFamily="34" charset="-122"/>
                <a:ea typeface="微软雅黑" panose="020B0503020204020204" pitchFamily="34" charset="-122"/>
              </a:rPr>
              <a:t>计算机相关专业的</a:t>
            </a:r>
            <a:r>
              <a:rPr lang="zh-CN" altLang="en-US" sz="2800" b="1" dirty="0">
                <a:solidFill>
                  <a:srgbClr val="FF0000"/>
                </a:solidFill>
                <a:latin typeface="微软雅黑" panose="020B0503020204020204" pitchFamily="34" charset="-122"/>
                <a:ea typeface="微软雅黑" panose="020B0503020204020204" pitchFamily="34" charset="-122"/>
              </a:rPr>
              <a:t>考研科目</a:t>
            </a:r>
          </a:p>
        </p:txBody>
      </p:sp>
      <p:sp>
        <p:nvSpPr>
          <p:cNvPr id="6147" name="Rectangle 4">
            <a:extLst>
              <a:ext uri="{FF2B5EF4-FFF2-40B4-BE49-F238E27FC236}">
                <a16:creationId xmlns:a16="http://schemas.microsoft.com/office/drawing/2014/main" id="{B14E1839-8AD5-3C4B-94A1-4422A83030D1}"/>
              </a:ext>
            </a:extLst>
          </p:cNvPr>
          <p:cNvSpPr>
            <a:spLocks noGrp="1" noChangeArrowheads="1"/>
          </p:cNvSpPr>
          <p:nvPr>
            <p:ph type="title" idx="4294967295"/>
          </p:nvPr>
        </p:nvSpPr>
        <p:spPr>
          <a:xfrm>
            <a:off x="1411288" y="266700"/>
            <a:ext cx="7732712" cy="630238"/>
          </a:xfrm>
          <a:prstGeom prst="rect">
            <a:avLst/>
          </a:prstGeom>
        </p:spPr>
        <p:txBody>
          <a:bodyPr/>
          <a:lstStyle/>
          <a:p>
            <a:r>
              <a:rPr lang="zh-CN" altLang="en-US" sz="3200" b="1" dirty="0">
                <a:solidFill>
                  <a:srgbClr val="4A66AC">
                    <a:lumMod val="75000"/>
                  </a:srgbClr>
                </a:solidFill>
                <a:latin typeface="微软雅黑" panose="020B0503020204020204" pitchFamily="34" charset="-122"/>
                <a:ea typeface="微软雅黑" panose="020B0503020204020204" pitchFamily="34" charset="-122"/>
              </a:rPr>
              <a:t>课程介绍</a:t>
            </a:r>
          </a:p>
        </p:txBody>
      </p:sp>
    </p:spTree>
    <p:extLst>
      <p:ext uri="{BB962C8B-B14F-4D97-AF65-F5344CB8AC3E}">
        <p14:creationId xmlns:p14="http://schemas.microsoft.com/office/powerpoint/2010/main" val="546851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4" name="直接连接符 43"/>
          <p:cNvCxnSpPr/>
          <p:nvPr/>
        </p:nvCxnSpPr>
        <p:spPr>
          <a:xfrm rot="5400000" flipH="1" flipV="1">
            <a:off x="5674996" y="4264105"/>
            <a:ext cx="750094" cy="0"/>
          </a:xfrm>
          <a:prstGeom prst="line">
            <a:avLst/>
          </a:prstGeom>
          <a:ln w="101600" cmpd="thinThick"/>
        </p:spPr>
        <p:style>
          <a:lnRef idx="3">
            <a:schemeClr val="dk1"/>
          </a:lnRef>
          <a:fillRef idx="0">
            <a:schemeClr val="dk1"/>
          </a:fillRef>
          <a:effectRef idx="2">
            <a:schemeClr val="dk1"/>
          </a:effectRef>
          <a:fontRef idx="minor">
            <a:schemeClr val="tx1"/>
          </a:fontRef>
        </p:style>
      </p:cxnSp>
      <p:cxnSp>
        <p:nvCxnSpPr>
          <p:cNvPr id="45" name="直接连接符 44"/>
          <p:cNvCxnSpPr/>
          <p:nvPr/>
        </p:nvCxnSpPr>
        <p:spPr>
          <a:xfrm rot="5400000" flipH="1" flipV="1">
            <a:off x="4549855" y="4264105"/>
            <a:ext cx="750094" cy="0"/>
          </a:xfrm>
          <a:prstGeom prst="line">
            <a:avLst/>
          </a:prstGeom>
          <a:ln w="101600" cmpd="thinThick"/>
        </p:spPr>
        <p:style>
          <a:lnRef idx="3">
            <a:schemeClr val="dk1"/>
          </a:lnRef>
          <a:fillRef idx="0">
            <a:schemeClr val="dk1"/>
          </a:fillRef>
          <a:effectRef idx="2">
            <a:schemeClr val="dk1"/>
          </a:effectRef>
          <a:fontRef idx="minor">
            <a:schemeClr val="tx1"/>
          </a:fontRef>
        </p:style>
      </p:cxnSp>
      <p:cxnSp>
        <p:nvCxnSpPr>
          <p:cNvPr id="46" name="直接连接符 45"/>
          <p:cNvCxnSpPr/>
          <p:nvPr/>
        </p:nvCxnSpPr>
        <p:spPr>
          <a:xfrm rot="5400000" flipH="1" flipV="1">
            <a:off x="3424715" y="4264105"/>
            <a:ext cx="750094" cy="0"/>
          </a:xfrm>
          <a:prstGeom prst="line">
            <a:avLst/>
          </a:prstGeom>
          <a:ln w="101600" cmpd="thinThick"/>
        </p:spPr>
        <p:style>
          <a:lnRef idx="3">
            <a:schemeClr val="dk1"/>
          </a:lnRef>
          <a:fillRef idx="0">
            <a:schemeClr val="dk1"/>
          </a:fillRef>
          <a:effectRef idx="2">
            <a:schemeClr val="dk1"/>
          </a:effectRef>
          <a:fontRef idx="minor">
            <a:schemeClr val="tx1"/>
          </a:fontRef>
        </p:style>
      </p:cxnSp>
      <p:cxnSp>
        <p:nvCxnSpPr>
          <p:cNvPr id="47" name="直接连接符 46"/>
          <p:cNvCxnSpPr/>
          <p:nvPr/>
        </p:nvCxnSpPr>
        <p:spPr>
          <a:xfrm rot="5400000" flipH="1" flipV="1">
            <a:off x="2299574" y="4264105"/>
            <a:ext cx="750094" cy="0"/>
          </a:xfrm>
          <a:prstGeom prst="line">
            <a:avLst/>
          </a:prstGeom>
          <a:ln w="101600" cmpd="thinThick"/>
        </p:spPr>
        <p:style>
          <a:lnRef idx="3">
            <a:schemeClr val="dk1"/>
          </a:lnRef>
          <a:fillRef idx="0">
            <a:schemeClr val="dk1"/>
          </a:fillRef>
          <a:effectRef idx="2">
            <a:schemeClr val="dk1"/>
          </a:effectRef>
          <a:fontRef idx="minor">
            <a:schemeClr val="tx1"/>
          </a:fontRef>
        </p:style>
      </p:cxnSp>
      <p:sp>
        <p:nvSpPr>
          <p:cNvPr id="2" name="标题 1"/>
          <p:cNvSpPr>
            <a:spLocks noGrp="1"/>
          </p:cNvSpPr>
          <p:nvPr>
            <p:ph type="title" idx="4294967295"/>
          </p:nvPr>
        </p:nvSpPr>
        <p:spPr>
          <a:xfrm>
            <a:off x="1120830" y="293688"/>
            <a:ext cx="5051369" cy="703262"/>
          </a:xfrm>
          <a:prstGeom prst="rect">
            <a:avLst/>
          </a:prstGeom>
        </p:spPr>
        <p:txBody>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补充：计算机硬件介绍</a:t>
            </a:r>
          </a:p>
        </p:txBody>
      </p:sp>
      <p:sp>
        <p:nvSpPr>
          <p:cNvPr id="7" name="矩形 6"/>
          <p:cNvSpPr/>
          <p:nvPr/>
        </p:nvSpPr>
        <p:spPr>
          <a:xfrm>
            <a:off x="1120831" y="3299699"/>
            <a:ext cx="910835" cy="642942"/>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b="1" dirty="0">
                <a:solidFill>
                  <a:schemeClr val="bg1"/>
                </a:solidFill>
                <a:latin typeface="仿宋" pitchFamily="49" charset="-122"/>
                <a:ea typeface="仿宋" pitchFamily="49" charset="-122"/>
              </a:rPr>
              <a:t>CPU</a:t>
            </a:r>
          </a:p>
          <a:p>
            <a:pPr algn="ctr" eaLnBrk="1" hangingPunct="1">
              <a:defRPr/>
            </a:pPr>
            <a:endParaRPr lang="zh-CN" altLang="en-US" sz="1600" b="1" dirty="0">
              <a:solidFill>
                <a:schemeClr val="bg1"/>
              </a:solidFill>
              <a:latin typeface="仿宋" pitchFamily="49" charset="-122"/>
              <a:ea typeface="仿宋" pitchFamily="49" charset="-122"/>
            </a:endParaRPr>
          </a:p>
        </p:txBody>
      </p:sp>
      <p:sp>
        <p:nvSpPr>
          <p:cNvPr id="8" name="矩形 7"/>
          <p:cNvSpPr/>
          <p:nvPr/>
        </p:nvSpPr>
        <p:spPr>
          <a:xfrm>
            <a:off x="2245980" y="3299699"/>
            <a:ext cx="910835" cy="642942"/>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1600" b="1" dirty="0">
                <a:solidFill>
                  <a:schemeClr val="bg1"/>
                </a:solidFill>
                <a:latin typeface="仿宋" pitchFamily="49" charset="-122"/>
                <a:ea typeface="仿宋" pitchFamily="49" charset="-122"/>
              </a:rPr>
              <a:t>存储器</a:t>
            </a:r>
          </a:p>
        </p:txBody>
      </p:sp>
      <p:sp>
        <p:nvSpPr>
          <p:cNvPr id="9" name="矩形 8"/>
          <p:cNvSpPr/>
          <p:nvPr/>
        </p:nvSpPr>
        <p:spPr>
          <a:xfrm>
            <a:off x="3371128" y="3299699"/>
            <a:ext cx="910835" cy="642942"/>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1600" b="1" dirty="0">
                <a:solidFill>
                  <a:schemeClr val="bg1"/>
                </a:solidFill>
                <a:latin typeface="仿宋" pitchFamily="49" charset="-122"/>
                <a:ea typeface="仿宋" pitchFamily="49" charset="-122"/>
              </a:rPr>
              <a:t>视频</a:t>
            </a:r>
            <a:endParaRPr lang="en-US" altLang="zh-CN" sz="1600" b="1" dirty="0">
              <a:solidFill>
                <a:schemeClr val="bg1"/>
              </a:solidFill>
              <a:latin typeface="仿宋" pitchFamily="49" charset="-122"/>
              <a:ea typeface="仿宋" pitchFamily="49" charset="-122"/>
            </a:endParaRPr>
          </a:p>
          <a:p>
            <a:pPr algn="ctr" eaLnBrk="1" hangingPunct="1">
              <a:defRPr/>
            </a:pPr>
            <a:r>
              <a:rPr lang="zh-CN" altLang="en-US" sz="1600" b="1" dirty="0">
                <a:solidFill>
                  <a:schemeClr val="bg1"/>
                </a:solidFill>
                <a:latin typeface="仿宋" pitchFamily="49" charset="-122"/>
                <a:ea typeface="仿宋" pitchFamily="49" charset="-122"/>
              </a:rPr>
              <a:t>控制器</a:t>
            </a:r>
          </a:p>
        </p:txBody>
      </p:sp>
      <p:sp>
        <p:nvSpPr>
          <p:cNvPr id="10" name="矩形 9"/>
          <p:cNvSpPr/>
          <p:nvPr/>
        </p:nvSpPr>
        <p:spPr>
          <a:xfrm>
            <a:off x="4496277" y="3299699"/>
            <a:ext cx="910835" cy="642942"/>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1600" b="1" dirty="0">
                <a:solidFill>
                  <a:schemeClr val="bg1"/>
                </a:solidFill>
                <a:latin typeface="仿宋" pitchFamily="49" charset="-122"/>
                <a:ea typeface="仿宋" pitchFamily="49" charset="-122"/>
              </a:rPr>
              <a:t>键盘</a:t>
            </a:r>
            <a:endParaRPr lang="en-US" altLang="zh-CN" sz="1600" b="1" dirty="0">
              <a:solidFill>
                <a:schemeClr val="bg1"/>
              </a:solidFill>
              <a:latin typeface="仿宋" pitchFamily="49" charset="-122"/>
              <a:ea typeface="仿宋" pitchFamily="49" charset="-122"/>
            </a:endParaRPr>
          </a:p>
          <a:p>
            <a:pPr algn="ctr" eaLnBrk="1" hangingPunct="1">
              <a:defRPr/>
            </a:pPr>
            <a:r>
              <a:rPr lang="zh-CN" altLang="en-US" sz="1600" b="1" dirty="0">
                <a:solidFill>
                  <a:schemeClr val="bg1"/>
                </a:solidFill>
                <a:latin typeface="仿宋" pitchFamily="49" charset="-122"/>
                <a:ea typeface="仿宋" pitchFamily="49" charset="-122"/>
              </a:rPr>
              <a:t>控制器</a:t>
            </a:r>
          </a:p>
        </p:txBody>
      </p:sp>
      <p:sp>
        <p:nvSpPr>
          <p:cNvPr id="11" name="矩形 10"/>
          <p:cNvSpPr/>
          <p:nvPr/>
        </p:nvSpPr>
        <p:spPr>
          <a:xfrm>
            <a:off x="5621425" y="3299699"/>
            <a:ext cx="910835" cy="642942"/>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b="1" dirty="0">
                <a:solidFill>
                  <a:schemeClr val="bg1"/>
                </a:solidFill>
                <a:latin typeface="仿宋" pitchFamily="49" charset="-122"/>
                <a:ea typeface="仿宋" pitchFamily="49" charset="-122"/>
              </a:rPr>
              <a:t>USB</a:t>
            </a:r>
          </a:p>
          <a:p>
            <a:pPr algn="ctr" eaLnBrk="1" hangingPunct="1">
              <a:defRPr/>
            </a:pPr>
            <a:r>
              <a:rPr lang="zh-CN" altLang="en-US" sz="1600" b="1" dirty="0">
                <a:solidFill>
                  <a:schemeClr val="bg1"/>
                </a:solidFill>
                <a:latin typeface="仿宋" pitchFamily="49" charset="-122"/>
                <a:ea typeface="仿宋" pitchFamily="49" charset="-122"/>
              </a:rPr>
              <a:t>控制器</a:t>
            </a:r>
          </a:p>
        </p:txBody>
      </p:sp>
      <p:sp>
        <p:nvSpPr>
          <p:cNvPr id="12" name="矩形 11"/>
          <p:cNvSpPr/>
          <p:nvPr/>
        </p:nvSpPr>
        <p:spPr>
          <a:xfrm>
            <a:off x="6746550" y="3299699"/>
            <a:ext cx="910835" cy="642942"/>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1600" b="1" dirty="0">
                <a:solidFill>
                  <a:schemeClr val="bg1"/>
                </a:solidFill>
                <a:latin typeface="仿宋" pitchFamily="49" charset="-122"/>
                <a:ea typeface="仿宋" pitchFamily="49" charset="-122"/>
              </a:rPr>
              <a:t>硬盘</a:t>
            </a:r>
            <a:endParaRPr lang="en-US" altLang="zh-CN" sz="1600" b="1" dirty="0">
              <a:solidFill>
                <a:schemeClr val="bg1"/>
              </a:solidFill>
              <a:latin typeface="仿宋" pitchFamily="49" charset="-122"/>
              <a:ea typeface="仿宋" pitchFamily="49" charset="-122"/>
            </a:endParaRPr>
          </a:p>
          <a:p>
            <a:pPr algn="ctr" eaLnBrk="1" hangingPunct="1">
              <a:defRPr/>
            </a:pPr>
            <a:r>
              <a:rPr lang="zh-CN" altLang="en-US" sz="1600" b="1" dirty="0">
                <a:solidFill>
                  <a:schemeClr val="bg1"/>
                </a:solidFill>
                <a:latin typeface="仿宋" pitchFamily="49" charset="-122"/>
                <a:ea typeface="仿宋" pitchFamily="49" charset="-122"/>
              </a:rPr>
              <a:t>控制器</a:t>
            </a:r>
          </a:p>
        </p:txBody>
      </p:sp>
      <p:sp>
        <p:nvSpPr>
          <p:cNvPr id="13" name="矩形 12"/>
          <p:cNvSpPr/>
          <p:nvPr/>
        </p:nvSpPr>
        <p:spPr>
          <a:xfrm>
            <a:off x="1281590" y="3674745"/>
            <a:ext cx="589360" cy="2678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b="1" dirty="0">
                <a:solidFill>
                  <a:schemeClr val="bg1"/>
                </a:solidFill>
                <a:effectLst>
                  <a:outerShdw blurRad="38100" dist="38100" dir="2700000" algn="tl">
                    <a:srgbClr val="000000">
                      <a:alpha val="43137"/>
                    </a:srgbClr>
                  </a:outerShdw>
                </a:effectLst>
                <a:latin typeface="仿宋" pitchFamily="49" charset="-122"/>
                <a:ea typeface="仿宋" pitchFamily="49" charset="-122"/>
              </a:rPr>
              <a:t>MMU</a:t>
            </a:r>
            <a:endParaRPr lang="zh-CN" altLang="en-US" sz="1600" b="1" dirty="0">
              <a:solidFill>
                <a:schemeClr val="bg1"/>
              </a:solidFill>
              <a:effectLst>
                <a:outerShdw blurRad="38100" dist="38100" dir="2700000" algn="tl">
                  <a:srgbClr val="000000">
                    <a:alpha val="43137"/>
                  </a:srgbClr>
                </a:outerShdw>
              </a:effectLst>
              <a:latin typeface="仿宋" pitchFamily="49" charset="-122"/>
              <a:ea typeface="仿宋" pitchFamily="49" charset="-122"/>
            </a:endParaRPr>
          </a:p>
        </p:txBody>
      </p:sp>
      <p:pic>
        <p:nvPicPr>
          <p:cNvPr id="22554" name="Picture 4" descr="C:\Users\rly\AppData\Local\Microsoft\Windows\Temporary Internet Files\Content.IE5\CHTOD8XG\MC90005646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0318" y="2174557"/>
            <a:ext cx="1045369"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直接连接符 19"/>
          <p:cNvCxnSpPr/>
          <p:nvPr/>
        </p:nvCxnSpPr>
        <p:spPr>
          <a:xfrm rot="16200000" flipH="1">
            <a:off x="4657011" y="2978230"/>
            <a:ext cx="642938" cy="0"/>
          </a:xfrm>
          <a:prstGeom prst="line">
            <a:avLst/>
          </a:prstGeom>
        </p:spPr>
        <p:style>
          <a:lnRef idx="2">
            <a:schemeClr val="dk1"/>
          </a:lnRef>
          <a:fillRef idx="0">
            <a:schemeClr val="dk1"/>
          </a:fillRef>
          <a:effectRef idx="1">
            <a:schemeClr val="dk1"/>
          </a:effectRef>
          <a:fontRef idx="minor">
            <a:schemeClr val="tx1"/>
          </a:fontRef>
        </p:style>
      </p:cxnSp>
      <p:pic>
        <p:nvPicPr>
          <p:cNvPr id="22556" name="Picture 5" descr="C:\Users\rly\AppData\Local\Microsoft\Windows\Temporary Internet Files\Content.IE5\CHTOD8XG\MC90028577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21418" y="2013823"/>
            <a:ext cx="910828" cy="72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直接连接符 27"/>
          <p:cNvCxnSpPr/>
          <p:nvPr/>
        </p:nvCxnSpPr>
        <p:spPr>
          <a:xfrm rot="16200000" flipH="1">
            <a:off x="6907292" y="2978230"/>
            <a:ext cx="642938" cy="0"/>
          </a:xfrm>
          <a:prstGeom prst="line">
            <a:avLst/>
          </a:prstGeom>
        </p:spPr>
        <p:style>
          <a:lnRef idx="2">
            <a:schemeClr val="dk1"/>
          </a:lnRef>
          <a:fillRef idx="0">
            <a:schemeClr val="dk1"/>
          </a:fillRef>
          <a:effectRef idx="1">
            <a:schemeClr val="dk1"/>
          </a:effectRef>
          <a:fontRef idx="minor">
            <a:schemeClr val="tx1"/>
          </a:fontRef>
        </p:style>
      </p:cxnSp>
      <p:pic>
        <p:nvPicPr>
          <p:cNvPr id="22558" name="Picture 6" descr="C:\Users\rly\AppData\Local\Microsoft\Windows\Temporary Internet Files\Content.IE5\WJNLXC13\MC900307609[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9661" y="2067402"/>
            <a:ext cx="794147" cy="66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接连接符 30"/>
          <p:cNvCxnSpPr/>
          <p:nvPr/>
        </p:nvCxnSpPr>
        <p:spPr>
          <a:xfrm rot="16200000" flipH="1">
            <a:off x="5728573" y="2978230"/>
            <a:ext cx="642938" cy="0"/>
          </a:xfrm>
          <a:prstGeom prst="line">
            <a:avLst/>
          </a:prstGeom>
        </p:spPr>
        <p:style>
          <a:lnRef idx="2">
            <a:schemeClr val="dk1"/>
          </a:lnRef>
          <a:fillRef idx="0">
            <a:schemeClr val="dk1"/>
          </a:fillRef>
          <a:effectRef idx="1">
            <a:schemeClr val="dk1"/>
          </a:effectRef>
          <a:fontRef idx="minor">
            <a:schemeClr val="tx1"/>
          </a:fontRef>
        </p:style>
      </p:cxnSp>
      <p:pic>
        <p:nvPicPr>
          <p:cNvPr id="22560" name="Picture 7" descr="C:\Users\rly\AppData\Local\Microsoft\Windows\Temporary Internet Files\Content.IE5\VOF27OP8\MC900431619[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1871" y="1960246"/>
            <a:ext cx="803672" cy="80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直接连接符 32"/>
          <p:cNvCxnSpPr/>
          <p:nvPr/>
        </p:nvCxnSpPr>
        <p:spPr>
          <a:xfrm rot="16200000" flipH="1">
            <a:off x="3478292" y="2978230"/>
            <a:ext cx="642938" cy="0"/>
          </a:xfrm>
          <a:prstGeom prst="line">
            <a:avLst/>
          </a:prstGeom>
        </p:spPr>
        <p:style>
          <a:lnRef idx="2">
            <a:schemeClr val="dk1"/>
          </a:lnRef>
          <a:fillRef idx="0">
            <a:schemeClr val="dk1"/>
          </a:fillRef>
          <a:effectRef idx="1">
            <a:schemeClr val="dk1"/>
          </a:effectRef>
          <a:fontRef idx="minor">
            <a:schemeClr val="tx1"/>
          </a:fontRef>
        </p:style>
      </p:cxnSp>
      <p:sp>
        <p:nvSpPr>
          <p:cNvPr id="22562" name="TextBox 33"/>
          <p:cNvSpPr txBox="1">
            <a:spLocks noChangeArrowheads="1"/>
          </p:cNvSpPr>
          <p:nvPr/>
        </p:nvSpPr>
        <p:spPr bwMode="auto">
          <a:xfrm>
            <a:off x="3531871" y="1692355"/>
            <a:ext cx="70403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lang="zh-CN" altLang="en-US" sz="1350" b="0">
                <a:latin typeface="仿宋" panose="02010609060101010101" pitchFamily="49" charset="-122"/>
                <a:ea typeface="仿宋" panose="02010609060101010101" pitchFamily="49" charset="-122"/>
              </a:rPr>
              <a:t>显示器</a:t>
            </a:r>
          </a:p>
        </p:txBody>
      </p:sp>
      <p:sp>
        <p:nvSpPr>
          <p:cNvPr id="22563" name="TextBox 34"/>
          <p:cNvSpPr txBox="1">
            <a:spLocks noChangeArrowheads="1"/>
          </p:cNvSpPr>
          <p:nvPr/>
        </p:nvSpPr>
        <p:spPr bwMode="auto">
          <a:xfrm>
            <a:off x="4549855" y="1692355"/>
            <a:ext cx="53091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lang="zh-CN" altLang="en-US" sz="1350" b="0">
                <a:latin typeface="仿宋" panose="02010609060101010101" pitchFamily="49" charset="-122"/>
                <a:ea typeface="仿宋" panose="02010609060101010101" pitchFamily="49" charset="-122"/>
              </a:rPr>
              <a:t>键盘</a:t>
            </a:r>
          </a:p>
        </p:txBody>
      </p:sp>
      <p:sp>
        <p:nvSpPr>
          <p:cNvPr id="22564" name="TextBox 35"/>
          <p:cNvSpPr txBox="1">
            <a:spLocks noChangeArrowheads="1"/>
          </p:cNvSpPr>
          <p:nvPr/>
        </p:nvSpPr>
        <p:spPr bwMode="auto">
          <a:xfrm>
            <a:off x="5674996" y="1692355"/>
            <a:ext cx="96372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lang="en-US" altLang="zh-CN" sz="1350" b="0">
                <a:latin typeface="仿宋" panose="02010609060101010101" pitchFamily="49" charset="-122"/>
                <a:ea typeface="仿宋" panose="02010609060101010101" pitchFamily="49" charset="-122"/>
              </a:rPr>
              <a:t>USB</a:t>
            </a:r>
            <a:r>
              <a:rPr lang="zh-CN" altLang="en-US" sz="1350" b="0">
                <a:latin typeface="仿宋" panose="02010609060101010101" pitchFamily="49" charset="-122"/>
                <a:ea typeface="仿宋" panose="02010609060101010101" pitchFamily="49" charset="-122"/>
              </a:rPr>
              <a:t>打印机</a:t>
            </a:r>
          </a:p>
        </p:txBody>
      </p:sp>
      <p:sp>
        <p:nvSpPr>
          <p:cNvPr id="22565" name="TextBox 36"/>
          <p:cNvSpPr txBox="1">
            <a:spLocks noChangeArrowheads="1"/>
          </p:cNvSpPr>
          <p:nvPr/>
        </p:nvSpPr>
        <p:spPr bwMode="auto">
          <a:xfrm>
            <a:off x="6907294" y="1585199"/>
            <a:ext cx="70403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lang="zh-CN" altLang="en-US" sz="1350" b="0">
                <a:latin typeface="仿宋" panose="02010609060101010101" pitchFamily="49" charset="-122"/>
                <a:ea typeface="仿宋" panose="02010609060101010101" pitchFamily="49" charset="-122"/>
              </a:rPr>
              <a:t>硬盘</a:t>
            </a:r>
            <a:endParaRPr lang="en-US" altLang="zh-CN" sz="1350" b="0">
              <a:latin typeface="仿宋" panose="02010609060101010101" pitchFamily="49" charset="-122"/>
              <a:ea typeface="仿宋" panose="02010609060101010101" pitchFamily="49" charset="-122"/>
            </a:endParaRPr>
          </a:p>
          <a:p>
            <a:pPr eaLnBrk="1" hangingPunct="1">
              <a:spcBef>
                <a:spcPct val="0"/>
              </a:spcBef>
              <a:buFontTx/>
              <a:buNone/>
            </a:pPr>
            <a:r>
              <a:rPr lang="zh-CN" altLang="en-US" sz="1350" b="0">
                <a:latin typeface="仿宋" panose="02010609060101010101" pitchFamily="49" charset="-122"/>
                <a:ea typeface="仿宋" panose="02010609060101010101" pitchFamily="49" charset="-122"/>
              </a:rPr>
              <a:t>驱动器</a:t>
            </a:r>
          </a:p>
        </p:txBody>
      </p:sp>
      <p:cxnSp>
        <p:nvCxnSpPr>
          <p:cNvPr id="41" name="直接连接符 40"/>
          <p:cNvCxnSpPr/>
          <p:nvPr/>
        </p:nvCxnSpPr>
        <p:spPr>
          <a:xfrm>
            <a:off x="1549481" y="4639151"/>
            <a:ext cx="5679281" cy="0"/>
          </a:xfrm>
          <a:prstGeom prst="line">
            <a:avLst/>
          </a:prstGeom>
          <a:ln w="101600" cmpd="thinThick"/>
        </p:spPr>
        <p:style>
          <a:lnRef idx="3">
            <a:schemeClr val="dk1"/>
          </a:lnRef>
          <a:fillRef idx="0">
            <a:schemeClr val="dk1"/>
          </a:fillRef>
          <a:effectRef idx="2">
            <a:schemeClr val="dk1"/>
          </a:effectRef>
          <a:fontRef idx="minor">
            <a:schemeClr val="tx1"/>
          </a:fontRef>
        </p:style>
      </p:cxnSp>
      <p:cxnSp>
        <p:nvCxnSpPr>
          <p:cNvPr id="43" name="直接连接符 42"/>
          <p:cNvCxnSpPr/>
          <p:nvPr/>
        </p:nvCxnSpPr>
        <p:spPr>
          <a:xfrm rot="5400000" flipH="1" flipV="1">
            <a:off x="6853715" y="4264105"/>
            <a:ext cx="750094" cy="0"/>
          </a:xfrm>
          <a:prstGeom prst="line">
            <a:avLst/>
          </a:prstGeom>
          <a:ln w="101600" cmpd="thinThick"/>
        </p:spPr>
        <p:style>
          <a:lnRef idx="3">
            <a:schemeClr val="dk1"/>
          </a:lnRef>
          <a:fillRef idx="0">
            <a:schemeClr val="dk1"/>
          </a:fillRef>
          <a:effectRef idx="2">
            <a:schemeClr val="dk1"/>
          </a:effectRef>
          <a:fontRef idx="minor">
            <a:schemeClr val="tx1"/>
          </a:fontRef>
        </p:style>
      </p:cxnSp>
      <p:cxnSp>
        <p:nvCxnSpPr>
          <p:cNvPr id="48" name="直接连接符 47"/>
          <p:cNvCxnSpPr/>
          <p:nvPr/>
        </p:nvCxnSpPr>
        <p:spPr>
          <a:xfrm rot="5400000" flipH="1" flipV="1">
            <a:off x="1174434" y="4264105"/>
            <a:ext cx="750094" cy="0"/>
          </a:xfrm>
          <a:prstGeom prst="line">
            <a:avLst/>
          </a:prstGeom>
          <a:ln w="101600" cmpd="thickThin"/>
        </p:spPr>
        <p:style>
          <a:lnRef idx="3">
            <a:schemeClr val="dk1"/>
          </a:lnRef>
          <a:fillRef idx="0">
            <a:schemeClr val="dk1"/>
          </a:fillRef>
          <a:effectRef idx="2">
            <a:schemeClr val="dk1"/>
          </a:effectRef>
          <a:fontRef idx="minor">
            <a:schemeClr val="tx1"/>
          </a:fontRef>
        </p:style>
      </p:cxnSp>
      <p:sp>
        <p:nvSpPr>
          <p:cNvPr id="22569" name="TextBox 48"/>
          <p:cNvSpPr txBox="1">
            <a:spLocks noChangeArrowheads="1"/>
          </p:cNvSpPr>
          <p:nvPr/>
        </p:nvSpPr>
        <p:spPr bwMode="auto">
          <a:xfrm>
            <a:off x="6342478" y="4639151"/>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lang="zh-CN" altLang="en-US" sz="1600" b="0" dirty="0">
                <a:latin typeface="仿宋" panose="02010609060101010101" pitchFamily="49" charset="-122"/>
                <a:ea typeface="仿宋" panose="02010609060101010101" pitchFamily="49" charset="-122"/>
              </a:rPr>
              <a:t>总线</a:t>
            </a:r>
          </a:p>
        </p:txBody>
      </p:sp>
      <p:sp>
        <p:nvSpPr>
          <p:cNvPr id="22570" name="TextBox 49"/>
          <p:cNvSpPr txBox="1">
            <a:spLocks noChangeArrowheads="1"/>
          </p:cNvSpPr>
          <p:nvPr/>
        </p:nvSpPr>
        <p:spPr bwMode="auto">
          <a:xfrm>
            <a:off x="3220746" y="5426862"/>
            <a:ext cx="30235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lang="zh-CN" altLang="en-US" sz="2000" dirty="0">
                <a:latin typeface="仿宋" panose="02010609060101010101" pitchFamily="49" charset="-122"/>
                <a:ea typeface="仿宋" panose="02010609060101010101" pitchFamily="49" charset="-122"/>
              </a:rPr>
              <a:t>个人计算机中的一些部件</a:t>
            </a:r>
          </a:p>
        </p:txBody>
      </p:sp>
    </p:spTree>
    <p:extLst>
      <p:ext uri="{BB962C8B-B14F-4D97-AF65-F5344CB8AC3E}">
        <p14:creationId xmlns:p14="http://schemas.microsoft.com/office/powerpoint/2010/main" val="1443325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2051"/>
          <p:cNvSpPr>
            <a:spLocks noGrp="1" noChangeArrowheads="1"/>
          </p:cNvSpPr>
          <p:nvPr>
            <p:ph idx="1"/>
          </p:nvPr>
        </p:nvSpPr>
        <p:spPr>
          <a:xfrm>
            <a:off x="439409" y="1184565"/>
            <a:ext cx="8262918" cy="3597884"/>
          </a:xfrm>
        </p:spPr>
        <p:txBody>
          <a:bodyPr/>
          <a:lstStyle/>
          <a:p>
            <a:pPr marL="685800" lvl="1" indent="-342900">
              <a:lnSpc>
                <a:spcPct val="120000"/>
              </a:lnSpc>
              <a:spcBef>
                <a:spcPts val="0"/>
              </a:spcBef>
              <a:buFont typeface="+mj-lt"/>
              <a:buAutoNum type="arabicPeriod"/>
              <a:defRPr/>
            </a:pPr>
            <a:r>
              <a:rPr lang="en-US" altLang="zh-CN" sz="2400" b="1" dirty="0">
                <a:latin typeface="微软雅黑" panose="020B0503020204020204" pitchFamily="34" charset="-122"/>
                <a:ea typeface="微软雅黑" panose="020B0503020204020204" pitchFamily="34" charset="-122"/>
              </a:rPr>
              <a:t>OS</a:t>
            </a:r>
            <a:r>
              <a:rPr lang="zh-CN" altLang="en-US" sz="2400" b="1" dirty="0">
                <a:latin typeface="微软雅黑" panose="020B0503020204020204" pitchFamily="34" charset="-122"/>
                <a:ea typeface="微软雅黑" panose="020B0503020204020204" pitchFamily="34" charset="-122"/>
              </a:rPr>
              <a:t>作为用户与计算机硬件系统之间的接口</a:t>
            </a:r>
          </a:p>
          <a:p>
            <a:pPr lvl="1" eaLnBrk="1" hangingPunct="1">
              <a:lnSpc>
                <a:spcPct val="120000"/>
              </a:lnSpc>
              <a:spcBef>
                <a:spcPts val="0"/>
              </a:spcBef>
              <a:buFont typeface="Wingdings" panose="05000000000000000000" pitchFamily="2" charset="2"/>
              <a:buNone/>
              <a:defRPr/>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计算机用户需要的</a:t>
            </a:r>
            <a:r>
              <a:rPr lang="zh-CN" altLang="en-US" sz="2400" dirty="0">
                <a:solidFill>
                  <a:srgbClr val="FF0000"/>
                </a:solidFill>
                <a:latin typeface="微软雅黑" panose="020B0503020204020204" pitchFamily="34" charset="-122"/>
                <a:ea typeface="微软雅黑" panose="020B0503020204020204" pitchFamily="34" charset="-122"/>
              </a:rPr>
              <a:t>用户命令</a:t>
            </a:r>
            <a:r>
              <a:rPr lang="zh-CN" altLang="en-US" sz="2400" dirty="0">
                <a:latin typeface="微软雅黑" panose="020B0503020204020204" pitchFamily="34" charset="-122"/>
                <a:ea typeface="微软雅黑" panose="020B0503020204020204" pitchFamily="34" charset="-122"/>
              </a:rPr>
              <a:t> ：由</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实现的所有用户命令所构成的集合常被人们称为</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的</a:t>
            </a:r>
            <a:r>
              <a:rPr lang="en-US" altLang="zh-CN" sz="2400" dirty="0">
                <a:solidFill>
                  <a:srgbClr val="FF0000"/>
                </a:solidFill>
                <a:latin typeface="微软雅黑" panose="020B0503020204020204" pitchFamily="34" charset="-122"/>
                <a:ea typeface="微软雅黑" panose="020B0503020204020204" pitchFamily="34" charset="-122"/>
              </a:rPr>
              <a:t>Interface(</a:t>
            </a:r>
            <a:r>
              <a:rPr lang="zh-CN" altLang="en-US" sz="2400" dirty="0">
                <a:solidFill>
                  <a:srgbClr val="FF0000"/>
                </a:solidFill>
                <a:latin typeface="微软雅黑" panose="020B0503020204020204" pitchFamily="34" charset="-122"/>
                <a:ea typeface="微软雅黑" panose="020B0503020204020204" pitchFamily="34" charset="-122"/>
              </a:rPr>
              <a:t>用户接口</a:t>
            </a:r>
            <a:r>
              <a:rPr lang="en-US" altLang="zh-CN" sz="2400" i="1" dirty="0">
                <a:solidFill>
                  <a:srgbClr val="FF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；有时也称为</a:t>
            </a:r>
            <a:r>
              <a:rPr lang="zh-CN" altLang="en-US" sz="2400" dirty="0">
                <a:solidFill>
                  <a:srgbClr val="FF0000"/>
                </a:solidFill>
                <a:latin typeface="微软雅黑" panose="020B0503020204020204" pitchFamily="34" charset="-122"/>
                <a:ea typeface="微软雅黑" panose="020B0503020204020204" pitchFamily="34" charset="-122"/>
              </a:rPr>
              <a:t>命令接口</a:t>
            </a:r>
            <a:r>
              <a:rPr lang="zh-CN" altLang="en-US" sz="2400" dirty="0">
                <a:latin typeface="微软雅黑" panose="020B0503020204020204" pitchFamily="34" charset="-122"/>
                <a:ea typeface="微软雅黑" panose="020B0503020204020204" pitchFamily="34" charset="-122"/>
              </a:rPr>
              <a:t>。</a:t>
            </a:r>
          </a:p>
          <a:p>
            <a:pPr marL="898525" lvl="1" indent="-223838" eaLnBrk="1" hangingPunct="1">
              <a:lnSpc>
                <a:spcPct val="120000"/>
              </a:lnSpc>
              <a:spcBef>
                <a:spcPts val="0"/>
              </a:spcBef>
              <a:buFontTx/>
              <a:buNone/>
              <a:defRPr/>
            </a:pPr>
            <a:r>
              <a:rPr lang="zh-CN" altLang="en-US" sz="2400" dirty="0">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命令的表示形式：</a:t>
            </a:r>
          </a:p>
          <a:p>
            <a:pPr marL="898525" lvl="1" indent="-223838" eaLnBrk="1" hangingPunct="1">
              <a:lnSpc>
                <a:spcPct val="120000"/>
              </a:lnSpc>
              <a:spcBef>
                <a:spcPts val="0"/>
              </a:spcBef>
              <a:defRPr/>
            </a:pPr>
            <a:r>
              <a:rPr lang="zh-CN" altLang="en-US" sz="2400" dirty="0">
                <a:latin typeface="微软雅黑" panose="020B0503020204020204" pitchFamily="34" charset="-122"/>
                <a:ea typeface="微软雅黑" panose="020B0503020204020204" pitchFamily="34" charset="-122"/>
              </a:rPr>
              <a:t>字符形式：较灵活但因繁琐而难记； </a:t>
            </a:r>
          </a:p>
          <a:p>
            <a:pPr marL="898525" lvl="1" indent="-223838" eaLnBrk="1" hangingPunct="1">
              <a:lnSpc>
                <a:spcPct val="120000"/>
              </a:lnSpc>
              <a:spcBef>
                <a:spcPts val="0"/>
              </a:spcBef>
              <a:defRPr/>
            </a:pPr>
            <a:r>
              <a:rPr lang="zh-CN" altLang="en-US" sz="2400" dirty="0">
                <a:latin typeface="微软雅黑" panose="020B0503020204020204" pitchFamily="34" charset="-122"/>
                <a:ea typeface="微软雅黑" panose="020B0503020204020204" pitchFamily="34" charset="-122"/>
              </a:rPr>
              <a:t>菜单形式：试图在字符终端上提供友好的用户界面</a:t>
            </a:r>
            <a:endParaRPr lang="en-US" altLang="zh-CN" sz="2400" dirty="0">
              <a:latin typeface="微软雅黑" panose="020B0503020204020204" pitchFamily="34" charset="-122"/>
              <a:ea typeface="微软雅黑" panose="020B0503020204020204" pitchFamily="34" charset="-122"/>
            </a:endParaRPr>
          </a:p>
          <a:p>
            <a:pPr marL="898525" lvl="1" indent="-223838" eaLnBrk="1" hangingPunct="1">
              <a:lnSpc>
                <a:spcPct val="120000"/>
              </a:lnSpc>
              <a:spcBef>
                <a:spcPts val="0"/>
              </a:spcBef>
              <a:defRPr/>
            </a:pPr>
            <a:r>
              <a:rPr lang="zh-CN" altLang="en-US" sz="2400" dirty="0">
                <a:latin typeface="微软雅黑" panose="020B0503020204020204" pitchFamily="34" charset="-122"/>
                <a:ea typeface="微软雅黑" panose="020B0503020204020204" pitchFamily="34" charset="-122"/>
              </a:rPr>
              <a:t>图形形式：因直观而易记但不灵活。</a:t>
            </a:r>
          </a:p>
          <a:p>
            <a:pPr lvl="1" eaLnBrk="1" hangingPunct="1">
              <a:lnSpc>
                <a:spcPct val="120000"/>
              </a:lnSpc>
              <a:spcBef>
                <a:spcPts val="0"/>
              </a:spcBef>
              <a:buFontTx/>
              <a:buNone/>
              <a:defRPr/>
            </a:pPr>
            <a:r>
              <a:rPr lang="zh-CN" altLang="en-US" sz="2400" dirty="0">
                <a:latin typeface="微软雅黑" panose="020B0503020204020204" pitchFamily="34" charset="-122"/>
                <a:ea typeface="微软雅黑" panose="020B0503020204020204" pitchFamily="34" charset="-122"/>
              </a:rPr>
              <a:t>●应用软件需要的</a:t>
            </a:r>
            <a:r>
              <a:rPr lang="en-US" altLang="zh-CN" sz="2400" dirty="0">
                <a:solidFill>
                  <a:srgbClr val="FF0000"/>
                </a:solidFill>
                <a:latin typeface="微软雅黑" panose="020B0503020204020204" pitchFamily="34" charset="-122"/>
                <a:ea typeface="微软雅黑" panose="020B0503020204020204" pitchFamily="34" charset="-122"/>
              </a:rPr>
              <a:t>System Call(</a:t>
            </a:r>
            <a:r>
              <a:rPr lang="zh-CN" altLang="en-US" sz="2400" dirty="0">
                <a:solidFill>
                  <a:srgbClr val="FF0000"/>
                </a:solidFill>
                <a:latin typeface="微软雅黑" panose="020B0503020204020204" pitchFamily="34" charset="-122"/>
                <a:ea typeface="微软雅黑" panose="020B0503020204020204" pitchFamily="34" charset="-122"/>
              </a:rPr>
              <a:t>系统调用</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由</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实现的所有系统调用所构成的集合被人们称为</a:t>
            </a:r>
            <a:r>
              <a:rPr lang="zh-CN" altLang="en-US" sz="2400" dirty="0">
                <a:solidFill>
                  <a:srgbClr val="FF0000"/>
                </a:solidFill>
                <a:latin typeface="微软雅黑" panose="020B0503020204020204" pitchFamily="34" charset="-122"/>
                <a:ea typeface="微软雅黑" panose="020B0503020204020204" pitchFamily="34" charset="-122"/>
              </a:rPr>
              <a:t>程序接口</a:t>
            </a:r>
            <a:r>
              <a:rPr lang="zh-CN" altLang="en-US" sz="2400" dirty="0">
                <a:latin typeface="微软雅黑" panose="020B0503020204020204" pitchFamily="34" charset="-122"/>
                <a:ea typeface="微软雅黑" panose="020B0503020204020204" pitchFamily="34" charset="-122"/>
              </a:rPr>
              <a:t>或</a:t>
            </a:r>
            <a:r>
              <a:rPr lang="zh-CN" altLang="en-US" sz="2400" dirty="0">
                <a:solidFill>
                  <a:srgbClr val="FF0000"/>
                </a:solidFill>
                <a:latin typeface="微软雅黑" panose="020B0503020204020204" pitchFamily="34" charset="-122"/>
                <a:ea typeface="微软雅黑" panose="020B0503020204020204" pitchFamily="34" charset="-122"/>
              </a:rPr>
              <a:t>应用编程接口</a:t>
            </a:r>
            <a:r>
              <a:rPr lang="en-US" altLang="zh-CN" sz="2400" dirty="0">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A</a:t>
            </a:r>
            <a:r>
              <a:rPr lang="en-US" altLang="zh-CN" sz="2400" dirty="0">
                <a:latin typeface="微软雅黑" panose="020B0503020204020204" pitchFamily="34" charset="-122"/>
                <a:ea typeface="微软雅黑" panose="020B0503020204020204" pitchFamily="34" charset="-122"/>
              </a:rPr>
              <a:t>pplication </a:t>
            </a:r>
            <a:r>
              <a:rPr lang="en-US" altLang="zh-CN" sz="2400" dirty="0">
                <a:solidFill>
                  <a:srgbClr val="FF0000"/>
                </a:solidFill>
                <a:latin typeface="微软雅黑" panose="020B0503020204020204" pitchFamily="34" charset="-122"/>
                <a:ea typeface="微软雅黑" panose="020B0503020204020204" pitchFamily="34" charset="-122"/>
              </a:rPr>
              <a:t>P</a:t>
            </a:r>
            <a:r>
              <a:rPr lang="en-US" altLang="zh-CN" sz="2400" dirty="0">
                <a:latin typeface="微软雅黑" panose="020B0503020204020204" pitchFamily="34" charset="-122"/>
                <a:ea typeface="微软雅黑" panose="020B0503020204020204" pitchFamily="34" charset="-122"/>
              </a:rPr>
              <a:t>rogramming </a:t>
            </a:r>
            <a:r>
              <a:rPr lang="en-US" altLang="zh-CN" sz="2400" dirty="0" err="1">
                <a:solidFill>
                  <a:srgbClr val="FF0000"/>
                </a:solidFill>
                <a:latin typeface="微软雅黑" panose="020B0503020204020204" pitchFamily="34" charset="-122"/>
                <a:ea typeface="微软雅黑" panose="020B0503020204020204" pitchFamily="34" charset="-122"/>
              </a:rPr>
              <a:t>I</a:t>
            </a:r>
            <a:r>
              <a:rPr lang="en-US" altLang="zh-CN" sz="2400" dirty="0" err="1">
                <a:latin typeface="微软雅黑" panose="020B0503020204020204" pitchFamily="34" charset="-122"/>
                <a:ea typeface="微软雅黑" panose="020B0503020204020204" pitchFamily="34" charset="-122"/>
              </a:rPr>
              <a:t>nterface,</a:t>
            </a:r>
            <a:r>
              <a:rPr lang="en-US" altLang="zh-CN" sz="2400" dirty="0" err="1">
                <a:solidFill>
                  <a:srgbClr val="FF0000"/>
                </a:solidFill>
                <a:latin typeface="微软雅黑" panose="020B0503020204020204" pitchFamily="34" charset="-122"/>
                <a:ea typeface="微软雅黑" panose="020B0503020204020204" pitchFamily="34" charset="-122"/>
              </a:rPr>
              <a:t>API</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p>
          <a:p>
            <a:pPr eaLnBrk="1" hangingPunct="1">
              <a:lnSpc>
                <a:spcPct val="120000"/>
              </a:lnSpc>
              <a:spcBef>
                <a:spcPts val="0"/>
              </a:spcBef>
              <a:defRPr/>
            </a:pPr>
            <a:endParaRPr lang="en-US" altLang="zh-CN" sz="2000" dirty="0">
              <a:latin typeface="微软雅黑" panose="020B0503020204020204" pitchFamily="34" charset="-122"/>
              <a:ea typeface="微软雅黑" panose="020B0503020204020204" pitchFamily="34" charset="-122"/>
            </a:endParaRPr>
          </a:p>
        </p:txBody>
      </p:sp>
      <p:sp>
        <p:nvSpPr>
          <p:cNvPr id="18435" name="Rectangle 2"/>
          <p:cNvSpPr txBox="1">
            <a:spLocks noChangeArrowheads="1"/>
          </p:cNvSpPr>
          <p:nvPr/>
        </p:nvSpPr>
        <p:spPr bwMode="auto">
          <a:xfrm>
            <a:off x="0" y="215340"/>
            <a:ext cx="5450681" cy="73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8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defRPr/>
            </a:pPr>
            <a:r>
              <a:rPr lang="en-US" altLang="zh-CN" sz="3200" dirty="0">
                <a:solidFill>
                  <a:srgbClr val="4A66AC">
                    <a:lumMod val="75000"/>
                  </a:srgbClr>
                </a:solidFill>
                <a:latin typeface="微软雅黑" panose="020B0503020204020204" pitchFamily="34" charset="-122"/>
                <a:ea typeface="微软雅黑" panose="020B0503020204020204" pitchFamily="34" charset="-122"/>
                <a:cs typeface="+mj-cs"/>
              </a:rPr>
              <a:t>1.1.2 OS</a:t>
            </a:r>
            <a:r>
              <a:rPr lang="zh-CN" altLang="en-US" sz="3200" dirty="0">
                <a:solidFill>
                  <a:srgbClr val="4A66AC">
                    <a:lumMod val="75000"/>
                  </a:srgbClr>
                </a:solidFill>
                <a:latin typeface="微软雅黑" panose="020B0503020204020204" pitchFamily="34" charset="-122"/>
                <a:ea typeface="微软雅黑" panose="020B0503020204020204" pitchFamily="34" charset="-122"/>
                <a:cs typeface="+mj-cs"/>
              </a:rPr>
              <a:t>的作用</a:t>
            </a:r>
          </a:p>
        </p:txBody>
      </p:sp>
    </p:spTree>
    <p:extLst>
      <p:ext uri="{BB962C8B-B14F-4D97-AF65-F5344CB8AC3E}">
        <p14:creationId xmlns:p14="http://schemas.microsoft.com/office/powerpoint/2010/main" val="2110532466"/>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idx="1"/>
          </p:nvPr>
        </p:nvSpPr>
        <p:spPr>
          <a:xfrm>
            <a:off x="852562" y="1418512"/>
            <a:ext cx="6373415" cy="432197"/>
          </a:xfrm>
        </p:spPr>
        <p:txBody>
          <a:bodyPr/>
          <a:lstStyle/>
          <a:p>
            <a:pPr marL="385763" indent="-385763">
              <a:buFont typeface="Calibri" panose="020F0502020204030204" pitchFamily="34" charset="0"/>
              <a:buAutoNum type="arabicPeriod"/>
            </a:pPr>
            <a:r>
              <a:rPr lang="zh-CN" altLang="en-US" sz="2400" dirty="0">
                <a:latin typeface="微软雅黑" panose="020B0503020204020204" pitchFamily="34" charset="-122"/>
                <a:ea typeface="微软雅黑" panose="020B0503020204020204" pitchFamily="34" charset="-122"/>
                <a:cs typeface="楷体_GB2312"/>
              </a:rPr>
              <a:t>作为用户与计算机硬件系统之间的接口</a:t>
            </a:r>
          </a:p>
        </p:txBody>
      </p:sp>
      <p:sp>
        <p:nvSpPr>
          <p:cNvPr id="190468" name="Text Box 4"/>
          <p:cNvSpPr txBox="1">
            <a:spLocks noChangeArrowheads="1"/>
          </p:cNvSpPr>
          <p:nvPr/>
        </p:nvSpPr>
        <p:spPr bwMode="auto">
          <a:xfrm>
            <a:off x="2823379" y="5478064"/>
            <a:ext cx="33906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spcBef>
                <a:spcPct val="0"/>
              </a:spcBef>
              <a:buNone/>
            </a:pPr>
            <a:r>
              <a:rPr lang="zh-CN" altLang="en-US" sz="2000" dirty="0">
                <a:latin typeface="仿宋" panose="02010609060101010101" pitchFamily="49" charset="-122"/>
                <a:ea typeface="仿宋" panose="02010609060101010101" pitchFamily="49" charset="-122"/>
              </a:rPr>
              <a:t>图</a:t>
            </a:r>
            <a:r>
              <a:rPr lang="en-US" altLang="zh-CN" sz="2000" dirty="0">
                <a:latin typeface="仿宋" panose="02010609060101010101" pitchFamily="49" charset="-122"/>
                <a:ea typeface="仿宋" panose="02010609060101010101" pitchFamily="49" charset="-122"/>
              </a:rPr>
              <a:t>1-2  OS</a:t>
            </a:r>
            <a:r>
              <a:rPr lang="zh-CN" altLang="en-US" sz="2000" dirty="0">
                <a:latin typeface="仿宋" panose="02010609060101010101" pitchFamily="49" charset="-122"/>
                <a:ea typeface="仿宋" panose="02010609060101010101" pitchFamily="49" charset="-122"/>
              </a:rPr>
              <a:t>作为接口的示意图</a:t>
            </a:r>
          </a:p>
        </p:txBody>
      </p:sp>
      <p:sp>
        <p:nvSpPr>
          <p:cNvPr id="190469" name="AutoShape 5"/>
          <p:cNvSpPr>
            <a:spLocks noChangeArrowheads="1"/>
          </p:cNvSpPr>
          <p:nvPr/>
        </p:nvSpPr>
        <p:spPr bwMode="auto">
          <a:xfrm>
            <a:off x="1764800" y="4561284"/>
            <a:ext cx="5237560" cy="647700"/>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lang="zh-CN" altLang="en-US" sz="1800" dirty="0">
                <a:solidFill>
                  <a:srgbClr val="92D050"/>
                </a:solidFill>
                <a:latin typeface="Arial" panose="020B0604020202020204" pitchFamily="34" charset="0"/>
                <a:ea typeface="宋体" panose="02010600030101010101" pitchFamily="2" charset="-122"/>
              </a:rPr>
              <a:t>计算机硬件</a:t>
            </a:r>
          </a:p>
        </p:txBody>
      </p:sp>
      <p:sp>
        <p:nvSpPr>
          <p:cNvPr id="190470" name="AutoShape 6"/>
          <p:cNvSpPr>
            <a:spLocks noChangeArrowheads="1"/>
          </p:cNvSpPr>
          <p:nvPr/>
        </p:nvSpPr>
        <p:spPr bwMode="auto">
          <a:xfrm>
            <a:off x="1764799" y="4129087"/>
            <a:ext cx="4319588" cy="594122"/>
          </a:xfrm>
          <a:prstGeom prst="cube">
            <a:avLst>
              <a:gd name="adj" fmla="val 25000"/>
            </a:avLst>
          </a:prstGeom>
          <a:solidFill>
            <a:srgbClr val="9933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lang="zh-CN" altLang="en-US" sz="1800">
                <a:solidFill>
                  <a:srgbClr val="66FF33"/>
                </a:solidFill>
                <a:latin typeface="Arial" panose="020B0604020202020204" pitchFamily="34" charset="0"/>
                <a:ea typeface="宋体" panose="02010600030101010101" pitchFamily="2" charset="-122"/>
              </a:rPr>
              <a:t>操作系统</a:t>
            </a:r>
          </a:p>
        </p:txBody>
      </p:sp>
      <p:sp>
        <p:nvSpPr>
          <p:cNvPr id="190471" name="AutoShape 7"/>
          <p:cNvSpPr>
            <a:spLocks noChangeArrowheads="1"/>
          </p:cNvSpPr>
          <p:nvPr/>
        </p:nvSpPr>
        <p:spPr bwMode="auto">
          <a:xfrm>
            <a:off x="1764799" y="3643314"/>
            <a:ext cx="3186113" cy="648890"/>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lang="zh-CN" altLang="en-US" sz="1800" dirty="0">
                <a:solidFill>
                  <a:srgbClr val="FF3300"/>
                </a:solidFill>
                <a:latin typeface="Arial" panose="020B0604020202020204" pitchFamily="34" charset="0"/>
                <a:ea typeface="宋体" panose="02010600030101010101" pitchFamily="2" charset="-122"/>
              </a:rPr>
              <a:t>系统调用</a:t>
            </a:r>
            <a:r>
              <a:rPr lang="zh-CN" altLang="en-US" sz="1800" dirty="0">
                <a:solidFill>
                  <a:schemeClr val="bg1"/>
                </a:solidFill>
                <a:latin typeface="Arial" panose="020B0604020202020204" pitchFamily="34" charset="0"/>
                <a:ea typeface="宋体" panose="02010600030101010101" pitchFamily="2" charset="-122"/>
              </a:rPr>
              <a:t>，命令，图标，窗口</a:t>
            </a:r>
          </a:p>
        </p:txBody>
      </p:sp>
      <p:sp>
        <p:nvSpPr>
          <p:cNvPr id="190472" name="AutoShape 8"/>
          <p:cNvSpPr>
            <a:spLocks noChangeArrowheads="1"/>
          </p:cNvSpPr>
          <p:nvPr/>
        </p:nvSpPr>
        <p:spPr bwMode="auto">
          <a:xfrm>
            <a:off x="1764799" y="3103959"/>
            <a:ext cx="2430066" cy="701279"/>
          </a:xfrm>
          <a:prstGeom prst="cube">
            <a:avLst>
              <a:gd name="adj" fmla="val 25000"/>
            </a:avLst>
          </a:prstGeom>
          <a:solidFill>
            <a:srgbClr val="DF830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lang="zh-CN" altLang="en-US" sz="1800">
                <a:solidFill>
                  <a:schemeClr val="bg1"/>
                </a:solidFill>
                <a:latin typeface="Arial" panose="020B0604020202020204" pitchFamily="34" charset="0"/>
                <a:ea typeface="宋体" panose="02010600030101010101" pitchFamily="2" charset="-122"/>
              </a:rPr>
              <a:t>应用程序及实用程序</a:t>
            </a:r>
          </a:p>
        </p:txBody>
      </p:sp>
      <p:sp>
        <p:nvSpPr>
          <p:cNvPr id="190473" name="AutoShape 9"/>
          <p:cNvSpPr>
            <a:spLocks noChangeArrowheads="1"/>
          </p:cNvSpPr>
          <p:nvPr/>
        </p:nvSpPr>
        <p:spPr bwMode="auto">
          <a:xfrm>
            <a:off x="5922462" y="2887267"/>
            <a:ext cx="972741" cy="756047"/>
          </a:xfrm>
          <a:prstGeom prst="roundRect">
            <a:avLst>
              <a:gd name="adj"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lang="zh-CN" altLang="en-US" sz="1800" b="0" dirty="0">
                <a:solidFill>
                  <a:schemeClr val="bg1"/>
                </a:solidFill>
                <a:latin typeface="Arial" panose="020B0604020202020204" pitchFamily="34" charset="0"/>
                <a:ea typeface="宋体" panose="02010600030101010101" pitchFamily="2" charset="-122"/>
              </a:rPr>
              <a:t>系统</a:t>
            </a:r>
            <a:endParaRPr lang="en-US" altLang="zh-CN" sz="1800" b="0" dirty="0">
              <a:solidFill>
                <a:schemeClr val="bg1"/>
              </a:solidFill>
              <a:latin typeface="Arial" panose="020B0604020202020204" pitchFamily="34" charset="0"/>
              <a:ea typeface="宋体" panose="02010600030101010101" pitchFamily="2" charset="-122"/>
            </a:endParaRPr>
          </a:p>
          <a:p>
            <a:pPr algn="ctr" eaLnBrk="1" hangingPunct="1">
              <a:spcBef>
                <a:spcPct val="0"/>
              </a:spcBef>
              <a:buFontTx/>
              <a:buNone/>
            </a:pPr>
            <a:r>
              <a:rPr lang="zh-CN" altLang="en-US" sz="1800" b="0" dirty="0">
                <a:solidFill>
                  <a:schemeClr val="bg1"/>
                </a:solidFill>
                <a:latin typeface="Arial" panose="020B0604020202020204" pitchFamily="34" charset="0"/>
                <a:ea typeface="宋体" panose="02010600030101010101" pitchFamily="2" charset="-122"/>
              </a:rPr>
              <a:t>设计者</a:t>
            </a:r>
          </a:p>
        </p:txBody>
      </p:sp>
      <p:sp>
        <p:nvSpPr>
          <p:cNvPr id="190474" name="Line 10"/>
          <p:cNvSpPr>
            <a:spLocks noChangeShapeType="1"/>
          </p:cNvSpPr>
          <p:nvPr/>
        </p:nvSpPr>
        <p:spPr bwMode="auto">
          <a:xfrm>
            <a:off x="6348706" y="3643314"/>
            <a:ext cx="0" cy="972740"/>
          </a:xfrm>
          <a:prstGeom prst="line">
            <a:avLst/>
          </a:prstGeom>
          <a:noFill/>
          <a:ln w="25400">
            <a:solidFill>
              <a:srgbClr val="FF0000"/>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0475" name="AutoShape 11"/>
          <p:cNvSpPr>
            <a:spLocks noChangeArrowheads="1"/>
          </p:cNvSpPr>
          <p:nvPr/>
        </p:nvSpPr>
        <p:spPr bwMode="auto">
          <a:xfrm>
            <a:off x="4302023" y="2293144"/>
            <a:ext cx="1296590" cy="756047"/>
          </a:xfrm>
          <a:prstGeom prst="roundRect">
            <a:avLst>
              <a:gd name="adj"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lang="zh-CN" altLang="en-US" sz="1800" b="0">
                <a:solidFill>
                  <a:schemeClr val="bg1"/>
                </a:solidFill>
                <a:latin typeface="Arial" panose="020B0604020202020204" pitchFamily="34" charset="0"/>
                <a:ea typeface="宋体" panose="02010600030101010101" pitchFamily="2" charset="-122"/>
              </a:rPr>
              <a:t>程序员</a:t>
            </a:r>
          </a:p>
        </p:txBody>
      </p:sp>
      <p:sp>
        <p:nvSpPr>
          <p:cNvPr id="190476" name="Line 12"/>
          <p:cNvSpPr>
            <a:spLocks noChangeShapeType="1"/>
          </p:cNvSpPr>
          <p:nvPr/>
        </p:nvSpPr>
        <p:spPr bwMode="auto">
          <a:xfrm>
            <a:off x="5221184" y="3049190"/>
            <a:ext cx="0" cy="1134666"/>
          </a:xfrm>
          <a:prstGeom prst="line">
            <a:avLst/>
          </a:prstGeom>
          <a:noFill/>
          <a:ln w="25400">
            <a:solidFill>
              <a:srgbClr val="FF0000"/>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0477" name="Line 13"/>
          <p:cNvSpPr>
            <a:spLocks noChangeShapeType="1"/>
          </p:cNvSpPr>
          <p:nvPr/>
        </p:nvSpPr>
        <p:spPr bwMode="auto">
          <a:xfrm>
            <a:off x="4518715" y="3049190"/>
            <a:ext cx="0" cy="648891"/>
          </a:xfrm>
          <a:prstGeom prst="line">
            <a:avLst/>
          </a:prstGeom>
          <a:noFill/>
          <a:ln w="25400">
            <a:solidFill>
              <a:srgbClr val="FF0000"/>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0478" name="AutoShape 14"/>
          <p:cNvSpPr>
            <a:spLocks noChangeArrowheads="1"/>
          </p:cNvSpPr>
          <p:nvPr/>
        </p:nvSpPr>
        <p:spPr bwMode="auto">
          <a:xfrm>
            <a:off x="2304154" y="2185989"/>
            <a:ext cx="972740" cy="431006"/>
          </a:xfrm>
          <a:prstGeom prst="roundRect">
            <a:avLst>
              <a:gd name="adj"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lang="zh-CN" altLang="en-US" sz="1800" b="0">
                <a:solidFill>
                  <a:schemeClr val="bg1"/>
                </a:solidFill>
                <a:latin typeface="Arial" panose="020B0604020202020204" pitchFamily="34" charset="0"/>
                <a:ea typeface="宋体" panose="02010600030101010101" pitchFamily="2" charset="-122"/>
              </a:rPr>
              <a:t>用户</a:t>
            </a:r>
          </a:p>
        </p:txBody>
      </p:sp>
      <p:sp>
        <p:nvSpPr>
          <p:cNvPr id="190479" name="Line 15"/>
          <p:cNvSpPr>
            <a:spLocks noChangeShapeType="1"/>
          </p:cNvSpPr>
          <p:nvPr/>
        </p:nvSpPr>
        <p:spPr bwMode="auto">
          <a:xfrm>
            <a:off x="2736349" y="2616995"/>
            <a:ext cx="0" cy="540544"/>
          </a:xfrm>
          <a:prstGeom prst="line">
            <a:avLst/>
          </a:prstGeom>
          <a:noFill/>
          <a:ln w="25400">
            <a:solidFill>
              <a:srgbClr val="FF0000"/>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350"/>
          </a:p>
        </p:txBody>
      </p:sp>
      <p:sp>
        <p:nvSpPr>
          <p:cNvPr id="15" name="Rectangle 2">
            <a:extLst>
              <a:ext uri="{FF2B5EF4-FFF2-40B4-BE49-F238E27FC236}">
                <a16:creationId xmlns:a16="http://schemas.microsoft.com/office/drawing/2014/main" id="{95AF7993-765D-834C-89F3-E761C5D59FAA}"/>
              </a:ext>
            </a:extLst>
          </p:cNvPr>
          <p:cNvSpPr txBox="1">
            <a:spLocks noChangeArrowheads="1"/>
          </p:cNvSpPr>
          <p:nvPr/>
        </p:nvSpPr>
        <p:spPr bwMode="auto">
          <a:xfrm>
            <a:off x="0" y="215340"/>
            <a:ext cx="5450681" cy="73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8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defRPr/>
            </a:pPr>
            <a:r>
              <a:rPr lang="en-US" altLang="zh-CN" sz="3200" dirty="0">
                <a:solidFill>
                  <a:srgbClr val="4A66AC">
                    <a:lumMod val="75000"/>
                  </a:srgbClr>
                </a:solidFill>
                <a:latin typeface="微软雅黑" panose="020B0503020204020204" pitchFamily="34" charset="-122"/>
                <a:ea typeface="微软雅黑" panose="020B0503020204020204" pitchFamily="34" charset="-122"/>
                <a:cs typeface="+mj-cs"/>
              </a:rPr>
              <a:t>1.1.2 OS</a:t>
            </a:r>
            <a:r>
              <a:rPr lang="zh-CN" altLang="en-US" sz="3200" dirty="0">
                <a:solidFill>
                  <a:srgbClr val="4A66AC">
                    <a:lumMod val="75000"/>
                  </a:srgbClr>
                </a:solidFill>
                <a:latin typeface="微软雅黑" panose="020B0503020204020204" pitchFamily="34" charset="-122"/>
                <a:ea typeface="微软雅黑" panose="020B0503020204020204" pitchFamily="34" charset="-122"/>
                <a:cs typeface="+mj-cs"/>
              </a:rPr>
              <a:t>的作用</a:t>
            </a:r>
          </a:p>
        </p:txBody>
      </p:sp>
    </p:spTree>
    <p:extLst>
      <p:ext uri="{BB962C8B-B14F-4D97-AF65-F5344CB8AC3E}">
        <p14:creationId xmlns:p14="http://schemas.microsoft.com/office/powerpoint/2010/main" val="1731758563"/>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a:extLst>
              <a:ext uri="{FF2B5EF4-FFF2-40B4-BE49-F238E27FC236}">
                <a16:creationId xmlns:a16="http://schemas.microsoft.com/office/drawing/2014/main" id="{13E61D7F-D365-4BBD-9B8C-D61C3DF743FC}"/>
              </a:ext>
            </a:extLst>
          </p:cNvPr>
          <p:cNvSpPr>
            <a:spLocks noGrp="1" noChangeArrowheads="1"/>
          </p:cNvSpPr>
          <p:nvPr>
            <p:ph type="title"/>
          </p:nvPr>
        </p:nvSpPr>
        <p:spPr>
          <a:xfrm>
            <a:off x="381000" y="304800"/>
            <a:ext cx="8534400" cy="676275"/>
          </a:xfrm>
        </p:spPr>
        <p:txBody>
          <a:bodyPr/>
          <a:lstStyle/>
          <a:p>
            <a:r>
              <a:rPr lang="zh-CN" altLang="en-US" dirty="0"/>
              <a:t>命令行</a:t>
            </a:r>
            <a:endParaRPr lang="en-US" altLang="zh-CN" dirty="0"/>
          </a:p>
        </p:txBody>
      </p:sp>
      <p:pic>
        <p:nvPicPr>
          <p:cNvPr id="386058" name="Picture 10">
            <a:extLst>
              <a:ext uri="{FF2B5EF4-FFF2-40B4-BE49-F238E27FC236}">
                <a16:creationId xmlns:a16="http://schemas.microsoft.com/office/drawing/2014/main" id="{FE5D34D3-4540-4DD2-BAC4-467BFF47F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6207" y="0"/>
            <a:ext cx="5527793" cy="1076325"/>
          </a:xfrm>
          <a:prstGeom prst="rect">
            <a:avLst/>
          </a:prstGeom>
          <a:noFill/>
          <a:extLst>
            <a:ext uri="{909E8E84-426E-40DD-AFC4-6F175D3DCCD1}">
              <a14:hiddenFill xmlns:a14="http://schemas.microsoft.com/office/drawing/2010/main">
                <a:solidFill>
                  <a:srgbClr val="FFFFFF"/>
                </a:solidFill>
              </a14:hiddenFill>
            </a:ext>
          </a:extLst>
        </p:spPr>
      </p:pic>
      <p:sp>
        <p:nvSpPr>
          <p:cNvPr id="386067" name="Rectangle 19">
            <a:extLst>
              <a:ext uri="{FF2B5EF4-FFF2-40B4-BE49-F238E27FC236}">
                <a16:creationId xmlns:a16="http://schemas.microsoft.com/office/drawing/2014/main" id="{81DBE4C8-67B7-4786-8A58-915B3400BB1E}"/>
              </a:ext>
            </a:extLst>
          </p:cNvPr>
          <p:cNvSpPr>
            <a:spLocks noChangeArrowheads="1"/>
          </p:cNvSpPr>
          <p:nvPr/>
        </p:nvSpPr>
        <p:spPr bwMode="auto">
          <a:xfrm>
            <a:off x="765175" y="12192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10000"/>
              </a:lnSpc>
            </a:pPr>
            <a:r>
              <a:rPr lang="zh-CN" altLang="en-US" dirty="0">
                <a:solidFill>
                  <a:schemeClr val="tx1">
                    <a:lumMod val="95000"/>
                    <a:lumOff val="5000"/>
                  </a:schemeClr>
                </a:solidFill>
              </a:rPr>
              <a:t>命令是什么</a:t>
            </a:r>
            <a:r>
              <a:rPr lang="en-US" altLang="zh-CN" dirty="0">
                <a:solidFill>
                  <a:schemeClr val="tx1">
                    <a:lumMod val="95000"/>
                    <a:lumOff val="5000"/>
                  </a:schemeClr>
                </a:solidFill>
              </a:rPr>
              <a:t>? </a:t>
            </a:r>
            <a:r>
              <a:rPr lang="zh-CN" altLang="en-US" dirty="0">
                <a:solidFill>
                  <a:schemeClr val="tx1">
                    <a:lumMod val="95000"/>
                    <a:lumOff val="5000"/>
                  </a:schemeClr>
                </a:solidFill>
              </a:rPr>
              <a:t>命令输入后发生了什么</a:t>
            </a:r>
            <a:r>
              <a:rPr lang="en-US" altLang="zh-CN" dirty="0">
                <a:solidFill>
                  <a:schemeClr val="tx1">
                    <a:lumMod val="95000"/>
                    <a:lumOff val="5000"/>
                  </a:schemeClr>
                </a:solidFill>
              </a:rPr>
              <a:t>? </a:t>
            </a:r>
          </a:p>
        </p:txBody>
      </p:sp>
      <p:sp>
        <p:nvSpPr>
          <p:cNvPr id="386068" name="Rectangle 20">
            <a:extLst>
              <a:ext uri="{FF2B5EF4-FFF2-40B4-BE49-F238E27FC236}">
                <a16:creationId xmlns:a16="http://schemas.microsoft.com/office/drawing/2014/main" id="{082E64C2-2512-43D0-BCE7-C0345D40EC28}"/>
              </a:ext>
            </a:extLst>
          </p:cNvPr>
          <p:cNvSpPr>
            <a:spLocks noChangeArrowheads="1"/>
          </p:cNvSpPr>
          <p:nvPr/>
        </p:nvSpPr>
        <p:spPr bwMode="auto">
          <a:xfrm>
            <a:off x="914400" y="1828800"/>
            <a:ext cx="4191000" cy="1257300"/>
          </a:xfrm>
          <a:prstGeom prst="rect">
            <a:avLst/>
          </a:prstGeom>
          <a:solidFill>
            <a:srgbClr val="FFC000"/>
          </a:solidFill>
          <a:ln w="9525" algn="ctr">
            <a:solidFill>
              <a:schemeClr val="tx1"/>
            </a:solidFill>
            <a:miter lim="800000"/>
            <a:headEnd/>
            <a:tailEnd/>
          </a:ln>
          <a:effectLst/>
        </p:spPr>
        <p:txBody>
          <a:bodyPr>
            <a:spAutoFit/>
          </a:bodyPr>
          <a:lstStyle/>
          <a:p>
            <a:pPr>
              <a:spcBef>
                <a:spcPct val="20000"/>
              </a:spcBef>
              <a:spcAft>
                <a:spcPct val="20000"/>
              </a:spcAft>
            </a:pPr>
            <a:r>
              <a:rPr lang="en-US" altLang="zh-CN" sz="2000" b="1" dirty="0"/>
              <a:t>#include &lt;</a:t>
            </a:r>
            <a:r>
              <a:rPr lang="en-US" altLang="zh-CN" sz="2000" b="1" dirty="0" err="1"/>
              <a:t>stdio.h</a:t>
            </a:r>
            <a:r>
              <a:rPr lang="en-US" altLang="zh-CN" sz="2000" b="1" dirty="0"/>
              <a:t>&gt;</a:t>
            </a:r>
          </a:p>
          <a:p>
            <a:pPr>
              <a:spcBef>
                <a:spcPct val="20000"/>
              </a:spcBef>
              <a:spcAft>
                <a:spcPct val="20000"/>
              </a:spcAft>
            </a:pPr>
            <a:r>
              <a:rPr lang="en-US" altLang="zh-CN" sz="2000" b="1" dirty="0"/>
              <a:t>int main(int </a:t>
            </a:r>
            <a:r>
              <a:rPr lang="en-US" altLang="zh-CN" sz="2000" b="1" dirty="0" err="1"/>
              <a:t>argc</a:t>
            </a:r>
            <a:r>
              <a:rPr lang="en-US" altLang="zh-CN" sz="2000" b="1" dirty="0"/>
              <a:t>, char * </a:t>
            </a:r>
            <a:r>
              <a:rPr lang="en-US" altLang="zh-CN" sz="2000" b="1" dirty="0" err="1"/>
              <a:t>argv</a:t>
            </a:r>
            <a:r>
              <a:rPr lang="en-US" altLang="zh-CN" sz="2000" b="1" dirty="0"/>
              <a:t>[])</a:t>
            </a:r>
          </a:p>
          <a:p>
            <a:pPr>
              <a:spcBef>
                <a:spcPct val="20000"/>
              </a:spcBef>
              <a:spcAft>
                <a:spcPct val="20000"/>
              </a:spcAft>
            </a:pPr>
            <a:r>
              <a:rPr lang="en-US" altLang="zh-CN" sz="2000" b="1" dirty="0"/>
              <a:t>{  </a:t>
            </a:r>
            <a:r>
              <a:rPr lang="en-US" altLang="zh-CN" sz="2000" b="1" dirty="0" err="1"/>
              <a:t>printf</a:t>
            </a:r>
            <a:r>
              <a:rPr lang="en-US" altLang="zh-CN" sz="2000" b="1" dirty="0"/>
              <a:t>(“ECHO:%s\n”, </a:t>
            </a:r>
            <a:r>
              <a:rPr lang="en-US" altLang="zh-CN" sz="2000" b="1" dirty="0" err="1"/>
              <a:t>argv</a:t>
            </a:r>
            <a:r>
              <a:rPr lang="en-US" altLang="zh-CN" sz="2000" b="1" dirty="0"/>
              <a:t>[1]); }  </a:t>
            </a:r>
          </a:p>
        </p:txBody>
      </p:sp>
      <p:sp>
        <p:nvSpPr>
          <p:cNvPr id="386069" name="AutoShape 21">
            <a:extLst>
              <a:ext uri="{FF2B5EF4-FFF2-40B4-BE49-F238E27FC236}">
                <a16:creationId xmlns:a16="http://schemas.microsoft.com/office/drawing/2014/main" id="{A72CCF33-4E8F-4C53-B9ED-7416A6CDB23E}"/>
              </a:ext>
            </a:extLst>
          </p:cNvPr>
          <p:cNvSpPr>
            <a:spLocks noChangeArrowheads="1"/>
          </p:cNvSpPr>
          <p:nvPr/>
        </p:nvSpPr>
        <p:spPr bwMode="auto">
          <a:xfrm>
            <a:off x="2819400" y="3124200"/>
            <a:ext cx="152400" cy="304800"/>
          </a:xfrm>
          <a:prstGeom prst="downArrow">
            <a:avLst>
              <a:gd name="adj1" fmla="val 50000"/>
              <a:gd name="adj2" fmla="val 50000"/>
            </a:avLst>
          </a:prstGeom>
          <a:solidFill>
            <a:schemeClr val="tx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6070" name="Rectangle 22">
            <a:extLst>
              <a:ext uri="{FF2B5EF4-FFF2-40B4-BE49-F238E27FC236}">
                <a16:creationId xmlns:a16="http://schemas.microsoft.com/office/drawing/2014/main" id="{FAC84429-9E37-441E-AE94-70680D3405D9}"/>
              </a:ext>
            </a:extLst>
          </p:cNvPr>
          <p:cNvSpPr>
            <a:spLocks noChangeArrowheads="1"/>
          </p:cNvSpPr>
          <p:nvPr/>
        </p:nvSpPr>
        <p:spPr bwMode="auto">
          <a:xfrm>
            <a:off x="914400" y="3505200"/>
            <a:ext cx="4191000" cy="406400"/>
          </a:xfrm>
          <a:prstGeom prst="rect">
            <a:avLst/>
          </a:prstGeom>
          <a:solidFill>
            <a:srgbClr val="FFCC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spcAft>
                <a:spcPct val="20000"/>
              </a:spcAft>
            </a:pPr>
            <a:r>
              <a:rPr lang="en-US" altLang="zh-CN" sz="2000" b="1" dirty="0" err="1">
                <a:solidFill>
                  <a:schemeClr val="tx1"/>
                </a:solidFill>
              </a:rPr>
              <a:t>gcc</a:t>
            </a:r>
            <a:r>
              <a:rPr lang="en-US" altLang="zh-CN" sz="2000" b="1" dirty="0">
                <a:solidFill>
                  <a:schemeClr val="tx1"/>
                </a:solidFill>
              </a:rPr>
              <a:t> –o output </a:t>
            </a:r>
            <a:r>
              <a:rPr lang="en-US" altLang="zh-CN" sz="2000" b="1" dirty="0" err="1">
                <a:solidFill>
                  <a:schemeClr val="tx1"/>
                </a:solidFill>
              </a:rPr>
              <a:t>output.c</a:t>
            </a:r>
            <a:r>
              <a:rPr lang="en-US" altLang="zh-CN" sz="2000" b="1" dirty="0">
                <a:solidFill>
                  <a:schemeClr val="tx1"/>
                </a:solidFill>
              </a:rPr>
              <a:t>  </a:t>
            </a:r>
          </a:p>
        </p:txBody>
      </p:sp>
      <p:sp>
        <p:nvSpPr>
          <p:cNvPr id="386071" name="AutoShape 23">
            <a:extLst>
              <a:ext uri="{FF2B5EF4-FFF2-40B4-BE49-F238E27FC236}">
                <a16:creationId xmlns:a16="http://schemas.microsoft.com/office/drawing/2014/main" id="{66AF5971-11E1-45CA-AB8F-F182A81D10CC}"/>
              </a:ext>
            </a:extLst>
          </p:cNvPr>
          <p:cNvSpPr>
            <a:spLocks noChangeArrowheads="1"/>
          </p:cNvSpPr>
          <p:nvPr/>
        </p:nvSpPr>
        <p:spPr bwMode="auto">
          <a:xfrm>
            <a:off x="2819400" y="3962400"/>
            <a:ext cx="152400" cy="304800"/>
          </a:xfrm>
          <a:prstGeom prst="downArrow">
            <a:avLst>
              <a:gd name="adj1" fmla="val 50000"/>
              <a:gd name="adj2" fmla="val 50000"/>
            </a:avLst>
          </a:prstGeom>
          <a:solidFill>
            <a:schemeClr val="tx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6072" name="Rectangle 24">
            <a:extLst>
              <a:ext uri="{FF2B5EF4-FFF2-40B4-BE49-F238E27FC236}">
                <a16:creationId xmlns:a16="http://schemas.microsoft.com/office/drawing/2014/main" id="{D204B0ED-F528-41DC-8421-4E130A3B51D2}"/>
              </a:ext>
            </a:extLst>
          </p:cNvPr>
          <p:cNvSpPr>
            <a:spLocks noChangeArrowheads="1"/>
          </p:cNvSpPr>
          <p:nvPr/>
        </p:nvSpPr>
        <p:spPr bwMode="auto">
          <a:xfrm>
            <a:off x="914400" y="4318000"/>
            <a:ext cx="2286000" cy="40640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spcAft>
                <a:spcPct val="20000"/>
              </a:spcAft>
            </a:pPr>
            <a:r>
              <a:rPr lang="en-US" altLang="zh-CN" sz="2000" b="1" dirty="0">
                <a:solidFill>
                  <a:schemeClr val="tx1"/>
                </a:solidFill>
              </a:rPr>
              <a:t>./output “hello”  </a:t>
            </a:r>
          </a:p>
        </p:txBody>
      </p:sp>
      <p:sp>
        <p:nvSpPr>
          <p:cNvPr id="386073" name="AutoShape 25">
            <a:extLst>
              <a:ext uri="{FF2B5EF4-FFF2-40B4-BE49-F238E27FC236}">
                <a16:creationId xmlns:a16="http://schemas.microsoft.com/office/drawing/2014/main" id="{5A8F4ABA-6FA2-4AD7-9B81-6035C03EEECE}"/>
              </a:ext>
            </a:extLst>
          </p:cNvPr>
          <p:cNvSpPr>
            <a:spLocks noChangeArrowheads="1"/>
          </p:cNvSpPr>
          <p:nvPr/>
        </p:nvSpPr>
        <p:spPr bwMode="auto">
          <a:xfrm rot="10800000">
            <a:off x="5257800" y="1905000"/>
            <a:ext cx="3276600" cy="628652"/>
          </a:xfrm>
          <a:prstGeom prst="wedgeRoundRectCallout">
            <a:avLst>
              <a:gd name="adj1" fmla="val 57894"/>
              <a:gd name="adj2" fmla="val -115477"/>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lgn="ctr">
              <a:spcBef>
                <a:spcPct val="0"/>
              </a:spcBef>
            </a:pPr>
            <a:r>
              <a:rPr lang="en-US" altLang="zh-CN" b="1" dirty="0" err="1"/>
              <a:t>output.c</a:t>
            </a:r>
            <a:r>
              <a:rPr lang="zh-CN" altLang="en-US" b="1" dirty="0"/>
              <a:t>程序，经过</a:t>
            </a:r>
            <a:r>
              <a:rPr lang="en-US" altLang="zh-CN" b="1" dirty="0" err="1"/>
              <a:t>gcc</a:t>
            </a:r>
            <a:r>
              <a:rPr lang="zh-CN" altLang="en-US" b="1" dirty="0"/>
              <a:t>编译后得到一个可执行文件</a:t>
            </a:r>
            <a:endParaRPr lang="zh-CN" altLang="en-US" b="1" dirty="0">
              <a:solidFill>
                <a:schemeClr val="tx1"/>
              </a:solidFill>
            </a:endParaRPr>
          </a:p>
        </p:txBody>
      </p:sp>
      <p:sp>
        <p:nvSpPr>
          <p:cNvPr id="386075" name="Rectangle 27">
            <a:extLst>
              <a:ext uri="{FF2B5EF4-FFF2-40B4-BE49-F238E27FC236}">
                <a16:creationId xmlns:a16="http://schemas.microsoft.com/office/drawing/2014/main" id="{7511A0E2-5994-4E2D-A753-E9EF512908E8}"/>
              </a:ext>
            </a:extLst>
          </p:cNvPr>
          <p:cNvSpPr>
            <a:spLocks noChangeArrowheads="1"/>
          </p:cNvSpPr>
          <p:nvPr/>
        </p:nvSpPr>
        <p:spPr bwMode="auto">
          <a:xfrm>
            <a:off x="3505200" y="4038600"/>
            <a:ext cx="5105400" cy="2533650"/>
          </a:xfrm>
          <a:prstGeom prst="rect">
            <a:avLst/>
          </a:prstGeom>
          <a:solidFill>
            <a:srgbClr val="FFFF00"/>
          </a:solidFill>
          <a:ln w="9525" algn="ctr">
            <a:solidFill>
              <a:srgbClr val="FF0000"/>
            </a:solidFill>
            <a:miter lim="800000"/>
            <a:headEnd/>
            <a:tailEnd/>
          </a:ln>
          <a:effectLst/>
        </p:spPr>
        <p:txBody>
          <a:bodyPr>
            <a:spAutoFit/>
          </a:bodyPr>
          <a:lstStyle/>
          <a:p>
            <a:pPr>
              <a:spcBef>
                <a:spcPct val="20000"/>
              </a:spcBef>
              <a:spcAft>
                <a:spcPct val="20000"/>
              </a:spcAft>
            </a:pPr>
            <a:r>
              <a:rPr lang="en-US" altLang="zh-CN" sz="2000" b="1" dirty="0"/>
              <a:t>int main(int </a:t>
            </a:r>
            <a:r>
              <a:rPr lang="en-US" altLang="zh-CN" sz="2000" b="1" dirty="0" err="1"/>
              <a:t>argc</a:t>
            </a:r>
            <a:r>
              <a:rPr lang="en-US" altLang="zh-CN" sz="2000" b="1" dirty="0"/>
              <a:t>, char * </a:t>
            </a:r>
            <a:r>
              <a:rPr lang="en-US" altLang="zh-CN" sz="2000" b="1" dirty="0" err="1"/>
              <a:t>argv</a:t>
            </a:r>
            <a:r>
              <a:rPr lang="en-US" altLang="zh-CN" sz="2000" b="1" dirty="0"/>
              <a:t>[])</a:t>
            </a:r>
          </a:p>
          <a:p>
            <a:pPr>
              <a:spcBef>
                <a:spcPct val="20000"/>
              </a:spcBef>
              <a:spcAft>
                <a:spcPct val="20000"/>
              </a:spcAft>
            </a:pPr>
            <a:r>
              <a:rPr lang="en-US" altLang="zh-CN" sz="2000" b="1" dirty="0"/>
              <a:t>{  char </a:t>
            </a:r>
            <a:r>
              <a:rPr lang="en-US" altLang="zh-CN" sz="2000" b="1" dirty="0" err="1"/>
              <a:t>cmd</a:t>
            </a:r>
            <a:r>
              <a:rPr lang="en-US" altLang="zh-CN" sz="2000" b="1" dirty="0"/>
              <a:t>[20];</a:t>
            </a:r>
          </a:p>
          <a:p>
            <a:pPr>
              <a:spcBef>
                <a:spcPct val="20000"/>
              </a:spcBef>
              <a:spcAft>
                <a:spcPct val="20000"/>
              </a:spcAft>
            </a:pPr>
            <a:r>
              <a:rPr lang="en-US" altLang="zh-CN" sz="2000" b="1" dirty="0"/>
              <a:t>    while(1)  { </a:t>
            </a:r>
            <a:r>
              <a:rPr lang="en-US" altLang="zh-CN" sz="2000" b="1" dirty="0" err="1"/>
              <a:t>scanf</a:t>
            </a:r>
            <a:r>
              <a:rPr lang="en-US" altLang="zh-CN" sz="2000" b="1" dirty="0"/>
              <a:t>(“%s”, </a:t>
            </a:r>
            <a:r>
              <a:rPr lang="en-US" altLang="zh-CN" sz="2000" b="1" dirty="0" err="1"/>
              <a:t>cmd</a:t>
            </a:r>
            <a:r>
              <a:rPr lang="en-US" altLang="zh-CN" sz="2000" b="1" dirty="0"/>
              <a:t>);</a:t>
            </a:r>
          </a:p>
          <a:p>
            <a:pPr>
              <a:spcBef>
                <a:spcPct val="20000"/>
              </a:spcBef>
              <a:spcAft>
                <a:spcPct val="20000"/>
              </a:spcAft>
            </a:pPr>
            <a:r>
              <a:rPr lang="en-US" altLang="zh-CN" sz="2000" b="1" dirty="0"/>
              <a:t>                     if(!fork()) {exec(</a:t>
            </a:r>
            <a:r>
              <a:rPr lang="en-US" altLang="zh-CN" sz="2000" b="1" dirty="0" err="1"/>
              <a:t>cmd</a:t>
            </a:r>
            <a:r>
              <a:rPr lang="en-US" altLang="zh-CN" sz="2000" b="1" dirty="0"/>
              <a:t>);}</a:t>
            </a:r>
          </a:p>
          <a:p>
            <a:pPr>
              <a:spcBef>
                <a:spcPct val="20000"/>
              </a:spcBef>
              <a:spcAft>
                <a:spcPct val="20000"/>
              </a:spcAft>
            </a:pPr>
            <a:r>
              <a:rPr lang="en-US" altLang="zh-CN" sz="2000" b="1" dirty="0"/>
              <a:t>                     else {wait();}  }  //while(1)</a:t>
            </a:r>
          </a:p>
          <a:p>
            <a:pPr>
              <a:spcBef>
                <a:spcPct val="20000"/>
              </a:spcBef>
              <a:spcAft>
                <a:spcPct val="20000"/>
              </a:spcAft>
            </a:pPr>
            <a:r>
              <a:rPr lang="en-US" altLang="zh-CN" sz="2000" b="1" dirty="0"/>
              <a:t>}</a:t>
            </a:r>
          </a:p>
        </p:txBody>
      </p:sp>
      <p:sp>
        <p:nvSpPr>
          <p:cNvPr id="386076" name="AutoShape 28">
            <a:extLst>
              <a:ext uri="{FF2B5EF4-FFF2-40B4-BE49-F238E27FC236}">
                <a16:creationId xmlns:a16="http://schemas.microsoft.com/office/drawing/2014/main" id="{65C17110-F1A0-4838-BD66-01229AAC5CFE}"/>
              </a:ext>
            </a:extLst>
          </p:cNvPr>
          <p:cNvSpPr>
            <a:spLocks noChangeArrowheads="1"/>
          </p:cNvSpPr>
          <p:nvPr/>
        </p:nvSpPr>
        <p:spPr bwMode="auto">
          <a:xfrm rot="10800000">
            <a:off x="5410200" y="2971800"/>
            <a:ext cx="3276600" cy="914400"/>
          </a:xfrm>
          <a:prstGeom prst="wedgeRoundRectCallout">
            <a:avLst>
              <a:gd name="adj1" fmla="val 41472"/>
              <a:gd name="adj2" fmla="val -77782"/>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lgn="ctr">
              <a:spcBef>
                <a:spcPct val="0"/>
              </a:spcBef>
            </a:pPr>
            <a:r>
              <a:rPr lang="zh-CN" altLang="en-US" b="1" dirty="0">
                <a:solidFill>
                  <a:schemeClr val="tx1"/>
                </a:solidFill>
              </a:rPr>
              <a:t>也是一段程序</a:t>
            </a:r>
            <a:r>
              <a:rPr lang="en-US" altLang="zh-CN" b="1" dirty="0">
                <a:solidFill>
                  <a:schemeClr val="tx1"/>
                </a:solidFill>
              </a:rPr>
              <a:t>: shell</a:t>
            </a:r>
            <a:r>
              <a:rPr lang="zh-CN" altLang="en-US" b="1" dirty="0">
                <a:solidFill>
                  <a:schemeClr val="tx1"/>
                </a:solidFill>
              </a:rPr>
              <a:t>，即</a:t>
            </a:r>
            <a:r>
              <a:rPr lang="en-US" altLang="zh-CN" b="1" dirty="0">
                <a:solidFill>
                  <a:schemeClr val="tx1"/>
                </a:solidFill>
              </a:rPr>
              <a:t>/bin/</a:t>
            </a:r>
            <a:r>
              <a:rPr lang="en-US" altLang="zh-CN" b="1" dirty="0" err="1">
                <a:solidFill>
                  <a:schemeClr val="tx1"/>
                </a:solidFill>
              </a:rPr>
              <a:t>sh</a:t>
            </a:r>
            <a:endParaRPr lang="en-US" altLang="zh-CN" b="1" dirty="0">
              <a:solidFill>
                <a:schemeClr val="tx1"/>
              </a:solidFill>
            </a:endParaRPr>
          </a:p>
        </p:txBody>
      </p:sp>
      <p:sp>
        <p:nvSpPr>
          <p:cNvPr id="386077" name="AutoShape 29">
            <a:extLst>
              <a:ext uri="{FF2B5EF4-FFF2-40B4-BE49-F238E27FC236}">
                <a16:creationId xmlns:a16="http://schemas.microsoft.com/office/drawing/2014/main" id="{60A608BA-4B90-4D52-9636-21B2DC994F36}"/>
              </a:ext>
            </a:extLst>
          </p:cNvPr>
          <p:cNvSpPr>
            <a:spLocks noChangeArrowheads="1"/>
          </p:cNvSpPr>
          <p:nvPr/>
        </p:nvSpPr>
        <p:spPr bwMode="auto">
          <a:xfrm rot="16200000">
            <a:off x="3200400" y="4343400"/>
            <a:ext cx="228600" cy="381000"/>
          </a:xfrm>
          <a:prstGeom prst="downArrow">
            <a:avLst>
              <a:gd name="adj1" fmla="val 50000"/>
              <a:gd name="adj2" fmla="val 41667"/>
            </a:avLst>
          </a:prstGeom>
          <a:solidFill>
            <a:schemeClr val="tx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86086" name="Group 38">
            <a:extLst>
              <a:ext uri="{FF2B5EF4-FFF2-40B4-BE49-F238E27FC236}">
                <a16:creationId xmlns:a16="http://schemas.microsoft.com/office/drawing/2014/main" id="{9E0C9F95-6204-4BCC-B4D7-153761916FE1}"/>
              </a:ext>
            </a:extLst>
          </p:cNvPr>
          <p:cNvGrpSpPr>
            <a:grpSpLocks/>
          </p:cNvGrpSpPr>
          <p:nvPr/>
        </p:nvGrpSpPr>
        <p:grpSpPr bwMode="auto">
          <a:xfrm>
            <a:off x="1676400" y="1066800"/>
            <a:ext cx="5181600" cy="4343400"/>
            <a:chOff x="1056" y="672"/>
            <a:chExt cx="3264" cy="2736"/>
          </a:xfrm>
        </p:grpSpPr>
        <p:grpSp>
          <p:nvGrpSpPr>
            <p:cNvPr id="386085" name="Group 37">
              <a:extLst>
                <a:ext uri="{FF2B5EF4-FFF2-40B4-BE49-F238E27FC236}">
                  <a16:creationId xmlns:a16="http://schemas.microsoft.com/office/drawing/2014/main" id="{1917AE8B-421B-45AE-BAE4-056BE1FA351E}"/>
                </a:ext>
              </a:extLst>
            </p:cNvPr>
            <p:cNvGrpSpPr>
              <a:grpSpLocks/>
            </p:cNvGrpSpPr>
            <p:nvPr/>
          </p:nvGrpSpPr>
          <p:grpSpPr bwMode="auto">
            <a:xfrm>
              <a:off x="3552" y="672"/>
              <a:ext cx="768" cy="2736"/>
              <a:chOff x="3552" y="672"/>
              <a:chExt cx="768" cy="2736"/>
            </a:xfrm>
          </p:grpSpPr>
          <p:sp>
            <p:nvSpPr>
              <p:cNvPr id="386078" name="Freeform 30">
                <a:extLst>
                  <a:ext uri="{FF2B5EF4-FFF2-40B4-BE49-F238E27FC236}">
                    <a16:creationId xmlns:a16="http://schemas.microsoft.com/office/drawing/2014/main" id="{160629E6-11A0-48D4-A2FF-0B33A24D4839}"/>
                  </a:ext>
                </a:extLst>
              </p:cNvPr>
              <p:cNvSpPr>
                <a:spLocks/>
              </p:cNvSpPr>
              <p:nvPr/>
            </p:nvSpPr>
            <p:spPr bwMode="auto">
              <a:xfrm>
                <a:off x="3552" y="1776"/>
                <a:ext cx="768" cy="1632"/>
              </a:xfrm>
              <a:custGeom>
                <a:avLst/>
                <a:gdLst>
                  <a:gd name="T0" fmla="*/ 904 w 904"/>
                  <a:gd name="T1" fmla="*/ 1728 h 1728"/>
                  <a:gd name="T2" fmla="*/ 88 w 904"/>
                  <a:gd name="T3" fmla="*/ 384 h 1728"/>
                  <a:gd name="T4" fmla="*/ 376 w 904"/>
                  <a:gd name="T5" fmla="*/ 0 h 1728"/>
                </a:gdLst>
                <a:ahLst/>
                <a:cxnLst>
                  <a:cxn ang="0">
                    <a:pos x="T0" y="T1"/>
                  </a:cxn>
                  <a:cxn ang="0">
                    <a:pos x="T2" y="T3"/>
                  </a:cxn>
                  <a:cxn ang="0">
                    <a:pos x="T4" y="T5"/>
                  </a:cxn>
                </a:cxnLst>
                <a:rect l="0" t="0" r="r" b="b"/>
                <a:pathLst>
                  <a:path w="904" h="1728">
                    <a:moveTo>
                      <a:pt x="904" y="1728"/>
                    </a:moveTo>
                    <a:cubicBezTo>
                      <a:pt x="540" y="1200"/>
                      <a:pt x="176" y="672"/>
                      <a:pt x="88" y="384"/>
                    </a:cubicBezTo>
                    <a:cubicBezTo>
                      <a:pt x="0" y="96"/>
                      <a:pt x="188" y="48"/>
                      <a:pt x="376" y="0"/>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6080" name="Freeform 32">
                <a:extLst>
                  <a:ext uri="{FF2B5EF4-FFF2-40B4-BE49-F238E27FC236}">
                    <a16:creationId xmlns:a16="http://schemas.microsoft.com/office/drawing/2014/main" id="{49CEF605-5EA8-4B32-8732-1829282A001C}"/>
                  </a:ext>
                </a:extLst>
              </p:cNvPr>
              <p:cNvSpPr>
                <a:spLocks/>
              </p:cNvSpPr>
              <p:nvPr/>
            </p:nvSpPr>
            <p:spPr bwMode="auto">
              <a:xfrm>
                <a:off x="3936" y="672"/>
                <a:ext cx="320" cy="1008"/>
              </a:xfrm>
              <a:custGeom>
                <a:avLst/>
                <a:gdLst>
                  <a:gd name="T0" fmla="*/ 0 w 320"/>
                  <a:gd name="T1" fmla="*/ 1008 h 1008"/>
                  <a:gd name="T2" fmla="*/ 288 w 320"/>
                  <a:gd name="T3" fmla="*/ 480 h 1008"/>
                  <a:gd name="T4" fmla="*/ 192 w 320"/>
                  <a:gd name="T5" fmla="*/ 0 h 1008"/>
                </a:gdLst>
                <a:ahLst/>
                <a:cxnLst>
                  <a:cxn ang="0">
                    <a:pos x="T0" y="T1"/>
                  </a:cxn>
                  <a:cxn ang="0">
                    <a:pos x="T2" y="T3"/>
                  </a:cxn>
                  <a:cxn ang="0">
                    <a:pos x="T4" y="T5"/>
                  </a:cxn>
                </a:cxnLst>
                <a:rect l="0" t="0" r="r" b="b"/>
                <a:pathLst>
                  <a:path w="320" h="1008">
                    <a:moveTo>
                      <a:pt x="0" y="1008"/>
                    </a:moveTo>
                    <a:cubicBezTo>
                      <a:pt x="128" y="828"/>
                      <a:pt x="256" y="648"/>
                      <a:pt x="288" y="480"/>
                    </a:cubicBezTo>
                    <a:cubicBezTo>
                      <a:pt x="320" y="312"/>
                      <a:pt x="256" y="156"/>
                      <a:pt x="192" y="0"/>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6081" name="Oval 33">
                <a:extLst>
                  <a:ext uri="{FF2B5EF4-FFF2-40B4-BE49-F238E27FC236}">
                    <a16:creationId xmlns:a16="http://schemas.microsoft.com/office/drawing/2014/main" id="{965491A9-6EAE-40A7-B010-38421F032576}"/>
                  </a:ext>
                </a:extLst>
              </p:cNvPr>
              <p:cNvSpPr>
                <a:spLocks noChangeArrowheads="1"/>
              </p:cNvSpPr>
              <p:nvPr/>
            </p:nvSpPr>
            <p:spPr bwMode="auto">
              <a:xfrm>
                <a:off x="3840" y="1680"/>
                <a:ext cx="96" cy="96"/>
              </a:xfrm>
              <a:prstGeom prst="ellipse">
                <a:avLst/>
              </a:prstGeom>
              <a:solidFill>
                <a:schemeClr val="tx1"/>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86084" name="Freeform 36">
              <a:extLst>
                <a:ext uri="{FF2B5EF4-FFF2-40B4-BE49-F238E27FC236}">
                  <a16:creationId xmlns:a16="http://schemas.microsoft.com/office/drawing/2014/main" id="{CB70E62F-C536-4DD3-8220-4F9810DFF4A2}"/>
                </a:ext>
              </a:extLst>
            </p:cNvPr>
            <p:cNvSpPr>
              <a:spLocks/>
            </p:cNvSpPr>
            <p:nvPr/>
          </p:nvSpPr>
          <p:spPr bwMode="auto">
            <a:xfrm>
              <a:off x="1056" y="1728"/>
              <a:ext cx="2784" cy="392"/>
            </a:xfrm>
            <a:custGeom>
              <a:avLst/>
              <a:gdLst>
                <a:gd name="T0" fmla="*/ 0 w 2784"/>
                <a:gd name="T1" fmla="*/ 192 h 392"/>
                <a:gd name="T2" fmla="*/ 864 w 2784"/>
                <a:gd name="T3" fmla="*/ 336 h 392"/>
                <a:gd name="T4" fmla="*/ 1872 w 2784"/>
                <a:gd name="T5" fmla="*/ 336 h 392"/>
                <a:gd name="T6" fmla="*/ 2784 w 2784"/>
                <a:gd name="T7" fmla="*/ 0 h 392"/>
              </a:gdLst>
              <a:ahLst/>
              <a:cxnLst>
                <a:cxn ang="0">
                  <a:pos x="T0" y="T1"/>
                </a:cxn>
                <a:cxn ang="0">
                  <a:pos x="T2" y="T3"/>
                </a:cxn>
                <a:cxn ang="0">
                  <a:pos x="T4" y="T5"/>
                </a:cxn>
                <a:cxn ang="0">
                  <a:pos x="T6" y="T7"/>
                </a:cxn>
              </a:cxnLst>
              <a:rect l="0" t="0" r="r" b="b"/>
              <a:pathLst>
                <a:path w="2784" h="392">
                  <a:moveTo>
                    <a:pt x="0" y="192"/>
                  </a:moveTo>
                  <a:cubicBezTo>
                    <a:pt x="276" y="252"/>
                    <a:pt x="552" y="312"/>
                    <a:pt x="864" y="336"/>
                  </a:cubicBezTo>
                  <a:cubicBezTo>
                    <a:pt x="1176" y="360"/>
                    <a:pt x="1552" y="392"/>
                    <a:pt x="1872" y="336"/>
                  </a:cubicBezTo>
                  <a:cubicBezTo>
                    <a:pt x="2192" y="280"/>
                    <a:pt x="2488" y="140"/>
                    <a:pt x="2784" y="0"/>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86088" name="Group 40">
            <a:extLst>
              <a:ext uri="{FF2B5EF4-FFF2-40B4-BE49-F238E27FC236}">
                <a16:creationId xmlns:a16="http://schemas.microsoft.com/office/drawing/2014/main" id="{48C25C8C-A8AF-41A8-8A75-532B958F18AE}"/>
              </a:ext>
            </a:extLst>
          </p:cNvPr>
          <p:cNvGrpSpPr>
            <a:grpSpLocks/>
          </p:cNvGrpSpPr>
          <p:nvPr/>
        </p:nvGrpSpPr>
        <p:grpSpPr bwMode="auto">
          <a:xfrm>
            <a:off x="0" y="4800602"/>
            <a:ext cx="7620000" cy="1333501"/>
            <a:chOff x="576" y="1183"/>
            <a:chExt cx="4800" cy="840"/>
          </a:xfrm>
        </p:grpSpPr>
        <p:sp>
          <p:nvSpPr>
            <p:cNvPr id="386089" name="Rectangle 41">
              <a:extLst>
                <a:ext uri="{FF2B5EF4-FFF2-40B4-BE49-F238E27FC236}">
                  <a16:creationId xmlns:a16="http://schemas.microsoft.com/office/drawing/2014/main" id="{B1D395F1-BD48-41A1-A99F-DBD27C4490B4}"/>
                </a:ext>
              </a:extLst>
            </p:cNvPr>
            <p:cNvSpPr>
              <a:spLocks noChangeArrowheads="1"/>
            </p:cNvSpPr>
            <p:nvPr/>
          </p:nvSpPr>
          <p:spPr bwMode="auto">
            <a:xfrm>
              <a:off x="576" y="1183"/>
              <a:ext cx="4800" cy="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zh-CN" altLang="en-US" sz="2000" b="1" dirty="0">
                  <a:solidFill>
                    <a:schemeClr val="tx1">
                      <a:lumMod val="95000"/>
                      <a:lumOff val="5000"/>
                    </a:schemeClr>
                  </a:solidFill>
                  <a:sym typeface="Symbol" panose="05050102010706020507" pitchFamily="18" charset="2"/>
                </a:rPr>
                <a:t>命令得以工作的原因</a:t>
              </a:r>
              <a:r>
                <a:rPr lang="en-US" altLang="zh-CN" sz="2000" b="1" dirty="0">
                  <a:solidFill>
                    <a:schemeClr val="tx1">
                      <a:lumMod val="95000"/>
                      <a:lumOff val="5000"/>
                    </a:schemeClr>
                  </a:solidFill>
                  <a:sym typeface="Symbol" panose="05050102010706020507" pitchFamily="18" charset="2"/>
                </a:rPr>
                <a:t>:</a:t>
              </a:r>
            </a:p>
            <a:p>
              <a:pPr lvl="1">
                <a:lnSpc>
                  <a:spcPct val="140000"/>
                </a:lnSpc>
                <a:spcBef>
                  <a:spcPct val="0"/>
                </a:spcBef>
              </a:pPr>
              <a:r>
                <a:rPr lang="en-US" altLang="zh-CN" sz="2000" b="1" dirty="0">
                  <a:solidFill>
                    <a:schemeClr val="tx1">
                      <a:lumMod val="95000"/>
                      <a:lumOff val="5000"/>
                    </a:schemeClr>
                  </a:solidFill>
                  <a:sym typeface="Symbol" panose="05050102010706020507" pitchFamily="18" charset="2"/>
                </a:rPr>
                <a:t>OS</a:t>
              </a:r>
              <a:r>
                <a:rPr lang="zh-CN" altLang="en-US" sz="2000" b="1" dirty="0">
                  <a:solidFill>
                    <a:schemeClr val="tx1">
                      <a:lumMod val="95000"/>
                      <a:lumOff val="5000"/>
                    </a:schemeClr>
                  </a:solidFill>
                  <a:sym typeface="Symbol" panose="05050102010706020507" pitchFamily="18" charset="2"/>
                </a:rPr>
                <a:t>提供了</a:t>
              </a:r>
              <a:r>
                <a:rPr lang="en-US" altLang="zh-CN" sz="2000" b="1" dirty="0" err="1">
                  <a:solidFill>
                    <a:schemeClr val="tx1">
                      <a:lumMod val="95000"/>
                      <a:lumOff val="5000"/>
                    </a:schemeClr>
                  </a:solidFill>
                  <a:sym typeface="Symbol" panose="05050102010706020507" pitchFamily="18" charset="2"/>
                </a:rPr>
                <a:t>printf,fork</a:t>
              </a:r>
              <a:r>
                <a:rPr lang="en-US" altLang="zh-CN" sz="2000" b="1" dirty="0">
                  <a:solidFill>
                    <a:schemeClr val="tx1">
                      <a:lumMod val="95000"/>
                      <a:lumOff val="5000"/>
                    </a:schemeClr>
                  </a:solidFill>
                  <a:sym typeface="Symbol" panose="05050102010706020507" pitchFamily="18" charset="2"/>
                </a:rPr>
                <a:t>,</a:t>
              </a:r>
            </a:p>
            <a:p>
              <a:pPr lvl="1">
                <a:lnSpc>
                  <a:spcPct val="140000"/>
                </a:lnSpc>
                <a:spcBef>
                  <a:spcPct val="0"/>
                </a:spcBef>
              </a:pPr>
              <a:r>
                <a:rPr lang="en-US" altLang="zh-CN" sz="2000" b="1" dirty="0">
                  <a:solidFill>
                    <a:schemeClr val="tx1">
                      <a:lumMod val="95000"/>
                      <a:lumOff val="5000"/>
                    </a:schemeClr>
                  </a:solidFill>
                  <a:sym typeface="Symbol" panose="05050102010706020507" pitchFamily="18" charset="2"/>
                </a:rPr>
                <a:t>exec</a:t>
              </a:r>
              <a:r>
                <a:rPr lang="zh-CN" altLang="en-US" sz="2000" b="1" dirty="0">
                  <a:solidFill>
                    <a:schemeClr val="tx1">
                      <a:lumMod val="95000"/>
                      <a:lumOff val="5000"/>
                    </a:schemeClr>
                  </a:solidFill>
                  <a:sym typeface="Symbol" panose="05050102010706020507" pitchFamily="18" charset="2"/>
                </a:rPr>
                <a:t>等函数</a:t>
              </a:r>
              <a:r>
                <a:rPr lang="en-US" altLang="zh-CN" sz="2000" b="1" dirty="0">
                  <a:solidFill>
                    <a:schemeClr val="tx1">
                      <a:lumMod val="95000"/>
                      <a:lumOff val="5000"/>
                    </a:schemeClr>
                  </a:solidFill>
                  <a:sym typeface="Symbol" panose="05050102010706020507" pitchFamily="18" charset="2"/>
                </a:rPr>
                <a:t>(</a:t>
              </a:r>
              <a:r>
                <a:rPr lang="zh-CN" altLang="en-US" sz="2000" b="1" dirty="0">
                  <a:solidFill>
                    <a:schemeClr val="tx1">
                      <a:lumMod val="95000"/>
                      <a:lumOff val="5000"/>
                    </a:schemeClr>
                  </a:solidFill>
                  <a:sym typeface="Symbol" panose="05050102010706020507" pitchFamily="18" charset="2"/>
                </a:rPr>
                <a:t>接口</a:t>
              </a:r>
              <a:r>
                <a:rPr lang="en-US" altLang="zh-CN" sz="2000" b="1" dirty="0">
                  <a:solidFill>
                    <a:schemeClr val="tx1">
                      <a:lumMod val="95000"/>
                      <a:lumOff val="5000"/>
                    </a:schemeClr>
                  </a:solidFill>
                  <a:sym typeface="Symbol" panose="05050102010706020507" pitchFamily="18" charset="2"/>
                </a:rPr>
                <a:t>)</a:t>
              </a:r>
            </a:p>
          </p:txBody>
        </p:sp>
        <p:pic>
          <p:nvPicPr>
            <p:cNvPr id="386090" name="Picture 42">
              <a:extLst>
                <a:ext uri="{FF2B5EF4-FFF2-40B4-BE49-F238E27FC236}">
                  <a16:creationId xmlns:a16="http://schemas.microsoft.com/office/drawing/2014/main" id="{49472AC2-1972-43DF-A96E-1B314FAD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 y="1343"/>
              <a:ext cx="119" cy="12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withEffect">
                                  <p:stCondLst>
                                    <p:cond delay="0"/>
                                  </p:stCondLst>
                                  <p:childTnLst>
                                    <p:set>
                                      <p:cBhvr>
                                        <p:cTn id="6" dur="1" fill="hold">
                                          <p:stCondLst>
                                            <p:cond delay="0"/>
                                          </p:stCondLst>
                                        </p:cTn>
                                        <p:tgtEl>
                                          <p:spTgt spid="386058"/>
                                        </p:tgtEl>
                                        <p:attrNameLst>
                                          <p:attrName>style.visibility</p:attrName>
                                        </p:attrNameLst>
                                      </p:cBhvr>
                                      <p:to>
                                        <p:strVal val="visible"/>
                                      </p:to>
                                    </p:set>
                                    <p:anim calcmode="lin" valueType="num">
                                      <p:cBhvr additive="base">
                                        <p:cTn id="7" dur="500" fill="hold"/>
                                        <p:tgtEl>
                                          <p:spTgt spid="386058"/>
                                        </p:tgtEl>
                                        <p:attrNameLst>
                                          <p:attrName>ppt_x</p:attrName>
                                        </p:attrNameLst>
                                      </p:cBhvr>
                                      <p:tavLst>
                                        <p:tav tm="0">
                                          <p:val>
                                            <p:strVal val="1+#ppt_w/2"/>
                                          </p:val>
                                        </p:tav>
                                        <p:tav tm="100000">
                                          <p:val>
                                            <p:strVal val="#ppt_x"/>
                                          </p:val>
                                        </p:tav>
                                      </p:tavLst>
                                    </p:anim>
                                    <p:anim calcmode="lin" valueType="num">
                                      <p:cBhvr additive="base">
                                        <p:cTn id="8" dur="500" fill="hold"/>
                                        <p:tgtEl>
                                          <p:spTgt spid="38605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386067"/>
                                        </p:tgtEl>
                                        <p:attrNameLst>
                                          <p:attrName>style.visibility</p:attrName>
                                        </p:attrNameLst>
                                      </p:cBhvr>
                                      <p:to>
                                        <p:strVal val="visible"/>
                                      </p:to>
                                    </p:set>
                                    <p:animEffect transition="in" filter="dissolve">
                                      <p:cBhvr>
                                        <p:cTn id="13" dur="500"/>
                                        <p:tgtEl>
                                          <p:spTgt spid="38606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86068"/>
                                        </p:tgtEl>
                                        <p:attrNameLst>
                                          <p:attrName>style.visibility</p:attrName>
                                        </p:attrNameLst>
                                      </p:cBhvr>
                                      <p:to>
                                        <p:strVal val="visible"/>
                                      </p:to>
                                    </p:set>
                                    <p:animEffect transition="in" filter="dissolve">
                                      <p:cBhvr>
                                        <p:cTn id="18" dur="500"/>
                                        <p:tgtEl>
                                          <p:spTgt spid="38606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86073"/>
                                        </p:tgtEl>
                                        <p:attrNameLst>
                                          <p:attrName>style.visibility</p:attrName>
                                        </p:attrNameLst>
                                      </p:cBhvr>
                                      <p:to>
                                        <p:strVal val="visible"/>
                                      </p:to>
                                    </p:set>
                                    <p:animEffect transition="in" filter="dissolve">
                                      <p:cBhvr>
                                        <p:cTn id="23" dur="500"/>
                                        <p:tgtEl>
                                          <p:spTgt spid="38607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1" fill="hold" nodeType="clickEffect">
                                  <p:stCondLst>
                                    <p:cond delay="0"/>
                                  </p:stCondLst>
                                  <p:childTnLst>
                                    <p:set>
                                      <p:cBhvr>
                                        <p:cTn id="27" dur="1" fill="hold">
                                          <p:stCondLst>
                                            <p:cond delay="0"/>
                                          </p:stCondLst>
                                        </p:cTn>
                                        <p:tgtEl>
                                          <p:spTgt spid="386069"/>
                                        </p:tgtEl>
                                        <p:attrNameLst>
                                          <p:attrName>style.visibility</p:attrName>
                                        </p:attrNameLst>
                                      </p:cBhvr>
                                      <p:to>
                                        <p:strVal val="visible"/>
                                      </p:to>
                                    </p:set>
                                    <p:anim calcmode="lin" valueType="num">
                                      <p:cBhvr>
                                        <p:cTn id="28" dur="500" fill="hold"/>
                                        <p:tgtEl>
                                          <p:spTgt spid="386069"/>
                                        </p:tgtEl>
                                        <p:attrNameLst>
                                          <p:attrName>ppt_x</p:attrName>
                                        </p:attrNameLst>
                                      </p:cBhvr>
                                      <p:tavLst>
                                        <p:tav tm="0">
                                          <p:val>
                                            <p:strVal val="#ppt_x"/>
                                          </p:val>
                                        </p:tav>
                                        <p:tav tm="100000">
                                          <p:val>
                                            <p:strVal val="#ppt_x"/>
                                          </p:val>
                                        </p:tav>
                                      </p:tavLst>
                                    </p:anim>
                                    <p:anim calcmode="lin" valueType="num">
                                      <p:cBhvr>
                                        <p:cTn id="29" dur="500" fill="hold"/>
                                        <p:tgtEl>
                                          <p:spTgt spid="386069"/>
                                        </p:tgtEl>
                                        <p:attrNameLst>
                                          <p:attrName>ppt_y</p:attrName>
                                        </p:attrNameLst>
                                      </p:cBhvr>
                                      <p:tavLst>
                                        <p:tav tm="0">
                                          <p:val>
                                            <p:strVal val="#ppt_y-#ppt_h/2"/>
                                          </p:val>
                                        </p:tav>
                                        <p:tav tm="100000">
                                          <p:val>
                                            <p:strVal val="#ppt_y"/>
                                          </p:val>
                                        </p:tav>
                                      </p:tavLst>
                                    </p:anim>
                                    <p:anim calcmode="lin" valueType="num">
                                      <p:cBhvr>
                                        <p:cTn id="30" dur="500" fill="hold"/>
                                        <p:tgtEl>
                                          <p:spTgt spid="386069"/>
                                        </p:tgtEl>
                                        <p:attrNameLst>
                                          <p:attrName>ppt_w</p:attrName>
                                        </p:attrNameLst>
                                      </p:cBhvr>
                                      <p:tavLst>
                                        <p:tav tm="0">
                                          <p:val>
                                            <p:strVal val="#ppt_w"/>
                                          </p:val>
                                        </p:tav>
                                        <p:tav tm="100000">
                                          <p:val>
                                            <p:strVal val="#ppt_w"/>
                                          </p:val>
                                        </p:tav>
                                      </p:tavLst>
                                    </p:anim>
                                    <p:anim calcmode="lin" valueType="num">
                                      <p:cBhvr>
                                        <p:cTn id="31" dur="500" fill="hold"/>
                                        <p:tgtEl>
                                          <p:spTgt spid="386069"/>
                                        </p:tgtEl>
                                        <p:attrNameLst>
                                          <p:attrName>ppt_h</p:attrName>
                                        </p:attrNameLst>
                                      </p:cBhvr>
                                      <p:tavLst>
                                        <p:tav tm="0">
                                          <p:val>
                                            <p:fltVal val="0"/>
                                          </p:val>
                                        </p:tav>
                                        <p:tav tm="100000">
                                          <p:val>
                                            <p:strVal val="#ppt_h"/>
                                          </p:val>
                                        </p:tav>
                                      </p:tavLst>
                                    </p:anim>
                                  </p:childTnLst>
                                </p:cTn>
                              </p:par>
                              <p:par>
                                <p:cTn id="32" presetID="9" presetClass="entr" presetSubtype="0" fill="hold" nodeType="withEffect">
                                  <p:stCondLst>
                                    <p:cond delay="0"/>
                                  </p:stCondLst>
                                  <p:childTnLst>
                                    <p:set>
                                      <p:cBhvr>
                                        <p:cTn id="33" dur="1" fill="hold">
                                          <p:stCondLst>
                                            <p:cond delay="0"/>
                                          </p:stCondLst>
                                        </p:cTn>
                                        <p:tgtEl>
                                          <p:spTgt spid="386070"/>
                                        </p:tgtEl>
                                        <p:attrNameLst>
                                          <p:attrName>style.visibility</p:attrName>
                                        </p:attrNameLst>
                                      </p:cBhvr>
                                      <p:to>
                                        <p:strVal val="visible"/>
                                      </p:to>
                                    </p:set>
                                    <p:animEffect transition="in" filter="dissolve">
                                      <p:cBhvr>
                                        <p:cTn id="34" dur="500"/>
                                        <p:tgtEl>
                                          <p:spTgt spid="38607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1" fill="hold" nodeType="clickEffect">
                                  <p:stCondLst>
                                    <p:cond delay="0"/>
                                  </p:stCondLst>
                                  <p:childTnLst>
                                    <p:set>
                                      <p:cBhvr>
                                        <p:cTn id="38" dur="1" fill="hold">
                                          <p:stCondLst>
                                            <p:cond delay="0"/>
                                          </p:stCondLst>
                                        </p:cTn>
                                        <p:tgtEl>
                                          <p:spTgt spid="386071"/>
                                        </p:tgtEl>
                                        <p:attrNameLst>
                                          <p:attrName>style.visibility</p:attrName>
                                        </p:attrNameLst>
                                      </p:cBhvr>
                                      <p:to>
                                        <p:strVal val="visible"/>
                                      </p:to>
                                    </p:set>
                                    <p:anim calcmode="lin" valueType="num">
                                      <p:cBhvr>
                                        <p:cTn id="39" dur="500" fill="hold"/>
                                        <p:tgtEl>
                                          <p:spTgt spid="386071"/>
                                        </p:tgtEl>
                                        <p:attrNameLst>
                                          <p:attrName>ppt_x</p:attrName>
                                        </p:attrNameLst>
                                      </p:cBhvr>
                                      <p:tavLst>
                                        <p:tav tm="0">
                                          <p:val>
                                            <p:strVal val="#ppt_x"/>
                                          </p:val>
                                        </p:tav>
                                        <p:tav tm="100000">
                                          <p:val>
                                            <p:strVal val="#ppt_x"/>
                                          </p:val>
                                        </p:tav>
                                      </p:tavLst>
                                    </p:anim>
                                    <p:anim calcmode="lin" valueType="num">
                                      <p:cBhvr>
                                        <p:cTn id="40" dur="500" fill="hold"/>
                                        <p:tgtEl>
                                          <p:spTgt spid="386071"/>
                                        </p:tgtEl>
                                        <p:attrNameLst>
                                          <p:attrName>ppt_y</p:attrName>
                                        </p:attrNameLst>
                                      </p:cBhvr>
                                      <p:tavLst>
                                        <p:tav tm="0">
                                          <p:val>
                                            <p:strVal val="#ppt_y-#ppt_h/2"/>
                                          </p:val>
                                        </p:tav>
                                        <p:tav tm="100000">
                                          <p:val>
                                            <p:strVal val="#ppt_y"/>
                                          </p:val>
                                        </p:tav>
                                      </p:tavLst>
                                    </p:anim>
                                    <p:anim calcmode="lin" valueType="num">
                                      <p:cBhvr>
                                        <p:cTn id="41" dur="500" fill="hold"/>
                                        <p:tgtEl>
                                          <p:spTgt spid="386071"/>
                                        </p:tgtEl>
                                        <p:attrNameLst>
                                          <p:attrName>ppt_w</p:attrName>
                                        </p:attrNameLst>
                                      </p:cBhvr>
                                      <p:tavLst>
                                        <p:tav tm="0">
                                          <p:val>
                                            <p:strVal val="#ppt_w"/>
                                          </p:val>
                                        </p:tav>
                                        <p:tav tm="100000">
                                          <p:val>
                                            <p:strVal val="#ppt_w"/>
                                          </p:val>
                                        </p:tav>
                                      </p:tavLst>
                                    </p:anim>
                                    <p:anim calcmode="lin" valueType="num">
                                      <p:cBhvr>
                                        <p:cTn id="42" dur="500" fill="hold"/>
                                        <p:tgtEl>
                                          <p:spTgt spid="386071"/>
                                        </p:tgtEl>
                                        <p:attrNameLst>
                                          <p:attrName>ppt_h</p:attrName>
                                        </p:attrNameLst>
                                      </p:cBhvr>
                                      <p:tavLst>
                                        <p:tav tm="0">
                                          <p:val>
                                            <p:fltVal val="0"/>
                                          </p:val>
                                        </p:tav>
                                        <p:tav tm="100000">
                                          <p:val>
                                            <p:strVal val="#ppt_h"/>
                                          </p:val>
                                        </p:tav>
                                      </p:tavLst>
                                    </p:anim>
                                  </p:childTnLst>
                                </p:cTn>
                              </p:par>
                              <p:par>
                                <p:cTn id="43" presetID="9" presetClass="entr" presetSubtype="0" fill="hold" grpId="0" nodeType="withEffect">
                                  <p:stCondLst>
                                    <p:cond delay="0"/>
                                  </p:stCondLst>
                                  <p:childTnLst>
                                    <p:set>
                                      <p:cBhvr>
                                        <p:cTn id="44" dur="1" fill="hold">
                                          <p:stCondLst>
                                            <p:cond delay="0"/>
                                          </p:stCondLst>
                                        </p:cTn>
                                        <p:tgtEl>
                                          <p:spTgt spid="386072"/>
                                        </p:tgtEl>
                                        <p:attrNameLst>
                                          <p:attrName>style.visibility</p:attrName>
                                        </p:attrNameLst>
                                      </p:cBhvr>
                                      <p:to>
                                        <p:strVal val="visible"/>
                                      </p:to>
                                    </p:set>
                                    <p:animEffect transition="in" filter="dissolve">
                                      <p:cBhvr>
                                        <p:cTn id="45" dur="500"/>
                                        <p:tgtEl>
                                          <p:spTgt spid="38607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nodeType="clickEffect">
                                  <p:stCondLst>
                                    <p:cond delay="0"/>
                                  </p:stCondLst>
                                  <p:childTnLst>
                                    <p:set>
                                      <p:cBhvr>
                                        <p:cTn id="49" dur="1" fill="hold">
                                          <p:stCondLst>
                                            <p:cond delay="0"/>
                                          </p:stCondLst>
                                        </p:cTn>
                                        <p:tgtEl>
                                          <p:spTgt spid="386077"/>
                                        </p:tgtEl>
                                        <p:attrNameLst>
                                          <p:attrName>style.visibility</p:attrName>
                                        </p:attrNameLst>
                                      </p:cBhvr>
                                      <p:to>
                                        <p:strVal val="visible"/>
                                      </p:to>
                                    </p:set>
                                    <p:anim calcmode="lin" valueType="num">
                                      <p:cBhvr>
                                        <p:cTn id="50" dur="500" fill="hold"/>
                                        <p:tgtEl>
                                          <p:spTgt spid="386077"/>
                                        </p:tgtEl>
                                        <p:attrNameLst>
                                          <p:attrName>ppt_x</p:attrName>
                                        </p:attrNameLst>
                                      </p:cBhvr>
                                      <p:tavLst>
                                        <p:tav tm="0">
                                          <p:val>
                                            <p:strVal val="#ppt_x-#ppt_w/2"/>
                                          </p:val>
                                        </p:tav>
                                        <p:tav tm="100000">
                                          <p:val>
                                            <p:strVal val="#ppt_x"/>
                                          </p:val>
                                        </p:tav>
                                      </p:tavLst>
                                    </p:anim>
                                    <p:anim calcmode="lin" valueType="num">
                                      <p:cBhvr>
                                        <p:cTn id="51" dur="500" fill="hold"/>
                                        <p:tgtEl>
                                          <p:spTgt spid="386077"/>
                                        </p:tgtEl>
                                        <p:attrNameLst>
                                          <p:attrName>ppt_y</p:attrName>
                                        </p:attrNameLst>
                                      </p:cBhvr>
                                      <p:tavLst>
                                        <p:tav tm="0">
                                          <p:val>
                                            <p:strVal val="#ppt_y"/>
                                          </p:val>
                                        </p:tav>
                                        <p:tav tm="100000">
                                          <p:val>
                                            <p:strVal val="#ppt_y"/>
                                          </p:val>
                                        </p:tav>
                                      </p:tavLst>
                                    </p:anim>
                                    <p:anim calcmode="lin" valueType="num">
                                      <p:cBhvr>
                                        <p:cTn id="52" dur="500" fill="hold"/>
                                        <p:tgtEl>
                                          <p:spTgt spid="386077"/>
                                        </p:tgtEl>
                                        <p:attrNameLst>
                                          <p:attrName>ppt_w</p:attrName>
                                        </p:attrNameLst>
                                      </p:cBhvr>
                                      <p:tavLst>
                                        <p:tav tm="0">
                                          <p:val>
                                            <p:fltVal val="0"/>
                                          </p:val>
                                        </p:tav>
                                        <p:tav tm="100000">
                                          <p:val>
                                            <p:strVal val="#ppt_w"/>
                                          </p:val>
                                        </p:tav>
                                      </p:tavLst>
                                    </p:anim>
                                    <p:anim calcmode="lin" valueType="num">
                                      <p:cBhvr>
                                        <p:cTn id="53" dur="500" fill="hold"/>
                                        <p:tgtEl>
                                          <p:spTgt spid="386077"/>
                                        </p:tgtEl>
                                        <p:attrNameLst>
                                          <p:attrName>ppt_h</p:attrName>
                                        </p:attrNameLst>
                                      </p:cBhvr>
                                      <p:tavLst>
                                        <p:tav tm="0">
                                          <p:val>
                                            <p:strVal val="#ppt_h"/>
                                          </p:val>
                                        </p:tav>
                                        <p:tav tm="100000">
                                          <p:val>
                                            <p:strVal val="#ppt_h"/>
                                          </p:val>
                                        </p:tav>
                                      </p:tavLst>
                                    </p:anim>
                                  </p:childTnLst>
                                </p:cTn>
                              </p:par>
                              <p:par>
                                <p:cTn id="54" presetID="9" presetClass="entr" presetSubtype="0" fill="hold" grpId="0" nodeType="withEffect">
                                  <p:stCondLst>
                                    <p:cond delay="0"/>
                                  </p:stCondLst>
                                  <p:childTnLst>
                                    <p:set>
                                      <p:cBhvr>
                                        <p:cTn id="55" dur="1" fill="hold">
                                          <p:stCondLst>
                                            <p:cond delay="0"/>
                                          </p:stCondLst>
                                        </p:cTn>
                                        <p:tgtEl>
                                          <p:spTgt spid="386075"/>
                                        </p:tgtEl>
                                        <p:attrNameLst>
                                          <p:attrName>style.visibility</p:attrName>
                                        </p:attrNameLst>
                                      </p:cBhvr>
                                      <p:to>
                                        <p:strVal val="visible"/>
                                      </p:to>
                                    </p:set>
                                    <p:animEffect transition="in" filter="dissolve">
                                      <p:cBhvr>
                                        <p:cTn id="56" dur="500"/>
                                        <p:tgtEl>
                                          <p:spTgt spid="38607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386076"/>
                                        </p:tgtEl>
                                        <p:attrNameLst>
                                          <p:attrName>style.visibility</p:attrName>
                                        </p:attrNameLst>
                                      </p:cBhvr>
                                      <p:to>
                                        <p:strVal val="visible"/>
                                      </p:to>
                                    </p:set>
                                    <p:animEffect transition="in" filter="dissolve">
                                      <p:cBhvr>
                                        <p:cTn id="61" dur="500"/>
                                        <p:tgtEl>
                                          <p:spTgt spid="38607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ntr" presetSubtype="0" fill="hold" nodeType="clickEffect">
                                  <p:stCondLst>
                                    <p:cond delay="0"/>
                                  </p:stCondLst>
                                  <p:childTnLst>
                                    <p:set>
                                      <p:cBhvr>
                                        <p:cTn id="65" dur="1" fill="hold">
                                          <p:stCondLst>
                                            <p:cond delay="0"/>
                                          </p:stCondLst>
                                        </p:cTn>
                                        <p:tgtEl>
                                          <p:spTgt spid="386086"/>
                                        </p:tgtEl>
                                        <p:attrNameLst>
                                          <p:attrName>style.visibility</p:attrName>
                                        </p:attrNameLst>
                                      </p:cBhvr>
                                      <p:to>
                                        <p:strVal val="visible"/>
                                      </p:to>
                                    </p:set>
                                    <p:animEffect transition="in" filter="dissolve">
                                      <p:cBhvr>
                                        <p:cTn id="66" dur="500"/>
                                        <p:tgtEl>
                                          <p:spTgt spid="38608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9" presetClass="entr" presetSubtype="0" fill="hold" nodeType="clickEffect">
                                  <p:stCondLst>
                                    <p:cond delay="0"/>
                                  </p:stCondLst>
                                  <p:childTnLst>
                                    <p:set>
                                      <p:cBhvr>
                                        <p:cTn id="70" dur="1" fill="hold">
                                          <p:stCondLst>
                                            <p:cond delay="0"/>
                                          </p:stCondLst>
                                        </p:cTn>
                                        <p:tgtEl>
                                          <p:spTgt spid="386088"/>
                                        </p:tgtEl>
                                        <p:attrNameLst>
                                          <p:attrName>style.visibility</p:attrName>
                                        </p:attrNameLst>
                                      </p:cBhvr>
                                      <p:to>
                                        <p:strVal val="visible"/>
                                      </p:to>
                                    </p:set>
                                    <p:animEffect transition="in" filter="dissolve">
                                      <p:cBhvr>
                                        <p:cTn id="71" dur="500"/>
                                        <p:tgtEl>
                                          <p:spTgt spid="386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67" grpId="0"/>
      <p:bldP spid="386068" grpId="0" animBg="1"/>
      <p:bldP spid="386072" grpId="0" animBg="1"/>
      <p:bldP spid="386073" grpId="0" animBg="1"/>
      <p:bldP spid="386075" grpId="0" animBg="1"/>
      <p:bldP spid="38607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7189" name="Group 117">
            <a:extLst>
              <a:ext uri="{FF2B5EF4-FFF2-40B4-BE49-F238E27FC236}">
                <a16:creationId xmlns:a16="http://schemas.microsoft.com/office/drawing/2014/main" id="{FF8C354F-9CFD-48E0-B902-565DF86719C2}"/>
              </a:ext>
            </a:extLst>
          </p:cNvPr>
          <p:cNvGrpSpPr>
            <a:grpSpLocks/>
          </p:cNvGrpSpPr>
          <p:nvPr/>
        </p:nvGrpSpPr>
        <p:grpSpPr bwMode="auto">
          <a:xfrm>
            <a:off x="5562600" y="5410200"/>
            <a:ext cx="3505200" cy="901700"/>
            <a:chOff x="3504" y="3408"/>
            <a:chExt cx="2208" cy="568"/>
          </a:xfrm>
        </p:grpSpPr>
        <p:sp>
          <p:nvSpPr>
            <p:cNvPr id="387187" name="Rectangle 115">
              <a:extLst>
                <a:ext uri="{FF2B5EF4-FFF2-40B4-BE49-F238E27FC236}">
                  <a16:creationId xmlns:a16="http://schemas.microsoft.com/office/drawing/2014/main" id="{6E097C23-78CF-41EC-9AAF-2DCA96D1597B}"/>
                </a:ext>
              </a:extLst>
            </p:cNvPr>
            <p:cNvSpPr>
              <a:spLocks noChangeArrowheads="1"/>
            </p:cNvSpPr>
            <p:nvPr/>
          </p:nvSpPr>
          <p:spPr bwMode="auto">
            <a:xfrm>
              <a:off x="3504" y="3408"/>
              <a:ext cx="2208" cy="5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zh-CN" altLang="en-US" sz="2000" b="1" dirty="0">
                  <a:sym typeface="Symbol" panose="05050102010706020507" pitchFamily="18" charset="2"/>
                </a:rPr>
                <a:t>使</a:t>
              </a:r>
              <a:r>
                <a:rPr lang="en-US" altLang="zh-CN" sz="2000" b="1" dirty="0">
                  <a:sym typeface="Symbol" panose="05050102010706020507" pitchFamily="18" charset="2"/>
                </a:rPr>
                <a:t>GUI</a:t>
              </a:r>
              <a:r>
                <a:rPr lang="zh-CN" altLang="en-US" sz="2000" b="1" dirty="0">
                  <a:sym typeface="Symbol" panose="05050102010706020507" pitchFamily="18" charset="2"/>
                </a:rPr>
                <a:t>工作，</a:t>
              </a:r>
              <a:r>
                <a:rPr lang="en-US" altLang="zh-CN" sz="2000" b="1" dirty="0">
                  <a:sym typeface="Symbol" panose="05050102010706020507" pitchFamily="18" charset="2"/>
                </a:rPr>
                <a:t>OS</a:t>
              </a:r>
              <a:r>
                <a:rPr lang="zh-CN" altLang="en-US" sz="2000" b="1" dirty="0">
                  <a:sym typeface="Symbol" panose="05050102010706020507" pitchFamily="18" charset="2"/>
                </a:rPr>
                <a:t>提供消息框架和相关</a:t>
              </a:r>
              <a:r>
                <a:rPr lang="en-US" altLang="zh-CN" sz="2000" b="1" dirty="0">
                  <a:sym typeface="Symbol" panose="05050102010706020507" pitchFamily="18" charset="2"/>
                </a:rPr>
                <a:t>API</a:t>
              </a:r>
            </a:p>
          </p:txBody>
        </p:sp>
        <p:pic>
          <p:nvPicPr>
            <p:cNvPr id="387188" name="Picture 116">
              <a:extLst>
                <a:ext uri="{FF2B5EF4-FFF2-40B4-BE49-F238E27FC236}">
                  <a16:creationId xmlns:a16="http://schemas.microsoft.com/office/drawing/2014/main" id="{5F4CF055-F2D7-4333-B9F2-9E3D73648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 y="3568"/>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7178" name="Group 106">
            <a:extLst>
              <a:ext uri="{FF2B5EF4-FFF2-40B4-BE49-F238E27FC236}">
                <a16:creationId xmlns:a16="http://schemas.microsoft.com/office/drawing/2014/main" id="{EAFC1F4D-E2AF-4D62-822D-E7EA18C694F7}"/>
              </a:ext>
            </a:extLst>
          </p:cNvPr>
          <p:cNvGrpSpPr>
            <a:grpSpLocks/>
          </p:cNvGrpSpPr>
          <p:nvPr/>
        </p:nvGrpSpPr>
        <p:grpSpPr bwMode="auto">
          <a:xfrm>
            <a:off x="66675" y="1752600"/>
            <a:ext cx="4657725" cy="2286000"/>
            <a:chOff x="42" y="1104"/>
            <a:chExt cx="2934" cy="1440"/>
          </a:xfrm>
        </p:grpSpPr>
        <p:sp>
          <p:nvSpPr>
            <p:cNvPr id="387093" name="Rectangle 21">
              <a:extLst>
                <a:ext uri="{FF2B5EF4-FFF2-40B4-BE49-F238E27FC236}">
                  <a16:creationId xmlns:a16="http://schemas.microsoft.com/office/drawing/2014/main" id="{F3C27AF0-8453-4340-A68B-D72E6EE98B89}"/>
                </a:ext>
              </a:extLst>
            </p:cNvPr>
            <p:cNvSpPr>
              <a:spLocks noChangeArrowheads="1"/>
            </p:cNvSpPr>
            <p:nvPr/>
          </p:nvSpPr>
          <p:spPr bwMode="auto">
            <a:xfrm>
              <a:off x="42" y="1344"/>
              <a:ext cx="774" cy="26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7094" name="Rectangle 22">
              <a:extLst>
                <a:ext uri="{FF2B5EF4-FFF2-40B4-BE49-F238E27FC236}">
                  <a16:creationId xmlns:a16="http://schemas.microsoft.com/office/drawing/2014/main" id="{14C39616-A4C1-4945-A5FA-81DEEAFD5CE1}"/>
                </a:ext>
              </a:extLst>
            </p:cNvPr>
            <p:cNvSpPr>
              <a:spLocks noChangeArrowheads="1"/>
            </p:cNvSpPr>
            <p:nvPr/>
          </p:nvSpPr>
          <p:spPr bwMode="auto">
            <a:xfrm>
              <a:off x="912" y="1104"/>
              <a:ext cx="2064" cy="1440"/>
            </a:xfrm>
            <a:prstGeom prst="rect">
              <a:avLst/>
            </a:prstGeom>
            <a:solidFill>
              <a:srgbClr val="FF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7097" name="Text Box 25">
              <a:extLst>
                <a:ext uri="{FF2B5EF4-FFF2-40B4-BE49-F238E27FC236}">
                  <a16:creationId xmlns:a16="http://schemas.microsoft.com/office/drawing/2014/main" id="{A0BD7ED9-0F86-4A69-A8E4-1A393238EC9B}"/>
                </a:ext>
              </a:extLst>
            </p:cNvPr>
            <p:cNvSpPr txBox="1">
              <a:spLocks noChangeArrowheads="1"/>
            </p:cNvSpPr>
            <p:nvPr/>
          </p:nvSpPr>
          <p:spPr bwMode="auto">
            <a:xfrm>
              <a:off x="42" y="1320"/>
              <a:ext cx="91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t>硬件输入</a:t>
              </a:r>
            </a:p>
          </p:txBody>
        </p:sp>
        <p:sp>
          <p:nvSpPr>
            <p:cNvPr id="387099" name="Line 27">
              <a:extLst>
                <a:ext uri="{FF2B5EF4-FFF2-40B4-BE49-F238E27FC236}">
                  <a16:creationId xmlns:a16="http://schemas.microsoft.com/office/drawing/2014/main" id="{D1E8DEE7-466C-4DD9-90C3-ECE1D3F56B95}"/>
                </a:ext>
              </a:extLst>
            </p:cNvPr>
            <p:cNvSpPr>
              <a:spLocks noChangeShapeType="1"/>
            </p:cNvSpPr>
            <p:nvPr/>
          </p:nvSpPr>
          <p:spPr bwMode="auto">
            <a:xfrm>
              <a:off x="816" y="1488"/>
              <a:ext cx="33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7101" name="Text Box 29">
              <a:extLst>
                <a:ext uri="{FF2B5EF4-FFF2-40B4-BE49-F238E27FC236}">
                  <a16:creationId xmlns:a16="http://schemas.microsoft.com/office/drawing/2014/main" id="{B6547B89-00C7-418A-8CDE-0C90879EBEE7}"/>
                </a:ext>
              </a:extLst>
            </p:cNvPr>
            <p:cNvSpPr txBox="1">
              <a:spLocks noChangeArrowheads="1"/>
            </p:cNvSpPr>
            <p:nvPr/>
          </p:nvSpPr>
          <p:spPr bwMode="auto">
            <a:xfrm>
              <a:off x="912" y="1104"/>
              <a:ext cx="13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tx1"/>
                  </a:solidFill>
                </a:rPr>
                <a:t>Windows</a:t>
              </a:r>
            </a:p>
          </p:txBody>
        </p:sp>
      </p:grpSp>
      <p:grpSp>
        <p:nvGrpSpPr>
          <p:cNvPr id="387182" name="Group 110">
            <a:extLst>
              <a:ext uri="{FF2B5EF4-FFF2-40B4-BE49-F238E27FC236}">
                <a16:creationId xmlns:a16="http://schemas.microsoft.com/office/drawing/2014/main" id="{FE17649A-AFD2-4E09-BFB4-8EDB22BA8E37}"/>
              </a:ext>
            </a:extLst>
          </p:cNvPr>
          <p:cNvGrpSpPr>
            <a:grpSpLocks/>
          </p:cNvGrpSpPr>
          <p:nvPr/>
        </p:nvGrpSpPr>
        <p:grpSpPr bwMode="auto">
          <a:xfrm>
            <a:off x="4572000" y="1295400"/>
            <a:ext cx="4191000" cy="2514600"/>
            <a:chOff x="2880" y="1056"/>
            <a:chExt cx="2640" cy="1584"/>
          </a:xfrm>
          <a:solidFill>
            <a:schemeClr val="bg1"/>
          </a:solidFill>
        </p:grpSpPr>
        <p:sp>
          <p:nvSpPr>
            <p:cNvPr id="387100" name="Rectangle 28">
              <a:extLst>
                <a:ext uri="{FF2B5EF4-FFF2-40B4-BE49-F238E27FC236}">
                  <a16:creationId xmlns:a16="http://schemas.microsoft.com/office/drawing/2014/main" id="{0F9A2634-1A2B-4DE8-9A1E-5E38FECF58EF}"/>
                </a:ext>
              </a:extLst>
            </p:cNvPr>
            <p:cNvSpPr>
              <a:spLocks noChangeArrowheads="1"/>
            </p:cNvSpPr>
            <p:nvPr/>
          </p:nvSpPr>
          <p:spPr bwMode="auto">
            <a:xfrm>
              <a:off x="3600" y="1056"/>
              <a:ext cx="1920" cy="158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7103" name="Text Box 31">
              <a:extLst>
                <a:ext uri="{FF2B5EF4-FFF2-40B4-BE49-F238E27FC236}">
                  <a16:creationId xmlns:a16="http://schemas.microsoft.com/office/drawing/2014/main" id="{AEFB2350-9413-49FA-8BC5-AECB5623965A}"/>
                </a:ext>
              </a:extLst>
            </p:cNvPr>
            <p:cNvSpPr txBox="1">
              <a:spLocks noChangeArrowheads="1"/>
            </p:cNvSpPr>
            <p:nvPr/>
          </p:nvSpPr>
          <p:spPr bwMode="auto">
            <a:xfrm>
              <a:off x="4032" y="1056"/>
              <a:ext cx="1056"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solidFill>
                    <a:srgbClr val="FF3300"/>
                  </a:solidFill>
                </a:rPr>
                <a:t>应用程序</a:t>
              </a:r>
              <a:r>
                <a:rPr lang="en-US" altLang="zh-CN" b="1">
                  <a:solidFill>
                    <a:srgbClr val="FF3300"/>
                  </a:solidFill>
                </a:rPr>
                <a:t>i</a:t>
              </a:r>
            </a:p>
          </p:txBody>
        </p:sp>
        <p:sp>
          <p:nvSpPr>
            <p:cNvPr id="387119" name="Line 47">
              <a:extLst>
                <a:ext uri="{FF2B5EF4-FFF2-40B4-BE49-F238E27FC236}">
                  <a16:creationId xmlns:a16="http://schemas.microsoft.com/office/drawing/2014/main" id="{112FF8F9-9B48-4688-8521-BCF3D1425689}"/>
                </a:ext>
              </a:extLst>
            </p:cNvPr>
            <p:cNvSpPr>
              <a:spLocks noChangeShapeType="1"/>
            </p:cNvSpPr>
            <p:nvPr/>
          </p:nvSpPr>
          <p:spPr bwMode="auto">
            <a:xfrm>
              <a:off x="3456" y="1824"/>
              <a:ext cx="384" cy="0"/>
            </a:xfrm>
            <a:prstGeom prst="line">
              <a:avLst/>
            </a:prstGeom>
            <a:grpFill/>
            <a:ln w="28575">
              <a:solidFill>
                <a:srgbClr val="FF33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7120" name="Line 48">
              <a:extLst>
                <a:ext uri="{FF2B5EF4-FFF2-40B4-BE49-F238E27FC236}">
                  <a16:creationId xmlns:a16="http://schemas.microsoft.com/office/drawing/2014/main" id="{326ACA40-AB05-47B9-A5F2-085AB77BD5CE}"/>
                </a:ext>
              </a:extLst>
            </p:cNvPr>
            <p:cNvSpPr>
              <a:spLocks noChangeShapeType="1"/>
            </p:cNvSpPr>
            <p:nvPr/>
          </p:nvSpPr>
          <p:spPr bwMode="auto">
            <a:xfrm>
              <a:off x="3456" y="1824"/>
              <a:ext cx="0" cy="144"/>
            </a:xfrm>
            <a:prstGeom prst="line">
              <a:avLst/>
            </a:prstGeom>
            <a:grp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7121" name="Line 49">
              <a:extLst>
                <a:ext uri="{FF2B5EF4-FFF2-40B4-BE49-F238E27FC236}">
                  <a16:creationId xmlns:a16="http://schemas.microsoft.com/office/drawing/2014/main" id="{9166A3E3-4AEE-46BA-8E0D-9A68064BDB6A}"/>
                </a:ext>
              </a:extLst>
            </p:cNvPr>
            <p:cNvSpPr>
              <a:spLocks noChangeShapeType="1"/>
            </p:cNvSpPr>
            <p:nvPr/>
          </p:nvSpPr>
          <p:spPr bwMode="auto">
            <a:xfrm>
              <a:off x="2880" y="1968"/>
              <a:ext cx="576" cy="0"/>
            </a:xfrm>
            <a:prstGeom prst="line">
              <a:avLst/>
            </a:prstGeom>
            <a:grp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7074" name="Rectangle 2">
            <a:extLst>
              <a:ext uri="{FF2B5EF4-FFF2-40B4-BE49-F238E27FC236}">
                <a16:creationId xmlns:a16="http://schemas.microsoft.com/office/drawing/2014/main" id="{DACCC2C7-B0D5-4E84-8309-3B47F66BA335}"/>
              </a:ext>
            </a:extLst>
          </p:cNvPr>
          <p:cNvSpPr>
            <a:spLocks noGrp="1" noChangeArrowheads="1"/>
          </p:cNvSpPr>
          <p:nvPr>
            <p:ph type="title"/>
          </p:nvPr>
        </p:nvSpPr>
        <p:spPr>
          <a:xfrm>
            <a:off x="381000" y="304800"/>
            <a:ext cx="8534400" cy="676275"/>
          </a:xfrm>
        </p:spPr>
        <p:txBody>
          <a:bodyPr/>
          <a:lstStyle/>
          <a:p>
            <a:r>
              <a:rPr lang="en-US" altLang="zh-CN" dirty="0"/>
              <a:t>GUI</a:t>
            </a:r>
          </a:p>
        </p:txBody>
      </p:sp>
      <p:sp>
        <p:nvSpPr>
          <p:cNvPr id="387075" name="Rectangle 3">
            <a:extLst>
              <a:ext uri="{FF2B5EF4-FFF2-40B4-BE49-F238E27FC236}">
                <a16:creationId xmlns:a16="http://schemas.microsoft.com/office/drawing/2014/main" id="{40AEE6EE-6E63-41AD-8A99-04A185F098F3}"/>
              </a:ext>
            </a:extLst>
          </p:cNvPr>
          <p:cNvSpPr>
            <a:spLocks noChangeArrowheads="1"/>
          </p:cNvSpPr>
          <p:nvPr/>
        </p:nvSpPr>
        <p:spPr bwMode="auto">
          <a:xfrm>
            <a:off x="765175" y="11430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10000"/>
              </a:lnSpc>
            </a:pPr>
            <a:r>
              <a:rPr lang="zh-CN" altLang="en-US" dirty="0">
                <a:solidFill>
                  <a:schemeClr val="tx1">
                    <a:lumMod val="95000"/>
                    <a:lumOff val="5000"/>
                  </a:schemeClr>
                </a:solidFill>
              </a:rPr>
              <a:t>鼠标点击</a:t>
            </a:r>
            <a:r>
              <a:rPr lang="en-US" altLang="zh-CN" dirty="0">
                <a:solidFill>
                  <a:schemeClr val="tx1">
                    <a:lumMod val="95000"/>
                    <a:lumOff val="5000"/>
                  </a:schemeClr>
                </a:solidFill>
              </a:rPr>
              <a:t>OUTPUT</a:t>
            </a:r>
            <a:r>
              <a:rPr lang="zh-CN" altLang="en-US" dirty="0">
                <a:solidFill>
                  <a:schemeClr val="tx1">
                    <a:lumMod val="95000"/>
                    <a:lumOff val="5000"/>
                  </a:schemeClr>
                </a:solidFill>
              </a:rPr>
              <a:t>以后</a:t>
            </a:r>
            <a:r>
              <a:rPr lang="en-US" altLang="zh-CN" dirty="0">
                <a:solidFill>
                  <a:schemeClr val="tx1">
                    <a:lumMod val="95000"/>
                    <a:lumOff val="5000"/>
                  </a:schemeClr>
                </a:solidFill>
              </a:rPr>
              <a:t>… </a:t>
            </a:r>
          </a:p>
        </p:txBody>
      </p:sp>
      <p:grpSp>
        <p:nvGrpSpPr>
          <p:cNvPr id="387087" name="Group 15">
            <a:extLst>
              <a:ext uri="{FF2B5EF4-FFF2-40B4-BE49-F238E27FC236}">
                <a16:creationId xmlns:a16="http://schemas.microsoft.com/office/drawing/2014/main" id="{6F5BD906-E339-4859-BDA1-469C5A7F1373}"/>
              </a:ext>
            </a:extLst>
          </p:cNvPr>
          <p:cNvGrpSpPr>
            <a:grpSpLocks/>
          </p:cNvGrpSpPr>
          <p:nvPr/>
        </p:nvGrpSpPr>
        <p:grpSpPr bwMode="auto">
          <a:xfrm>
            <a:off x="5210175" y="47625"/>
            <a:ext cx="3857625" cy="1219200"/>
            <a:chOff x="2688" y="2256"/>
            <a:chExt cx="2718" cy="828"/>
          </a:xfrm>
        </p:grpSpPr>
        <p:pic>
          <p:nvPicPr>
            <p:cNvPr id="387088" name="Picture 16">
              <a:extLst>
                <a:ext uri="{FF2B5EF4-FFF2-40B4-BE49-F238E27FC236}">
                  <a16:creationId xmlns:a16="http://schemas.microsoft.com/office/drawing/2014/main" id="{3010FB95-CEF3-4DE6-8E21-76FF37B68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8" y="2256"/>
              <a:ext cx="1434" cy="828"/>
            </a:xfrm>
            <a:prstGeom prst="rect">
              <a:avLst/>
            </a:prstGeom>
            <a:noFill/>
            <a:extLst>
              <a:ext uri="{909E8E84-426E-40DD-AFC4-6F175D3DCCD1}">
                <a14:hiddenFill xmlns:a14="http://schemas.microsoft.com/office/drawing/2010/main">
                  <a:solidFill>
                    <a:srgbClr val="FFFFFF"/>
                  </a:solidFill>
                </a14:hiddenFill>
              </a:ext>
            </a:extLst>
          </p:spPr>
        </p:pic>
        <p:pic>
          <p:nvPicPr>
            <p:cNvPr id="387089" name="Picture 17">
              <a:extLst>
                <a:ext uri="{FF2B5EF4-FFF2-40B4-BE49-F238E27FC236}">
                  <a16:creationId xmlns:a16="http://schemas.microsoft.com/office/drawing/2014/main" id="{534CE5CE-81AF-44A8-AAB1-E352EB596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8" y="2256"/>
              <a:ext cx="1038" cy="432"/>
            </a:xfrm>
            <a:prstGeom prst="rect">
              <a:avLst/>
            </a:prstGeom>
            <a:noFill/>
            <a:extLst>
              <a:ext uri="{909E8E84-426E-40DD-AFC4-6F175D3DCCD1}">
                <a14:hiddenFill xmlns:a14="http://schemas.microsoft.com/office/drawing/2010/main">
                  <a:solidFill>
                    <a:srgbClr val="FFFFFF"/>
                  </a:solidFill>
                </a14:hiddenFill>
              </a:ext>
            </a:extLst>
          </p:spPr>
        </p:pic>
        <p:sp>
          <p:nvSpPr>
            <p:cNvPr id="387090" name="AutoShape 18">
              <a:extLst>
                <a:ext uri="{FF2B5EF4-FFF2-40B4-BE49-F238E27FC236}">
                  <a16:creationId xmlns:a16="http://schemas.microsoft.com/office/drawing/2014/main" id="{D47387AE-6DEB-4990-9A9C-8BF1E48AC1EE}"/>
                </a:ext>
              </a:extLst>
            </p:cNvPr>
            <p:cNvSpPr>
              <a:spLocks noChangeArrowheads="1"/>
            </p:cNvSpPr>
            <p:nvPr/>
          </p:nvSpPr>
          <p:spPr bwMode="auto">
            <a:xfrm>
              <a:off x="4176" y="2448"/>
              <a:ext cx="144" cy="48"/>
            </a:xfrm>
            <a:prstGeom prst="rightArrow">
              <a:avLst>
                <a:gd name="adj1" fmla="val 50000"/>
                <a:gd name="adj2" fmla="val 75000"/>
              </a:avLst>
            </a:prstGeom>
            <a:solidFill>
              <a:schemeClr val="tx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87091" name="Rectangle 19">
            <a:extLst>
              <a:ext uri="{FF2B5EF4-FFF2-40B4-BE49-F238E27FC236}">
                <a16:creationId xmlns:a16="http://schemas.microsoft.com/office/drawing/2014/main" id="{DC472A5D-0509-4963-8F25-EE5E22DDB0B1}"/>
              </a:ext>
            </a:extLst>
          </p:cNvPr>
          <p:cNvSpPr>
            <a:spLocks noChangeArrowheads="1"/>
          </p:cNvSpPr>
          <p:nvPr/>
        </p:nvSpPr>
        <p:spPr bwMode="auto">
          <a:xfrm>
            <a:off x="76200" y="4241800"/>
            <a:ext cx="5562600" cy="1631216"/>
          </a:xfrm>
          <a:prstGeom prst="rect">
            <a:avLst/>
          </a:prstGeom>
          <a:solidFill>
            <a:srgbClr val="FFFF00"/>
          </a:solidFill>
          <a:ln w="9525" algn="ctr">
            <a:solidFill>
              <a:schemeClr val="tx1"/>
            </a:solidFill>
            <a:miter lim="800000"/>
            <a:headEnd/>
            <a:tailEnd/>
          </a:ln>
          <a:effectLst/>
        </p:spPr>
        <p:txBody>
          <a:bodyPr>
            <a:spAutoFit/>
          </a:bodyPr>
          <a:lstStyle/>
          <a:p>
            <a:r>
              <a:rPr lang="en-US" altLang="zh-CN" sz="2000" b="1" dirty="0">
                <a:solidFill>
                  <a:schemeClr val="tx1"/>
                </a:solidFill>
              </a:rPr>
              <a:t>void </a:t>
            </a:r>
            <a:r>
              <a:rPr lang="en-US" altLang="zh-CN" sz="2000" b="1" dirty="0" err="1">
                <a:solidFill>
                  <a:schemeClr val="tx1"/>
                </a:solidFill>
              </a:rPr>
              <a:t>COutputDlg</a:t>
            </a:r>
            <a:r>
              <a:rPr lang="en-US" altLang="zh-CN" sz="2000" b="1" dirty="0">
                <a:solidFill>
                  <a:schemeClr val="tx1"/>
                </a:solidFill>
              </a:rPr>
              <a:t>::</a:t>
            </a:r>
            <a:r>
              <a:rPr lang="en-US" altLang="zh-CN" sz="2000" b="1" dirty="0" err="1">
                <a:solidFill>
                  <a:srgbClr val="C00000"/>
                </a:solidFill>
              </a:rPr>
              <a:t>OnOK</a:t>
            </a:r>
            <a:r>
              <a:rPr lang="en-US" altLang="zh-CN" sz="2000" b="1" dirty="0">
                <a:solidFill>
                  <a:schemeClr val="tx1"/>
                </a:solidFill>
              </a:rPr>
              <a:t>() </a:t>
            </a:r>
          </a:p>
          <a:p>
            <a:r>
              <a:rPr lang="en-US" altLang="zh-CN" sz="2000" b="1" dirty="0">
                <a:solidFill>
                  <a:schemeClr val="tx1"/>
                </a:solidFill>
              </a:rPr>
              <a:t>{  </a:t>
            </a:r>
            <a:r>
              <a:rPr lang="en-US" altLang="zh-CN" sz="2000" b="1" dirty="0" err="1">
                <a:solidFill>
                  <a:schemeClr val="tx1"/>
                </a:solidFill>
              </a:rPr>
              <a:t>GetDlgItemText</a:t>
            </a:r>
            <a:r>
              <a:rPr lang="en-US" altLang="zh-CN" sz="2000" b="1" dirty="0">
                <a:solidFill>
                  <a:schemeClr val="tx1"/>
                </a:solidFill>
              </a:rPr>
              <a:t>(IDC_EDIT1,m_outStr);</a:t>
            </a:r>
          </a:p>
          <a:p>
            <a:r>
              <a:rPr lang="en-US" altLang="zh-CN" sz="2000" b="1" dirty="0">
                <a:solidFill>
                  <a:schemeClr val="tx1"/>
                </a:solidFill>
              </a:rPr>
              <a:t>   FILE *</a:t>
            </a:r>
            <a:r>
              <a:rPr lang="en-US" altLang="zh-CN" sz="2000" b="1" dirty="0" err="1">
                <a:solidFill>
                  <a:schemeClr val="tx1"/>
                </a:solidFill>
              </a:rPr>
              <a:t>fp</a:t>
            </a:r>
            <a:r>
              <a:rPr lang="en-US" altLang="zh-CN" sz="2000" b="1" dirty="0">
                <a:solidFill>
                  <a:schemeClr val="tx1"/>
                </a:solidFill>
              </a:rPr>
              <a:t>=</a:t>
            </a:r>
            <a:r>
              <a:rPr lang="en-US" altLang="zh-CN" sz="2000" b="1" dirty="0" err="1">
                <a:solidFill>
                  <a:schemeClr val="tx1"/>
                </a:solidFill>
              </a:rPr>
              <a:t>fopen</a:t>
            </a:r>
            <a:r>
              <a:rPr lang="en-US" altLang="zh-CN" sz="2000" b="1" dirty="0">
                <a:solidFill>
                  <a:schemeClr val="tx1"/>
                </a:solidFill>
              </a:rPr>
              <a:t>("d:\\out.txt","w");</a:t>
            </a:r>
          </a:p>
          <a:p>
            <a:r>
              <a:rPr lang="en-US" altLang="zh-CN" sz="2000" b="1" dirty="0">
                <a:solidFill>
                  <a:schemeClr val="tx1"/>
                </a:solidFill>
              </a:rPr>
              <a:t>   </a:t>
            </a:r>
            <a:r>
              <a:rPr lang="en-US" altLang="zh-CN" sz="2000" b="1" dirty="0" err="1"/>
              <a:t>fprintf</a:t>
            </a:r>
            <a:r>
              <a:rPr lang="en-US" altLang="zh-CN" sz="2000" b="1" dirty="0"/>
              <a:t>(</a:t>
            </a:r>
            <a:r>
              <a:rPr lang="en-US" altLang="zh-CN" sz="2000" b="1" dirty="0" err="1"/>
              <a:t>fp,m_outStr,m_outStr.GetLength</a:t>
            </a:r>
            <a:r>
              <a:rPr lang="en-US" altLang="zh-CN" sz="2000" b="1" dirty="0"/>
              <a:t>());</a:t>
            </a:r>
          </a:p>
          <a:p>
            <a:r>
              <a:rPr lang="en-US" altLang="zh-CN" sz="2000" b="1" dirty="0">
                <a:solidFill>
                  <a:schemeClr val="tx1"/>
                </a:solidFill>
              </a:rPr>
              <a:t>   </a:t>
            </a:r>
            <a:r>
              <a:rPr lang="en-US" altLang="zh-CN" sz="2000" b="1" dirty="0" err="1">
                <a:solidFill>
                  <a:schemeClr val="tx1"/>
                </a:solidFill>
              </a:rPr>
              <a:t>fclose</a:t>
            </a:r>
            <a:r>
              <a:rPr lang="en-US" altLang="zh-CN" sz="2000" b="1" dirty="0">
                <a:solidFill>
                  <a:schemeClr val="tx1"/>
                </a:solidFill>
              </a:rPr>
              <a:t>(</a:t>
            </a:r>
            <a:r>
              <a:rPr lang="en-US" altLang="zh-CN" sz="2000" b="1" dirty="0" err="1">
                <a:solidFill>
                  <a:schemeClr val="tx1"/>
                </a:solidFill>
              </a:rPr>
              <a:t>fp</a:t>
            </a:r>
            <a:r>
              <a:rPr lang="en-US" altLang="zh-CN" sz="2000" b="1" dirty="0">
                <a:solidFill>
                  <a:schemeClr val="tx1"/>
                </a:solidFill>
              </a:rPr>
              <a:t>); }</a:t>
            </a:r>
          </a:p>
        </p:txBody>
      </p:sp>
      <p:grpSp>
        <p:nvGrpSpPr>
          <p:cNvPr id="387179" name="Group 107">
            <a:extLst>
              <a:ext uri="{FF2B5EF4-FFF2-40B4-BE49-F238E27FC236}">
                <a16:creationId xmlns:a16="http://schemas.microsoft.com/office/drawing/2014/main" id="{651FC9A4-AACA-4B1A-AD33-139F035DCA90}"/>
              </a:ext>
            </a:extLst>
          </p:cNvPr>
          <p:cNvGrpSpPr>
            <a:grpSpLocks/>
          </p:cNvGrpSpPr>
          <p:nvPr/>
        </p:nvGrpSpPr>
        <p:grpSpPr bwMode="auto">
          <a:xfrm>
            <a:off x="1828800" y="2133600"/>
            <a:ext cx="2438400" cy="457200"/>
            <a:chOff x="1152" y="1344"/>
            <a:chExt cx="1536" cy="288"/>
          </a:xfrm>
        </p:grpSpPr>
        <p:sp>
          <p:nvSpPr>
            <p:cNvPr id="387095" name="Rectangle 23">
              <a:extLst>
                <a:ext uri="{FF2B5EF4-FFF2-40B4-BE49-F238E27FC236}">
                  <a16:creationId xmlns:a16="http://schemas.microsoft.com/office/drawing/2014/main" id="{6E426EFF-C291-4038-89AB-D0C4A29A1AA5}"/>
                </a:ext>
              </a:extLst>
            </p:cNvPr>
            <p:cNvSpPr>
              <a:spLocks noChangeArrowheads="1"/>
            </p:cNvSpPr>
            <p:nvPr/>
          </p:nvSpPr>
          <p:spPr bwMode="auto">
            <a:xfrm>
              <a:off x="1152" y="1344"/>
              <a:ext cx="1248"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7098" name="Text Box 26">
              <a:extLst>
                <a:ext uri="{FF2B5EF4-FFF2-40B4-BE49-F238E27FC236}">
                  <a16:creationId xmlns:a16="http://schemas.microsoft.com/office/drawing/2014/main" id="{205B59E6-BCFB-4F60-A53E-B0D0FF3496B7}"/>
                </a:ext>
              </a:extLst>
            </p:cNvPr>
            <p:cNvSpPr txBox="1">
              <a:spLocks noChangeArrowheads="1"/>
            </p:cNvSpPr>
            <p:nvPr/>
          </p:nvSpPr>
          <p:spPr bwMode="auto">
            <a:xfrm>
              <a:off x="1200" y="1344"/>
              <a:ext cx="14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chemeClr val="tx1"/>
                  </a:solidFill>
                </a:rPr>
                <a:t>系统消息队列</a:t>
              </a:r>
            </a:p>
          </p:txBody>
        </p:sp>
      </p:grpSp>
      <p:grpSp>
        <p:nvGrpSpPr>
          <p:cNvPr id="387183" name="Group 111">
            <a:extLst>
              <a:ext uri="{FF2B5EF4-FFF2-40B4-BE49-F238E27FC236}">
                <a16:creationId xmlns:a16="http://schemas.microsoft.com/office/drawing/2014/main" id="{6EBFBD8E-0652-446B-9230-0B267B0A333A}"/>
              </a:ext>
            </a:extLst>
          </p:cNvPr>
          <p:cNvGrpSpPr>
            <a:grpSpLocks/>
          </p:cNvGrpSpPr>
          <p:nvPr/>
        </p:nvGrpSpPr>
        <p:grpSpPr bwMode="auto">
          <a:xfrm>
            <a:off x="6096000" y="1752600"/>
            <a:ext cx="2286000" cy="1152525"/>
            <a:chOff x="3840" y="1344"/>
            <a:chExt cx="1440" cy="726"/>
          </a:xfrm>
        </p:grpSpPr>
        <p:sp>
          <p:nvSpPr>
            <p:cNvPr id="387102" name="Rectangle 30">
              <a:extLst>
                <a:ext uri="{FF2B5EF4-FFF2-40B4-BE49-F238E27FC236}">
                  <a16:creationId xmlns:a16="http://schemas.microsoft.com/office/drawing/2014/main" id="{DB1F8CD6-5BCA-482F-ACBE-6FC996118BC9}"/>
                </a:ext>
              </a:extLst>
            </p:cNvPr>
            <p:cNvSpPr>
              <a:spLocks noChangeArrowheads="1"/>
            </p:cNvSpPr>
            <p:nvPr/>
          </p:nvSpPr>
          <p:spPr bwMode="auto">
            <a:xfrm>
              <a:off x="3840" y="1344"/>
              <a:ext cx="1440"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7104" name="Rectangle 32">
              <a:extLst>
                <a:ext uri="{FF2B5EF4-FFF2-40B4-BE49-F238E27FC236}">
                  <a16:creationId xmlns:a16="http://schemas.microsoft.com/office/drawing/2014/main" id="{325E63A7-5459-4A08-A74D-A03B33C193F9}"/>
                </a:ext>
              </a:extLst>
            </p:cNvPr>
            <p:cNvSpPr>
              <a:spLocks noChangeArrowheads="1"/>
            </p:cNvSpPr>
            <p:nvPr/>
          </p:nvSpPr>
          <p:spPr bwMode="auto">
            <a:xfrm>
              <a:off x="3840" y="1680"/>
              <a:ext cx="1440"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7105" name="Text Box 33">
              <a:extLst>
                <a:ext uri="{FF2B5EF4-FFF2-40B4-BE49-F238E27FC236}">
                  <a16:creationId xmlns:a16="http://schemas.microsoft.com/office/drawing/2014/main" id="{9C0C04CD-3EED-4E7F-BB3A-EC94932D2B8B}"/>
                </a:ext>
              </a:extLst>
            </p:cNvPr>
            <p:cNvSpPr txBox="1">
              <a:spLocks noChangeArrowheads="1"/>
            </p:cNvSpPr>
            <p:nvPr/>
          </p:nvSpPr>
          <p:spPr bwMode="auto">
            <a:xfrm>
              <a:off x="3893" y="1624"/>
              <a:ext cx="1296"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tx1"/>
                  </a:solidFill>
                </a:rPr>
                <a:t>消息循环</a:t>
              </a:r>
              <a:endParaRPr lang="en-US" altLang="zh-CN" sz="2000" b="1" dirty="0">
                <a:solidFill>
                  <a:schemeClr val="tx1"/>
                </a:solidFill>
              </a:endParaRPr>
            </a:p>
            <a:p>
              <a:pPr algn="ctr"/>
              <a:r>
                <a:rPr lang="zh-CN" altLang="en-US" sz="2000" b="1" dirty="0">
                  <a:solidFill>
                    <a:schemeClr val="tx1"/>
                  </a:solidFill>
                </a:rPr>
                <a:t>（</a:t>
              </a:r>
              <a:r>
                <a:rPr lang="en-US" altLang="zh-CN" sz="2000" b="1" dirty="0" err="1"/>
                <a:t>G</a:t>
              </a:r>
              <a:r>
                <a:rPr lang="en-US" altLang="zh-CN" sz="2000" b="1" dirty="0" err="1">
                  <a:solidFill>
                    <a:schemeClr val="tx1"/>
                  </a:solidFill>
                </a:rPr>
                <a:t>etMessage</a:t>
              </a:r>
              <a:r>
                <a:rPr lang="en-US" altLang="zh-CN" sz="2000" b="1" dirty="0">
                  <a:solidFill>
                    <a:schemeClr val="tx1"/>
                  </a:solidFill>
                </a:rPr>
                <a:t>)</a:t>
              </a:r>
              <a:endParaRPr lang="zh-CN" altLang="en-US" sz="2000" b="1" dirty="0">
                <a:solidFill>
                  <a:schemeClr val="tx1"/>
                </a:solidFill>
              </a:endParaRPr>
            </a:p>
          </p:txBody>
        </p:sp>
        <p:sp>
          <p:nvSpPr>
            <p:cNvPr id="387112" name="Text Box 40">
              <a:extLst>
                <a:ext uri="{FF2B5EF4-FFF2-40B4-BE49-F238E27FC236}">
                  <a16:creationId xmlns:a16="http://schemas.microsoft.com/office/drawing/2014/main" id="{EC63BE91-CD61-4478-ABC7-018B2D1C26D5}"/>
                </a:ext>
              </a:extLst>
            </p:cNvPr>
            <p:cNvSpPr txBox="1">
              <a:spLocks noChangeArrowheads="1"/>
            </p:cNvSpPr>
            <p:nvPr/>
          </p:nvSpPr>
          <p:spPr bwMode="auto">
            <a:xfrm>
              <a:off x="4080" y="1382"/>
              <a:ext cx="1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tx1"/>
                  </a:solidFill>
                </a:rPr>
                <a:t>WinMain()</a:t>
              </a:r>
            </a:p>
          </p:txBody>
        </p:sp>
      </p:grpSp>
      <p:grpSp>
        <p:nvGrpSpPr>
          <p:cNvPr id="387180" name="Group 108">
            <a:extLst>
              <a:ext uri="{FF2B5EF4-FFF2-40B4-BE49-F238E27FC236}">
                <a16:creationId xmlns:a16="http://schemas.microsoft.com/office/drawing/2014/main" id="{6B072179-0D09-4036-96A5-1E9C989481CD}"/>
              </a:ext>
            </a:extLst>
          </p:cNvPr>
          <p:cNvGrpSpPr>
            <a:grpSpLocks/>
          </p:cNvGrpSpPr>
          <p:nvPr/>
        </p:nvGrpSpPr>
        <p:grpSpPr bwMode="auto">
          <a:xfrm>
            <a:off x="1447800" y="2590800"/>
            <a:ext cx="2438400" cy="900113"/>
            <a:chOff x="912" y="1632"/>
            <a:chExt cx="1536" cy="567"/>
          </a:xfrm>
        </p:grpSpPr>
        <p:sp>
          <p:nvSpPr>
            <p:cNvPr id="387117" name="Line 45">
              <a:extLst>
                <a:ext uri="{FF2B5EF4-FFF2-40B4-BE49-F238E27FC236}">
                  <a16:creationId xmlns:a16="http://schemas.microsoft.com/office/drawing/2014/main" id="{BD02DF1E-1606-496D-AC1E-7A4D875D2581}"/>
                </a:ext>
              </a:extLst>
            </p:cNvPr>
            <p:cNvSpPr>
              <a:spLocks noChangeShapeType="1"/>
            </p:cNvSpPr>
            <p:nvPr/>
          </p:nvSpPr>
          <p:spPr bwMode="auto">
            <a:xfrm>
              <a:off x="1440" y="1968"/>
              <a:ext cx="86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7122" name="Line 50">
              <a:extLst>
                <a:ext uri="{FF2B5EF4-FFF2-40B4-BE49-F238E27FC236}">
                  <a16:creationId xmlns:a16="http://schemas.microsoft.com/office/drawing/2014/main" id="{84AC2546-26B5-4C53-80A7-7900D71784E3}"/>
                </a:ext>
              </a:extLst>
            </p:cNvPr>
            <p:cNvSpPr>
              <a:spLocks noChangeShapeType="1"/>
            </p:cNvSpPr>
            <p:nvPr/>
          </p:nvSpPr>
          <p:spPr bwMode="auto">
            <a:xfrm>
              <a:off x="1440" y="1632"/>
              <a:ext cx="0" cy="3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7152" name="Text Box 80">
              <a:extLst>
                <a:ext uri="{FF2B5EF4-FFF2-40B4-BE49-F238E27FC236}">
                  <a16:creationId xmlns:a16="http://schemas.microsoft.com/office/drawing/2014/main" id="{ACD9596B-EE54-42CF-AFCA-8B46B9559A68}"/>
                </a:ext>
              </a:extLst>
            </p:cNvPr>
            <p:cNvSpPr txBox="1">
              <a:spLocks noChangeArrowheads="1"/>
            </p:cNvSpPr>
            <p:nvPr/>
          </p:nvSpPr>
          <p:spPr bwMode="auto">
            <a:xfrm>
              <a:off x="912" y="1968"/>
              <a:ext cx="15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b="1">
                  <a:solidFill>
                    <a:schemeClr val="tx1"/>
                  </a:solidFill>
                </a:rPr>
                <a:t>WM_MOUSEDOWN</a:t>
              </a:r>
            </a:p>
          </p:txBody>
        </p:sp>
      </p:grpSp>
      <p:grpSp>
        <p:nvGrpSpPr>
          <p:cNvPr id="387181" name="Group 109">
            <a:extLst>
              <a:ext uri="{FF2B5EF4-FFF2-40B4-BE49-F238E27FC236}">
                <a16:creationId xmlns:a16="http://schemas.microsoft.com/office/drawing/2014/main" id="{DEA8AC3F-1A53-4D9F-8427-2F481F08D8C2}"/>
              </a:ext>
            </a:extLst>
          </p:cNvPr>
          <p:cNvGrpSpPr>
            <a:grpSpLocks/>
          </p:cNvGrpSpPr>
          <p:nvPr/>
        </p:nvGrpSpPr>
        <p:grpSpPr bwMode="auto">
          <a:xfrm>
            <a:off x="2943225" y="2667000"/>
            <a:ext cx="2238375" cy="1295400"/>
            <a:chOff x="1854" y="1728"/>
            <a:chExt cx="1410" cy="816"/>
          </a:xfrm>
        </p:grpSpPr>
        <p:sp>
          <p:nvSpPr>
            <p:cNvPr id="387109" name="Text Box 37">
              <a:extLst>
                <a:ext uri="{FF2B5EF4-FFF2-40B4-BE49-F238E27FC236}">
                  <a16:creationId xmlns:a16="http://schemas.microsoft.com/office/drawing/2014/main" id="{662D9529-ADEA-4011-A976-9AB4656371FF}"/>
                </a:ext>
              </a:extLst>
            </p:cNvPr>
            <p:cNvSpPr txBox="1">
              <a:spLocks noChangeArrowheads="1"/>
            </p:cNvSpPr>
            <p:nvPr/>
          </p:nvSpPr>
          <p:spPr bwMode="auto">
            <a:xfrm>
              <a:off x="1854" y="2294"/>
              <a:ext cx="1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chemeClr val="tx1"/>
                  </a:solidFill>
                </a:rPr>
                <a:t>应用消息队列</a:t>
              </a:r>
              <a:r>
                <a:rPr lang="en-US" altLang="zh-CN" sz="2000" b="1">
                  <a:solidFill>
                    <a:schemeClr val="tx1"/>
                  </a:solidFill>
                </a:rPr>
                <a:t>i</a:t>
              </a:r>
            </a:p>
          </p:txBody>
        </p:sp>
        <p:sp>
          <p:nvSpPr>
            <p:cNvPr id="387166" name="Rectangle 94">
              <a:extLst>
                <a:ext uri="{FF2B5EF4-FFF2-40B4-BE49-F238E27FC236}">
                  <a16:creationId xmlns:a16="http://schemas.microsoft.com/office/drawing/2014/main" id="{A72E3A08-8D4F-4EEE-856A-448D222899B1}"/>
                </a:ext>
              </a:extLst>
            </p:cNvPr>
            <p:cNvSpPr>
              <a:spLocks noChangeArrowheads="1"/>
            </p:cNvSpPr>
            <p:nvPr/>
          </p:nvSpPr>
          <p:spPr bwMode="auto">
            <a:xfrm>
              <a:off x="2304" y="1728"/>
              <a:ext cx="57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7167" name="Rectangle 95">
              <a:extLst>
                <a:ext uri="{FF2B5EF4-FFF2-40B4-BE49-F238E27FC236}">
                  <a16:creationId xmlns:a16="http://schemas.microsoft.com/office/drawing/2014/main" id="{253E7CF8-0FCF-4CCF-A664-E04EA007B8AC}"/>
                </a:ext>
              </a:extLst>
            </p:cNvPr>
            <p:cNvSpPr>
              <a:spLocks noChangeArrowheads="1"/>
            </p:cNvSpPr>
            <p:nvPr/>
          </p:nvSpPr>
          <p:spPr bwMode="auto">
            <a:xfrm>
              <a:off x="2304" y="1872"/>
              <a:ext cx="57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7168" name="Rectangle 96">
              <a:extLst>
                <a:ext uri="{FF2B5EF4-FFF2-40B4-BE49-F238E27FC236}">
                  <a16:creationId xmlns:a16="http://schemas.microsoft.com/office/drawing/2014/main" id="{626975D9-7E34-47D8-AD63-0C4FE8D6EEE0}"/>
                </a:ext>
              </a:extLst>
            </p:cNvPr>
            <p:cNvSpPr>
              <a:spLocks noChangeArrowheads="1"/>
            </p:cNvSpPr>
            <p:nvPr/>
          </p:nvSpPr>
          <p:spPr bwMode="auto">
            <a:xfrm>
              <a:off x="2304" y="2016"/>
              <a:ext cx="57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7169" name="Rectangle 97">
              <a:extLst>
                <a:ext uri="{FF2B5EF4-FFF2-40B4-BE49-F238E27FC236}">
                  <a16:creationId xmlns:a16="http://schemas.microsoft.com/office/drawing/2014/main" id="{BC94225B-6786-4784-AF99-99345994F08E}"/>
                </a:ext>
              </a:extLst>
            </p:cNvPr>
            <p:cNvSpPr>
              <a:spLocks noChangeArrowheads="1"/>
            </p:cNvSpPr>
            <p:nvPr/>
          </p:nvSpPr>
          <p:spPr bwMode="auto">
            <a:xfrm>
              <a:off x="2304" y="2160"/>
              <a:ext cx="57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87184" name="Group 112">
            <a:extLst>
              <a:ext uri="{FF2B5EF4-FFF2-40B4-BE49-F238E27FC236}">
                <a16:creationId xmlns:a16="http://schemas.microsoft.com/office/drawing/2014/main" id="{AFA1C8D6-8375-4218-A9FC-9BFD425E6378}"/>
              </a:ext>
            </a:extLst>
          </p:cNvPr>
          <p:cNvGrpSpPr>
            <a:grpSpLocks/>
          </p:cNvGrpSpPr>
          <p:nvPr/>
        </p:nvGrpSpPr>
        <p:grpSpPr bwMode="auto">
          <a:xfrm>
            <a:off x="5867400" y="2819400"/>
            <a:ext cx="2971800" cy="838200"/>
            <a:chOff x="3696" y="2016"/>
            <a:chExt cx="1872" cy="528"/>
          </a:xfrm>
        </p:grpSpPr>
        <p:sp>
          <p:nvSpPr>
            <p:cNvPr id="387106" name="Line 34">
              <a:extLst>
                <a:ext uri="{FF2B5EF4-FFF2-40B4-BE49-F238E27FC236}">
                  <a16:creationId xmlns:a16="http://schemas.microsoft.com/office/drawing/2014/main" id="{F59ED864-36E3-4ABB-9D2A-6430B71CB482}"/>
                </a:ext>
              </a:extLst>
            </p:cNvPr>
            <p:cNvSpPr>
              <a:spLocks noChangeShapeType="1"/>
            </p:cNvSpPr>
            <p:nvPr/>
          </p:nvSpPr>
          <p:spPr bwMode="auto">
            <a:xfrm>
              <a:off x="5040" y="2016"/>
              <a:ext cx="0" cy="192"/>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7107" name="Line 35">
              <a:extLst>
                <a:ext uri="{FF2B5EF4-FFF2-40B4-BE49-F238E27FC236}">
                  <a16:creationId xmlns:a16="http://schemas.microsoft.com/office/drawing/2014/main" id="{771CBCE4-C6D6-42B7-AF21-6B29A8717DEA}"/>
                </a:ext>
              </a:extLst>
            </p:cNvPr>
            <p:cNvSpPr>
              <a:spLocks noChangeShapeType="1"/>
            </p:cNvSpPr>
            <p:nvPr/>
          </p:nvSpPr>
          <p:spPr bwMode="auto">
            <a:xfrm>
              <a:off x="4128" y="2016"/>
              <a:ext cx="0" cy="192"/>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7113" name="Rectangle 41">
              <a:extLst>
                <a:ext uri="{FF2B5EF4-FFF2-40B4-BE49-F238E27FC236}">
                  <a16:creationId xmlns:a16="http://schemas.microsoft.com/office/drawing/2014/main" id="{471C9D81-D57C-4137-A263-6C3BA0E2E49C}"/>
                </a:ext>
              </a:extLst>
            </p:cNvPr>
            <p:cNvSpPr>
              <a:spLocks noChangeArrowheads="1"/>
            </p:cNvSpPr>
            <p:nvPr/>
          </p:nvSpPr>
          <p:spPr bwMode="auto">
            <a:xfrm>
              <a:off x="3696" y="2208"/>
              <a:ext cx="864"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7114" name="Text Box 42">
              <a:extLst>
                <a:ext uri="{FF2B5EF4-FFF2-40B4-BE49-F238E27FC236}">
                  <a16:creationId xmlns:a16="http://schemas.microsoft.com/office/drawing/2014/main" id="{AFF0BADB-E786-4F07-AE65-D691D9ECE1CA}"/>
                </a:ext>
              </a:extLst>
            </p:cNvPr>
            <p:cNvSpPr txBox="1">
              <a:spLocks noChangeArrowheads="1"/>
            </p:cNvSpPr>
            <p:nvPr/>
          </p:nvSpPr>
          <p:spPr bwMode="auto">
            <a:xfrm>
              <a:off x="3696" y="2246"/>
              <a:ext cx="9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tx1"/>
                  </a:solidFill>
                </a:rPr>
                <a:t>WinProc1</a:t>
              </a:r>
            </a:p>
          </p:txBody>
        </p:sp>
        <p:sp>
          <p:nvSpPr>
            <p:cNvPr id="387171" name="Rectangle 99">
              <a:extLst>
                <a:ext uri="{FF2B5EF4-FFF2-40B4-BE49-F238E27FC236}">
                  <a16:creationId xmlns:a16="http://schemas.microsoft.com/office/drawing/2014/main" id="{3B349C5F-50D7-43BE-B2D6-7AA0FB50F67B}"/>
                </a:ext>
              </a:extLst>
            </p:cNvPr>
            <p:cNvSpPr>
              <a:spLocks noChangeArrowheads="1"/>
            </p:cNvSpPr>
            <p:nvPr/>
          </p:nvSpPr>
          <p:spPr bwMode="auto">
            <a:xfrm>
              <a:off x="4608" y="2208"/>
              <a:ext cx="864"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7172" name="Text Box 100">
              <a:extLst>
                <a:ext uri="{FF2B5EF4-FFF2-40B4-BE49-F238E27FC236}">
                  <a16:creationId xmlns:a16="http://schemas.microsoft.com/office/drawing/2014/main" id="{55939D67-E180-4AFD-918D-C54E16DEDB80}"/>
                </a:ext>
              </a:extLst>
            </p:cNvPr>
            <p:cNvSpPr txBox="1">
              <a:spLocks noChangeArrowheads="1"/>
            </p:cNvSpPr>
            <p:nvPr/>
          </p:nvSpPr>
          <p:spPr bwMode="auto">
            <a:xfrm>
              <a:off x="4608" y="2246"/>
              <a:ext cx="9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tx1"/>
                  </a:solidFill>
                </a:rPr>
                <a:t>WinProc2</a:t>
              </a:r>
            </a:p>
          </p:txBody>
        </p:sp>
      </p:grpSp>
      <p:grpSp>
        <p:nvGrpSpPr>
          <p:cNvPr id="387185" name="Group 113">
            <a:extLst>
              <a:ext uri="{FF2B5EF4-FFF2-40B4-BE49-F238E27FC236}">
                <a16:creationId xmlns:a16="http://schemas.microsoft.com/office/drawing/2014/main" id="{4E28F8E5-D75D-4ADB-82B6-25ECB548C3F9}"/>
              </a:ext>
            </a:extLst>
          </p:cNvPr>
          <p:cNvGrpSpPr>
            <a:grpSpLocks/>
          </p:cNvGrpSpPr>
          <p:nvPr/>
        </p:nvGrpSpPr>
        <p:grpSpPr bwMode="auto">
          <a:xfrm>
            <a:off x="5715000" y="3581400"/>
            <a:ext cx="3276600" cy="1778000"/>
            <a:chOff x="3600" y="2496"/>
            <a:chExt cx="2064" cy="1120"/>
          </a:xfrm>
        </p:grpSpPr>
        <p:sp>
          <p:nvSpPr>
            <p:cNvPr id="387173" name="Line 101">
              <a:extLst>
                <a:ext uri="{FF2B5EF4-FFF2-40B4-BE49-F238E27FC236}">
                  <a16:creationId xmlns:a16="http://schemas.microsoft.com/office/drawing/2014/main" id="{E37EDA8D-9B18-47D3-B514-818276551EC1}"/>
                </a:ext>
              </a:extLst>
            </p:cNvPr>
            <p:cNvSpPr>
              <a:spLocks noChangeShapeType="1"/>
            </p:cNvSpPr>
            <p:nvPr/>
          </p:nvSpPr>
          <p:spPr bwMode="auto">
            <a:xfrm>
              <a:off x="4272" y="2496"/>
              <a:ext cx="1392" cy="288"/>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7174" name="Line 102">
              <a:extLst>
                <a:ext uri="{FF2B5EF4-FFF2-40B4-BE49-F238E27FC236}">
                  <a16:creationId xmlns:a16="http://schemas.microsoft.com/office/drawing/2014/main" id="{59434C3A-8042-4889-AF08-2AF4A9FD0F78}"/>
                </a:ext>
              </a:extLst>
            </p:cNvPr>
            <p:cNvSpPr>
              <a:spLocks noChangeShapeType="1"/>
            </p:cNvSpPr>
            <p:nvPr/>
          </p:nvSpPr>
          <p:spPr bwMode="auto">
            <a:xfrm flipH="1">
              <a:off x="3600" y="2496"/>
              <a:ext cx="672" cy="288"/>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7175" name="Rectangle 103">
              <a:extLst>
                <a:ext uri="{FF2B5EF4-FFF2-40B4-BE49-F238E27FC236}">
                  <a16:creationId xmlns:a16="http://schemas.microsoft.com/office/drawing/2014/main" id="{ACAF8E5F-1234-4097-98C0-097DF05795F4}"/>
                </a:ext>
              </a:extLst>
            </p:cNvPr>
            <p:cNvSpPr>
              <a:spLocks noChangeArrowheads="1"/>
            </p:cNvSpPr>
            <p:nvPr/>
          </p:nvSpPr>
          <p:spPr bwMode="auto">
            <a:xfrm>
              <a:off x="3600" y="2784"/>
              <a:ext cx="2064" cy="832"/>
            </a:xfrm>
            <a:prstGeom prst="rect">
              <a:avLst/>
            </a:prstGeom>
            <a:solidFill>
              <a:srgbClr val="92D05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tx1"/>
                  </a:solidFill>
                </a:rPr>
                <a:t>OUTPUT</a:t>
              </a:r>
              <a:r>
                <a:rPr lang="zh-CN" altLang="en-US" sz="2000" b="1" dirty="0">
                  <a:solidFill>
                    <a:schemeClr val="tx1"/>
                  </a:solidFill>
                </a:rPr>
                <a:t>按钮的</a:t>
              </a:r>
              <a:r>
                <a:rPr lang="en-US" altLang="zh-CN" sz="2000" b="1" dirty="0" err="1">
                  <a:solidFill>
                    <a:schemeClr val="tx1"/>
                  </a:solidFill>
                </a:rPr>
                <a:t>WinProc</a:t>
              </a:r>
              <a:r>
                <a:rPr lang="en-US" altLang="zh-CN" sz="2000" b="1" dirty="0">
                  <a:solidFill>
                    <a:schemeClr val="tx1"/>
                  </a:solidFill>
                </a:rPr>
                <a:t>()</a:t>
              </a:r>
            </a:p>
            <a:p>
              <a:r>
                <a:rPr lang="en-US" altLang="zh-CN" sz="2000" b="1" dirty="0">
                  <a:solidFill>
                    <a:schemeClr val="tx1"/>
                  </a:solidFill>
                </a:rPr>
                <a:t>{case </a:t>
              </a:r>
              <a:r>
                <a:rPr lang="en-US" altLang="zh-CN" sz="2000" b="1" dirty="0"/>
                <a:t>WM_MOUSEDOWN</a:t>
              </a:r>
              <a:r>
                <a:rPr lang="en-US" altLang="zh-CN" sz="2000" b="1" dirty="0">
                  <a:solidFill>
                    <a:schemeClr val="tx1"/>
                  </a:solidFill>
                </a:rPr>
                <a:t>:</a:t>
              </a:r>
            </a:p>
            <a:p>
              <a:r>
                <a:rPr lang="en-US" altLang="zh-CN" sz="2000" b="1" dirty="0">
                  <a:solidFill>
                    <a:schemeClr val="tx1"/>
                  </a:solidFill>
                </a:rPr>
                <a:t>      </a:t>
              </a:r>
              <a:r>
                <a:rPr lang="en-US" altLang="zh-CN" sz="2000" b="1" dirty="0" err="1">
                  <a:solidFill>
                    <a:srgbClr val="C00000"/>
                  </a:solidFill>
                </a:rPr>
                <a:t>OnOK</a:t>
              </a:r>
              <a:r>
                <a:rPr lang="en-US" altLang="zh-CN" sz="2000" b="1" dirty="0">
                  <a:solidFill>
                    <a:schemeClr val="tx1"/>
                  </a:solidFill>
                </a:rPr>
                <a:t>(); }</a:t>
              </a:r>
            </a:p>
          </p:txBody>
        </p:sp>
      </p:grpSp>
      <p:sp>
        <p:nvSpPr>
          <p:cNvPr id="387176" name="Freeform 104">
            <a:extLst>
              <a:ext uri="{FF2B5EF4-FFF2-40B4-BE49-F238E27FC236}">
                <a16:creationId xmlns:a16="http://schemas.microsoft.com/office/drawing/2014/main" id="{53650EA2-EF95-42B1-BE16-44FCAC0764EC}"/>
              </a:ext>
            </a:extLst>
          </p:cNvPr>
          <p:cNvSpPr>
            <a:spLocks/>
          </p:cNvSpPr>
          <p:nvPr/>
        </p:nvSpPr>
        <p:spPr bwMode="auto">
          <a:xfrm>
            <a:off x="3352800" y="4495800"/>
            <a:ext cx="2819400" cy="609600"/>
          </a:xfrm>
          <a:custGeom>
            <a:avLst/>
            <a:gdLst>
              <a:gd name="T0" fmla="*/ 1824 w 1824"/>
              <a:gd name="T1" fmla="*/ 624 h 624"/>
              <a:gd name="T2" fmla="*/ 1104 w 1824"/>
              <a:gd name="T3" fmla="*/ 384 h 624"/>
              <a:gd name="T4" fmla="*/ 0 w 1824"/>
              <a:gd name="T5" fmla="*/ 0 h 624"/>
            </a:gdLst>
            <a:ahLst/>
            <a:cxnLst>
              <a:cxn ang="0">
                <a:pos x="T0" y="T1"/>
              </a:cxn>
              <a:cxn ang="0">
                <a:pos x="T2" y="T3"/>
              </a:cxn>
              <a:cxn ang="0">
                <a:pos x="T4" y="T5"/>
              </a:cxn>
            </a:cxnLst>
            <a:rect l="0" t="0" r="r" b="b"/>
            <a:pathLst>
              <a:path w="1824" h="624">
                <a:moveTo>
                  <a:pt x="1824" y="624"/>
                </a:moveTo>
                <a:cubicBezTo>
                  <a:pt x="1616" y="556"/>
                  <a:pt x="1408" y="488"/>
                  <a:pt x="1104" y="384"/>
                </a:cubicBezTo>
                <a:cubicBezTo>
                  <a:pt x="800" y="280"/>
                  <a:pt x="400" y="140"/>
                  <a:pt x="0" y="0"/>
                </a:cubicBezTo>
              </a:path>
            </a:pathLst>
          </a:custGeom>
          <a:noFill/>
          <a:ln w="28575" cap="flat" cmpd="sng">
            <a:solidFill>
              <a:srgbClr val="FF33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withEffect">
                                  <p:stCondLst>
                                    <p:cond delay="0"/>
                                  </p:stCondLst>
                                  <p:childTnLst>
                                    <p:set>
                                      <p:cBhvr>
                                        <p:cTn id="6" dur="1" fill="hold">
                                          <p:stCondLst>
                                            <p:cond delay="0"/>
                                          </p:stCondLst>
                                        </p:cTn>
                                        <p:tgtEl>
                                          <p:spTgt spid="387087"/>
                                        </p:tgtEl>
                                        <p:attrNameLst>
                                          <p:attrName>style.visibility</p:attrName>
                                        </p:attrNameLst>
                                      </p:cBhvr>
                                      <p:to>
                                        <p:strVal val="visible"/>
                                      </p:to>
                                    </p:set>
                                    <p:anim calcmode="lin" valueType="num">
                                      <p:cBhvr additive="base">
                                        <p:cTn id="7" dur="500" fill="hold"/>
                                        <p:tgtEl>
                                          <p:spTgt spid="387087"/>
                                        </p:tgtEl>
                                        <p:attrNameLst>
                                          <p:attrName>ppt_x</p:attrName>
                                        </p:attrNameLst>
                                      </p:cBhvr>
                                      <p:tavLst>
                                        <p:tav tm="0">
                                          <p:val>
                                            <p:strVal val="1+#ppt_w/2"/>
                                          </p:val>
                                        </p:tav>
                                        <p:tav tm="100000">
                                          <p:val>
                                            <p:strVal val="#ppt_x"/>
                                          </p:val>
                                        </p:tav>
                                      </p:tavLst>
                                    </p:anim>
                                    <p:anim calcmode="lin" valueType="num">
                                      <p:cBhvr additive="base">
                                        <p:cTn id="8" dur="500" fill="hold"/>
                                        <p:tgtEl>
                                          <p:spTgt spid="38708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387075"/>
                                        </p:tgtEl>
                                        <p:attrNameLst>
                                          <p:attrName>style.visibility</p:attrName>
                                        </p:attrNameLst>
                                      </p:cBhvr>
                                      <p:to>
                                        <p:strVal val="visible"/>
                                      </p:to>
                                    </p:set>
                                    <p:animEffect transition="in" filter="dissolve">
                                      <p:cBhvr>
                                        <p:cTn id="13" dur="500"/>
                                        <p:tgtEl>
                                          <p:spTgt spid="38707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387178"/>
                                        </p:tgtEl>
                                        <p:attrNameLst>
                                          <p:attrName>style.visibility</p:attrName>
                                        </p:attrNameLst>
                                      </p:cBhvr>
                                      <p:to>
                                        <p:strVal val="visible"/>
                                      </p:to>
                                    </p:set>
                                    <p:animEffect transition="in" filter="dissolve">
                                      <p:cBhvr>
                                        <p:cTn id="18" dur="500"/>
                                        <p:tgtEl>
                                          <p:spTgt spid="38717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387179"/>
                                        </p:tgtEl>
                                        <p:attrNameLst>
                                          <p:attrName>style.visibility</p:attrName>
                                        </p:attrNameLst>
                                      </p:cBhvr>
                                      <p:to>
                                        <p:strVal val="visible"/>
                                      </p:to>
                                    </p:set>
                                    <p:animEffect transition="in" filter="dissolve">
                                      <p:cBhvr>
                                        <p:cTn id="23" dur="500"/>
                                        <p:tgtEl>
                                          <p:spTgt spid="38717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8" fill="hold" nodeType="clickEffect">
                                  <p:stCondLst>
                                    <p:cond delay="0"/>
                                  </p:stCondLst>
                                  <p:childTnLst>
                                    <p:set>
                                      <p:cBhvr>
                                        <p:cTn id="27" dur="1" fill="hold">
                                          <p:stCondLst>
                                            <p:cond delay="0"/>
                                          </p:stCondLst>
                                        </p:cTn>
                                        <p:tgtEl>
                                          <p:spTgt spid="387180"/>
                                        </p:tgtEl>
                                        <p:attrNameLst>
                                          <p:attrName>style.visibility</p:attrName>
                                        </p:attrNameLst>
                                      </p:cBhvr>
                                      <p:to>
                                        <p:strVal val="visible"/>
                                      </p:to>
                                    </p:set>
                                    <p:anim calcmode="lin" valueType="num">
                                      <p:cBhvr>
                                        <p:cTn id="28" dur="500" fill="hold"/>
                                        <p:tgtEl>
                                          <p:spTgt spid="387180"/>
                                        </p:tgtEl>
                                        <p:attrNameLst>
                                          <p:attrName>ppt_x</p:attrName>
                                        </p:attrNameLst>
                                      </p:cBhvr>
                                      <p:tavLst>
                                        <p:tav tm="0">
                                          <p:val>
                                            <p:strVal val="#ppt_x-#ppt_w/2"/>
                                          </p:val>
                                        </p:tav>
                                        <p:tav tm="100000">
                                          <p:val>
                                            <p:strVal val="#ppt_x"/>
                                          </p:val>
                                        </p:tav>
                                      </p:tavLst>
                                    </p:anim>
                                    <p:anim calcmode="lin" valueType="num">
                                      <p:cBhvr>
                                        <p:cTn id="29" dur="500" fill="hold"/>
                                        <p:tgtEl>
                                          <p:spTgt spid="387180"/>
                                        </p:tgtEl>
                                        <p:attrNameLst>
                                          <p:attrName>ppt_y</p:attrName>
                                        </p:attrNameLst>
                                      </p:cBhvr>
                                      <p:tavLst>
                                        <p:tav tm="0">
                                          <p:val>
                                            <p:strVal val="#ppt_y"/>
                                          </p:val>
                                        </p:tav>
                                        <p:tav tm="100000">
                                          <p:val>
                                            <p:strVal val="#ppt_y"/>
                                          </p:val>
                                        </p:tav>
                                      </p:tavLst>
                                    </p:anim>
                                    <p:anim calcmode="lin" valueType="num">
                                      <p:cBhvr>
                                        <p:cTn id="30" dur="500" fill="hold"/>
                                        <p:tgtEl>
                                          <p:spTgt spid="387180"/>
                                        </p:tgtEl>
                                        <p:attrNameLst>
                                          <p:attrName>ppt_w</p:attrName>
                                        </p:attrNameLst>
                                      </p:cBhvr>
                                      <p:tavLst>
                                        <p:tav tm="0">
                                          <p:val>
                                            <p:fltVal val="0"/>
                                          </p:val>
                                        </p:tav>
                                        <p:tav tm="100000">
                                          <p:val>
                                            <p:strVal val="#ppt_w"/>
                                          </p:val>
                                        </p:tav>
                                      </p:tavLst>
                                    </p:anim>
                                    <p:anim calcmode="lin" valueType="num">
                                      <p:cBhvr>
                                        <p:cTn id="31" dur="500" fill="hold"/>
                                        <p:tgtEl>
                                          <p:spTgt spid="387180"/>
                                        </p:tgtEl>
                                        <p:attrNameLst>
                                          <p:attrName>ppt_h</p:attrName>
                                        </p:attrNameLst>
                                      </p:cBhvr>
                                      <p:tavLst>
                                        <p:tav tm="0">
                                          <p:val>
                                            <p:strVal val="#ppt_h"/>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387181"/>
                                        </p:tgtEl>
                                        <p:attrNameLst>
                                          <p:attrName>style.visibility</p:attrName>
                                        </p:attrNameLst>
                                      </p:cBhvr>
                                      <p:to>
                                        <p:strVal val="visible"/>
                                      </p:to>
                                    </p:set>
                                    <p:animEffect transition="in" filter="dissolve">
                                      <p:cBhvr>
                                        <p:cTn id="36" dur="500"/>
                                        <p:tgtEl>
                                          <p:spTgt spid="38718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8" fill="hold" nodeType="clickEffect">
                                  <p:stCondLst>
                                    <p:cond delay="0"/>
                                  </p:stCondLst>
                                  <p:childTnLst>
                                    <p:set>
                                      <p:cBhvr>
                                        <p:cTn id="40" dur="1" fill="hold">
                                          <p:stCondLst>
                                            <p:cond delay="0"/>
                                          </p:stCondLst>
                                        </p:cTn>
                                        <p:tgtEl>
                                          <p:spTgt spid="387182"/>
                                        </p:tgtEl>
                                        <p:attrNameLst>
                                          <p:attrName>style.visibility</p:attrName>
                                        </p:attrNameLst>
                                      </p:cBhvr>
                                      <p:to>
                                        <p:strVal val="visible"/>
                                      </p:to>
                                    </p:set>
                                    <p:anim calcmode="lin" valueType="num">
                                      <p:cBhvr>
                                        <p:cTn id="41" dur="500" fill="hold"/>
                                        <p:tgtEl>
                                          <p:spTgt spid="387182"/>
                                        </p:tgtEl>
                                        <p:attrNameLst>
                                          <p:attrName>ppt_x</p:attrName>
                                        </p:attrNameLst>
                                      </p:cBhvr>
                                      <p:tavLst>
                                        <p:tav tm="0">
                                          <p:val>
                                            <p:strVal val="#ppt_x-#ppt_w/2"/>
                                          </p:val>
                                        </p:tav>
                                        <p:tav tm="100000">
                                          <p:val>
                                            <p:strVal val="#ppt_x"/>
                                          </p:val>
                                        </p:tav>
                                      </p:tavLst>
                                    </p:anim>
                                    <p:anim calcmode="lin" valueType="num">
                                      <p:cBhvr>
                                        <p:cTn id="42" dur="500" fill="hold"/>
                                        <p:tgtEl>
                                          <p:spTgt spid="387182"/>
                                        </p:tgtEl>
                                        <p:attrNameLst>
                                          <p:attrName>ppt_y</p:attrName>
                                        </p:attrNameLst>
                                      </p:cBhvr>
                                      <p:tavLst>
                                        <p:tav tm="0">
                                          <p:val>
                                            <p:strVal val="#ppt_y"/>
                                          </p:val>
                                        </p:tav>
                                        <p:tav tm="100000">
                                          <p:val>
                                            <p:strVal val="#ppt_y"/>
                                          </p:val>
                                        </p:tav>
                                      </p:tavLst>
                                    </p:anim>
                                    <p:anim calcmode="lin" valueType="num">
                                      <p:cBhvr>
                                        <p:cTn id="43" dur="500" fill="hold"/>
                                        <p:tgtEl>
                                          <p:spTgt spid="387182"/>
                                        </p:tgtEl>
                                        <p:attrNameLst>
                                          <p:attrName>ppt_w</p:attrName>
                                        </p:attrNameLst>
                                      </p:cBhvr>
                                      <p:tavLst>
                                        <p:tav tm="0">
                                          <p:val>
                                            <p:fltVal val="0"/>
                                          </p:val>
                                        </p:tav>
                                        <p:tav tm="100000">
                                          <p:val>
                                            <p:strVal val="#ppt_w"/>
                                          </p:val>
                                        </p:tav>
                                      </p:tavLst>
                                    </p:anim>
                                    <p:anim calcmode="lin" valueType="num">
                                      <p:cBhvr>
                                        <p:cTn id="44" dur="500" fill="hold"/>
                                        <p:tgtEl>
                                          <p:spTgt spid="387182"/>
                                        </p:tgtEl>
                                        <p:attrNameLst>
                                          <p:attrName>ppt_h</p:attrName>
                                        </p:attrNameLst>
                                      </p:cBhvr>
                                      <p:tavLst>
                                        <p:tav tm="0">
                                          <p:val>
                                            <p:strVal val="#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387183"/>
                                        </p:tgtEl>
                                        <p:attrNameLst>
                                          <p:attrName>style.visibility</p:attrName>
                                        </p:attrNameLst>
                                      </p:cBhvr>
                                      <p:to>
                                        <p:strVal val="visible"/>
                                      </p:to>
                                    </p:set>
                                    <p:animEffect transition="in" filter="dissolve">
                                      <p:cBhvr>
                                        <p:cTn id="49" dur="500"/>
                                        <p:tgtEl>
                                          <p:spTgt spid="38718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1" fill="hold" nodeType="clickEffect">
                                  <p:stCondLst>
                                    <p:cond delay="0"/>
                                  </p:stCondLst>
                                  <p:childTnLst>
                                    <p:set>
                                      <p:cBhvr>
                                        <p:cTn id="53" dur="1" fill="hold">
                                          <p:stCondLst>
                                            <p:cond delay="0"/>
                                          </p:stCondLst>
                                        </p:cTn>
                                        <p:tgtEl>
                                          <p:spTgt spid="387184"/>
                                        </p:tgtEl>
                                        <p:attrNameLst>
                                          <p:attrName>style.visibility</p:attrName>
                                        </p:attrNameLst>
                                      </p:cBhvr>
                                      <p:to>
                                        <p:strVal val="visible"/>
                                      </p:to>
                                    </p:set>
                                    <p:anim calcmode="lin" valueType="num">
                                      <p:cBhvr>
                                        <p:cTn id="54" dur="500" fill="hold"/>
                                        <p:tgtEl>
                                          <p:spTgt spid="387184"/>
                                        </p:tgtEl>
                                        <p:attrNameLst>
                                          <p:attrName>ppt_x</p:attrName>
                                        </p:attrNameLst>
                                      </p:cBhvr>
                                      <p:tavLst>
                                        <p:tav tm="0">
                                          <p:val>
                                            <p:strVal val="#ppt_x"/>
                                          </p:val>
                                        </p:tav>
                                        <p:tav tm="100000">
                                          <p:val>
                                            <p:strVal val="#ppt_x"/>
                                          </p:val>
                                        </p:tav>
                                      </p:tavLst>
                                    </p:anim>
                                    <p:anim calcmode="lin" valueType="num">
                                      <p:cBhvr>
                                        <p:cTn id="55" dur="500" fill="hold"/>
                                        <p:tgtEl>
                                          <p:spTgt spid="387184"/>
                                        </p:tgtEl>
                                        <p:attrNameLst>
                                          <p:attrName>ppt_y</p:attrName>
                                        </p:attrNameLst>
                                      </p:cBhvr>
                                      <p:tavLst>
                                        <p:tav tm="0">
                                          <p:val>
                                            <p:strVal val="#ppt_y-#ppt_h/2"/>
                                          </p:val>
                                        </p:tav>
                                        <p:tav tm="100000">
                                          <p:val>
                                            <p:strVal val="#ppt_y"/>
                                          </p:val>
                                        </p:tav>
                                      </p:tavLst>
                                    </p:anim>
                                    <p:anim calcmode="lin" valueType="num">
                                      <p:cBhvr>
                                        <p:cTn id="56" dur="500" fill="hold"/>
                                        <p:tgtEl>
                                          <p:spTgt spid="387184"/>
                                        </p:tgtEl>
                                        <p:attrNameLst>
                                          <p:attrName>ppt_w</p:attrName>
                                        </p:attrNameLst>
                                      </p:cBhvr>
                                      <p:tavLst>
                                        <p:tav tm="0">
                                          <p:val>
                                            <p:strVal val="#ppt_w"/>
                                          </p:val>
                                        </p:tav>
                                        <p:tav tm="100000">
                                          <p:val>
                                            <p:strVal val="#ppt_w"/>
                                          </p:val>
                                        </p:tav>
                                      </p:tavLst>
                                    </p:anim>
                                    <p:anim calcmode="lin" valueType="num">
                                      <p:cBhvr>
                                        <p:cTn id="57" dur="500" fill="hold"/>
                                        <p:tgtEl>
                                          <p:spTgt spid="387184"/>
                                        </p:tgtEl>
                                        <p:attrNameLst>
                                          <p:attrName>ppt_h</p:attrName>
                                        </p:attrNameLst>
                                      </p:cBhvr>
                                      <p:tavLst>
                                        <p:tav tm="0">
                                          <p:val>
                                            <p:fltVal val="0"/>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1" fill="hold" nodeType="clickEffect">
                                  <p:stCondLst>
                                    <p:cond delay="0"/>
                                  </p:stCondLst>
                                  <p:childTnLst>
                                    <p:set>
                                      <p:cBhvr>
                                        <p:cTn id="61" dur="1" fill="hold">
                                          <p:stCondLst>
                                            <p:cond delay="0"/>
                                          </p:stCondLst>
                                        </p:cTn>
                                        <p:tgtEl>
                                          <p:spTgt spid="387185"/>
                                        </p:tgtEl>
                                        <p:attrNameLst>
                                          <p:attrName>style.visibility</p:attrName>
                                        </p:attrNameLst>
                                      </p:cBhvr>
                                      <p:to>
                                        <p:strVal val="visible"/>
                                      </p:to>
                                    </p:set>
                                    <p:anim calcmode="lin" valueType="num">
                                      <p:cBhvr>
                                        <p:cTn id="62" dur="500" fill="hold"/>
                                        <p:tgtEl>
                                          <p:spTgt spid="387185"/>
                                        </p:tgtEl>
                                        <p:attrNameLst>
                                          <p:attrName>ppt_x</p:attrName>
                                        </p:attrNameLst>
                                      </p:cBhvr>
                                      <p:tavLst>
                                        <p:tav tm="0">
                                          <p:val>
                                            <p:strVal val="#ppt_x"/>
                                          </p:val>
                                        </p:tav>
                                        <p:tav tm="100000">
                                          <p:val>
                                            <p:strVal val="#ppt_x"/>
                                          </p:val>
                                        </p:tav>
                                      </p:tavLst>
                                    </p:anim>
                                    <p:anim calcmode="lin" valueType="num">
                                      <p:cBhvr>
                                        <p:cTn id="63" dur="500" fill="hold"/>
                                        <p:tgtEl>
                                          <p:spTgt spid="387185"/>
                                        </p:tgtEl>
                                        <p:attrNameLst>
                                          <p:attrName>ppt_y</p:attrName>
                                        </p:attrNameLst>
                                      </p:cBhvr>
                                      <p:tavLst>
                                        <p:tav tm="0">
                                          <p:val>
                                            <p:strVal val="#ppt_y-#ppt_h/2"/>
                                          </p:val>
                                        </p:tav>
                                        <p:tav tm="100000">
                                          <p:val>
                                            <p:strVal val="#ppt_y"/>
                                          </p:val>
                                        </p:tav>
                                      </p:tavLst>
                                    </p:anim>
                                    <p:anim calcmode="lin" valueType="num">
                                      <p:cBhvr>
                                        <p:cTn id="64" dur="500" fill="hold"/>
                                        <p:tgtEl>
                                          <p:spTgt spid="387185"/>
                                        </p:tgtEl>
                                        <p:attrNameLst>
                                          <p:attrName>ppt_w</p:attrName>
                                        </p:attrNameLst>
                                      </p:cBhvr>
                                      <p:tavLst>
                                        <p:tav tm="0">
                                          <p:val>
                                            <p:strVal val="#ppt_w"/>
                                          </p:val>
                                        </p:tav>
                                        <p:tav tm="100000">
                                          <p:val>
                                            <p:strVal val="#ppt_w"/>
                                          </p:val>
                                        </p:tav>
                                      </p:tavLst>
                                    </p:anim>
                                    <p:anim calcmode="lin" valueType="num">
                                      <p:cBhvr>
                                        <p:cTn id="65" dur="500" fill="hold"/>
                                        <p:tgtEl>
                                          <p:spTgt spid="387185"/>
                                        </p:tgtEl>
                                        <p:attrNameLst>
                                          <p:attrName>ppt_h</p:attrName>
                                        </p:attrNameLst>
                                      </p:cBhvr>
                                      <p:tavLst>
                                        <p:tav tm="0">
                                          <p:val>
                                            <p:fltVal val="0"/>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17" presetClass="entr" presetSubtype="2" fill="hold" nodeType="clickEffect">
                                  <p:stCondLst>
                                    <p:cond delay="0"/>
                                  </p:stCondLst>
                                  <p:childTnLst>
                                    <p:set>
                                      <p:cBhvr>
                                        <p:cTn id="69" dur="1" fill="hold">
                                          <p:stCondLst>
                                            <p:cond delay="0"/>
                                          </p:stCondLst>
                                        </p:cTn>
                                        <p:tgtEl>
                                          <p:spTgt spid="387176"/>
                                        </p:tgtEl>
                                        <p:attrNameLst>
                                          <p:attrName>style.visibility</p:attrName>
                                        </p:attrNameLst>
                                      </p:cBhvr>
                                      <p:to>
                                        <p:strVal val="visible"/>
                                      </p:to>
                                    </p:set>
                                    <p:anim calcmode="lin" valueType="num">
                                      <p:cBhvr>
                                        <p:cTn id="70" dur="500" fill="hold"/>
                                        <p:tgtEl>
                                          <p:spTgt spid="387176"/>
                                        </p:tgtEl>
                                        <p:attrNameLst>
                                          <p:attrName>ppt_x</p:attrName>
                                        </p:attrNameLst>
                                      </p:cBhvr>
                                      <p:tavLst>
                                        <p:tav tm="0">
                                          <p:val>
                                            <p:strVal val="#ppt_x+#ppt_w/2"/>
                                          </p:val>
                                        </p:tav>
                                        <p:tav tm="100000">
                                          <p:val>
                                            <p:strVal val="#ppt_x"/>
                                          </p:val>
                                        </p:tav>
                                      </p:tavLst>
                                    </p:anim>
                                    <p:anim calcmode="lin" valueType="num">
                                      <p:cBhvr>
                                        <p:cTn id="71" dur="500" fill="hold"/>
                                        <p:tgtEl>
                                          <p:spTgt spid="387176"/>
                                        </p:tgtEl>
                                        <p:attrNameLst>
                                          <p:attrName>ppt_y</p:attrName>
                                        </p:attrNameLst>
                                      </p:cBhvr>
                                      <p:tavLst>
                                        <p:tav tm="0">
                                          <p:val>
                                            <p:strVal val="#ppt_y"/>
                                          </p:val>
                                        </p:tav>
                                        <p:tav tm="100000">
                                          <p:val>
                                            <p:strVal val="#ppt_y"/>
                                          </p:val>
                                        </p:tav>
                                      </p:tavLst>
                                    </p:anim>
                                    <p:anim calcmode="lin" valueType="num">
                                      <p:cBhvr>
                                        <p:cTn id="72" dur="500" fill="hold"/>
                                        <p:tgtEl>
                                          <p:spTgt spid="387176"/>
                                        </p:tgtEl>
                                        <p:attrNameLst>
                                          <p:attrName>ppt_w</p:attrName>
                                        </p:attrNameLst>
                                      </p:cBhvr>
                                      <p:tavLst>
                                        <p:tav tm="0">
                                          <p:val>
                                            <p:fltVal val="0"/>
                                          </p:val>
                                        </p:tav>
                                        <p:tav tm="100000">
                                          <p:val>
                                            <p:strVal val="#ppt_w"/>
                                          </p:val>
                                        </p:tav>
                                      </p:tavLst>
                                    </p:anim>
                                    <p:anim calcmode="lin" valueType="num">
                                      <p:cBhvr>
                                        <p:cTn id="73" dur="500" fill="hold"/>
                                        <p:tgtEl>
                                          <p:spTgt spid="387176"/>
                                        </p:tgtEl>
                                        <p:attrNameLst>
                                          <p:attrName>ppt_h</p:attrName>
                                        </p:attrNameLst>
                                      </p:cBhvr>
                                      <p:tavLst>
                                        <p:tav tm="0">
                                          <p:val>
                                            <p:strVal val="#ppt_h"/>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387091"/>
                                        </p:tgtEl>
                                        <p:attrNameLst>
                                          <p:attrName>style.visibility</p:attrName>
                                        </p:attrNameLst>
                                      </p:cBhvr>
                                      <p:to>
                                        <p:strVal val="visible"/>
                                      </p:to>
                                    </p:set>
                                    <p:animEffect transition="in" filter="dissolve">
                                      <p:cBhvr>
                                        <p:cTn id="78" dur="500"/>
                                        <p:tgtEl>
                                          <p:spTgt spid="387091"/>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9" presetClass="entr" presetSubtype="0" fill="hold" nodeType="clickEffect">
                                  <p:stCondLst>
                                    <p:cond delay="0"/>
                                  </p:stCondLst>
                                  <p:childTnLst>
                                    <p:set>
                                      <p:cBhvr>
                                        <p:cTn id="82" dur="1" fill="hold">
                                          <p:stCondLst>
                                            <p:cond delay="0"/>
                                          </p:stCondLst>
                                        </p:cTn>
                                        <p:tgtEl>
                                          <p:spTgt spid="387189"/>
                                        </p:tgtEl>
                                        <p:attrNameLst>
                                          <p:attrName>style.visibility</p:attrName>
                                        </p:attrNameLst>
                                      </p:cBhvr>
                                      <p:to>
                                        <p:strVal val="visible"/>
                                      </p:to>
                                    </p:set>
                                    <p:animEffect transition="in" filter="dissolve">
                                      <p:cBhvr>
                                        <p:cTn id="83" dur="500"/>
                                        <p:tgtEl>
                                          <p:spTgt spid="387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75" grpId="0"/>
      <p:bldP spid="38709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a:extLst>
              <a:ext uri="{FF2B5EF4-FFF2-40B4-BE49-F238E27FC236}">
                <a16:creationId xmlns:a16="http://schemas.microsoft.com/office/drawing/2014/main" id="{05AA77C4-AE13-475D-B858-A0D60694E64C}"/>
              </a:ext>
            </a:extLst>
          </p:cNvPr>
          <p:cNvSpPr>
            <a:spLocks noGrp="1" noChangeArrowheads="1"/>
          </p:cNvSpPr>
          <p:nvPr>
            <p:ph type="title"/>
          </p:nvPr>
        </p:nvSpPr>
        <p:spPr>
          <a:xfrm>
            <a:off x="381000" y="304800"/>
            <a:ext cx="8534400" cy="676275"/>
          </a:xfrm>
        </p:spPr>
        <p:txBody>
          <a:bodyPr/>
          <a:lstStyle/>
          <a:p>
            <a:r>
              <a:rPr lang="zh-CN" altLang="en-US" dirty="0"/>
              <a:t>接口总结</a:t>
            </a:r>
          </a:p>
        </p:txBody>
      </p:sp>
      <p:sp>
        <p:nvSpPr>
          <p:cNvPr id="388115" name="Rectangle 19">
            <a:extLst>
              <a:ext uri="{FF2B5EF4-FFF2-40B4-BE49-F238E27FC236}">
                <a16:creationId xmlns:a16="http://schemas.microsoft.com/office/drawing/2014/main" id="{2146D2FB-3F14-4F3D-9A40-311B2CF6CFF9}"/>
              </a:ext>
            </a:extLst>
          </p:cNvPr>
          <p:cNvSpPr>
            <a:spLocks noChangeArrowheads="1"/>
          </p:cNvSpPr>
          <p:nvPr/>
        </p:nvSpPr>
        <p:spPr bwMode="auto">
          <a:xfrm>
            <a:off x="5257800" y="298450"/>
            <a:ext cx="20574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sz="3600" b="1">
                <a:solidFill>
                  <a:schemeClr val="tx1"/>
                </a:solidFill>
                <a:latin typeface="Arial" panose="020B0604020202020204" pitchFamily="34" charset="0"/>
                <a:ea typeface="宋体" panose="02010600030101010101" pitchFamily="2" charset="-122"/>
              </a:defRPr>
            </a:lvl1pPr>
            <a:lvl2pPr>
              <a:spcBef>
                <a:spcPct val="0"/>
              </a:spcBef>
              <a:defRPr sz="3600" b="1">
                <a:solidFill>
                  <a:schemeClr val="tx1"/>
                </a:solidFill>
                <a:latin typeface="Arial" panose="020B0604020202020204" pitchFamily="34" charset="0"/>
                <a:ea typeface="宋体" panose="02010600030101010101" pitchFamily="2" charset="-122"/>
              </a:defRPr>
            </a:lvl2pPr>
            <a:lvl3pPr>
              <a:spcBef>
                <a:spcPct val="0"/>
              </a:spcBef>
              <a:defRPr sz="3600" b="1">
                <a:solidFill>
                  <a:schemeClr val="tx1"/>
                </a:solidFill>
                <a:latin typeface="Arial" panose="020B0604020202020204" pitchFamily="34" charset="0"/>
                <a:ea typeface="宋体" panose="02010600030101010101" pitchFamily="2" charset="-122"/>
              </a:defRPr>
            </a:lvl3pPr>
            <a:lvl4pPr>
              <a:spcBef>
                <a:spcPct val="0"/>
              </a:spcBef>
              <a:defRPr sz="3600" b="1">
                <a:solidFill>
                  <a:schemeClr val="tx1"/>
                </a:solidFill>
                <a:latin typeface="Arial" panose="020B0604020202020204" pitchFamily="34" charset="0"/>
                <a:ea typeface="宋体" panose="02010600030101010101" pitchFamily="2" charset="-122"/>
              </a:defRPr>
            </a:lvl4pPr>
            <a:lvl5pPr>
              <a:spcBef>
                <a:spcPct val="0"/>
              </a:spcBef>
              <a:defRPr sz="3600" b="1">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9pPr>
          </a:lstStyle>
          <a:p>
            <a:r>
              <a:rPr lang="zh-CN" altLang="en-US">
                <a:solidFill>
                  <a:srgbClr val="FF3300"/>
                </a:solidFill>
              </a:rPr>
              <a:t>系统调用</a:t>
            </a:r>
          </a:p>
        </p:txBody>
      </p:sp>
      <p:sp>
        <p:nvSpPr>
          <p:cNvPr id="388118" name="Rectangle 22">
            <a:extLst>
              <a:ext uri="{FF2B5EF4-FFF2-40B4-BE49-F238E27FC236}">
                <a16:creationId xmlns:a16="http://schemas.microsoft.com/office/drawing/2014/main" id="{C29ABA8B-5392-445C-91A7-724C38714DF4}"/>
              </a:ext>
            </a:extLst>
          </p:cNvPr>
          <p:cNvSpPr>
            <a:spLocks noChangeArrowheads="1"/>
          </p:cNvSpPr>
          <p:nvPr/>
        </p:nvSpPr>
        <p:spPr bwMode="auto">
          <a:xfrm>
            <a:off x="762000" y="296545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20000"/>
              </a:lnSpc>
              <a:spcBef>
                <a:spcPct val="30000"/>
              </a:spcBef>
            </a:pPr>
            <a:r>
              <a:rPr lang="zh-CN" altLang="en-US" dirty="0">
                <a:solidFill>
                  <a:schemeClr val="tx1">
                    <a:lumMod val="95000"/>
                    <a:lumOff val="5000"/>
                  </a:schemeClr>
                </a:solidFill>
              </a:rPr>
              <a:t>用户使用计算机总结：应用操作系统提供的接口编写程序；应用这些程序解决问题</a:t>
            </a:r>
          </a:p>
        </p:txBody>
      </p:sp>
      <p:grpSp>
        <p:nvGrpSpPr>
          <p:cNvPr id="388119" name="Group 23">
            <a:extLst>
              <a:ext uri="{FF2B5EF4-FFF2-40B4-BE49-F238E27FC236}">
                <a16:creationId xmlns:a16="http://schemas.microsoft.com/office/drawing/2014/main" id="{E0E44237-C360-4111-8C9C-03509F9E8398}"/>
              </a:ext>
            </a:extLst>
          </p:cNvPr>
          <p:cNvGrpSpPr>
            <a:grpSpLocks/>
          </p:cNvGrpSpPr>
          <p:nvPr/>
        </p:nvGrpSpPr>
        <p:grpSpPr bwMode="auto">
          <a:xfrm>
            <a:off x="838200" y="1066802"/>
            <a:ext cx="7620000" cy="471488"/>
            <a:chOff x="576" y="1183"/>
            <a:chExt cx="4800" cy="297"/>
          </a:xfrm>
        </p:grpSpPr>
        <p:sp>
          <p:nvSpPr>
            <p:cNvPr id="388120" name="Rectangle 24">
              <a:extLst>
                <a:ext uri="{FF2B5EF4-FFF2-40B4-BE49-F238E27FC236}">
                  <a16:creationId xmlns:a16="http://schemas.microsoft.com/office/drawing/2014/main" id="{5A23AFE9-54DB-4312-A2F7-7A973CCCCDAD}"/>
                </a:ext>
              </a:extLst>
            </p:cNvPr>
            <p:cNvSpPr>
              <a:spLocks noChangeArrowheads="1"/>
            </p:cNvSpPr>
            <p:nvPr/>
          </p:nvSpPr>
          <p:spPr bwMode="auto">
            <a:xfrm>
              <a:off x="576" y="1183"/>
              <a:ext cx="4800"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zh-CN" altLang="en-US" sz="2000" b="1" dirty="0">
                  <a:solidFill>
                    <a:schemeClr val="tx1">
                      <a:lumMod val="95000"/>
                      <a:lumOff val="5000"/>
                    </a:schemeClr>
                  </a:solidFill>
                </a:rPr>
                <a:t>命令行</a:t>
              </a:r>
              <a:r>
                <a:rPr lang="en-US" altLang="zh-CN" sz="2000" b="1" dirty="0">
                  <a:solidFill>
                    <a:schemeClr val="tx1">
                      <a:lumMod val="95000"/>
                      <a:lumOff val="5000"/>
                    </a:schemeClr>
                  </a:solidFill>
                </a:rPr>
                <a:t>:  </a:t>
              </a:r>
              <a:r>
                <a:rPr lang="zh-CN" altLang="en-US" sz="2000" b="1" dirty="0">
                  <a:solidFill>
                    <a:schemeClr val="tx1">
                      <a:lumMod val="95000"/>
                      <a:lumOff val="5000"/>
                    </a:schemeClr>
                  </a:solidFill>
                </a:rPr>
                <a:t>命令程序</a:t>
              </a:r>
              <a:r>
                <a:rPr lang="en-US" altLang="zh-CN" sz="2000" b="1" dirty="0">
                  <a:solidFill>
                    <a:schemeClr val="tx1">
                      <a:lumMod val="95000"/>
                      <a:lumOff val="5000"/>
                    </a:schemeClr>
                  </a:solidFill>
                </a:rPr>
                <a:t>+shell+</a:t>
              </a:r>
              <a:r>
                <a:rPr lang="zh-CN" altLang="en-US" sz="2000" b="1" dirty="0">
                  <a:solidFill>
                    <a:schemeClr val="tx1">
                      <a:lumMod val="95000"/>
                      <a:lumOff val="5000"/>
                    </a:schemeClr>
                  </a:solidFill>
                </a:rPr>
                <a:t>字符显示</a:t>
              </a:r>
            </a:p>
          </p:txBody>
        </p:sp>
        <p:pic>
          <p:nvPicPr>
            <p:cNvPr id="388121" name="Picture 25">
              <a:extLst>
                <a:ext uri="{FF2B5EF4-FFF2-40B4-BE49-F238E27FC236}">
                  <a16:creationId xmlns:a16="http://schemas.microsoft.com/office/drawing/2014/main" id="{7B071EED-0E54-4991-BCBE-62ADBE26C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343"/>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8122" name="Group 26">
            <a:extLst>
              <a:ext uri="{FF2B5EF4-FFF2-40B4-BE49-F238E27FC236}">
                <a16:creationId xmlns:a16="http://schemas.microsoft.com/office/drawing/2014/main" id="{A7456F0F-7FB9-4517-B162-061510735403}"/>
              </a:ext>
            </a:extLst>
          </p:cNvPr>
          <p:cNvGrpSpPr>
            <a:grpSpLocks/>
          </p:cNvGrpSpPr>
          <p:nvPr/>
        </p:nvGrpSpPr>
        <p:grpSpPr bwMode="auto">
          <a:xfrm>
            <a:off x="838200" y="1676402"/>
            <a:ext cx="7620000" cy="471488"/>
            <a:chOff x="576" y="1183"/>
            <a:chExt cx="4800" cy="297"/>
          </a:xfrm>
        </p:grpSpPr>
        <p:sp>
          <p:nvSpPr>
            <p:cNvPr id="388123" name="Rectangle 27">
              <a:extLst>
                <a:ext uri="{FF2B5EF4-FFF2-40B4-BE49-F238E27FC236}">
                  <a16:creationId xmlns:a16="http://schemas.microsoft.com/office/drawing/2014/main" id="{7D92F46C-62C0-425E-A9B4-50DE448EE5DA}"/>
                </a:ext>
              </a:extLst>
            </p:cNvPr>
            <p:cNvSpPr>
              <a:spLocks noChangeArrowheads="1"/>
            </p:cNvSpPr>
            <p:nvPr/>
          </p:nvSpPr>
          <p:spPr bwMode="auto">
            <a:xfrm>
              <a:off x="576" y="1183"/>
              <a:ext cx="4800"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en-US" altLang="zh-CN" sz="2000" b="1" dirty="0">
                  <a:solidFill>
                    <a:schemeClr val="tx1">
                      <a:lumMod val="95000"/>
                      <a:lumOff val="5000"/>
                    </a:schemeClr>
                  </a:solidFill>
                </a:rPr>
                <a:t>GUI: </a:t>
              </a:r>
              <a:r>
                <a:rPr lang="zh-CN" altLang="en-US" sz="2000" b="1" dirty="0">
                  <a:solidFill>
                    <a:schemeClr val="tx1">
                      <a:lumMod val="95000"/>
                      <a:lumOff val="5000"/>
                    </a:schemeClr>
                  </a:solidFill>
                </a:rPr>
                <a:t>消息处理程序</a:t>
              </a:r>
              <a:r>
                <a:rPr lang="en-US" altLang="zh-CN" sz="2000" b="1" dirty="0">
                  <a:solidFill>
                    <a:schemeClr val="tx1">
                      <a:lumMod val="95000"/>
                      <a:lumOff val="5000"/>
                    </a:schemeClr>
                  </a:solidFill>
                </a:rPr>
                <a:t>+</a:t>
              </a:r>
              <a:r>
                <a:rPr lang="zh-CN" altLang="en-US" sz="2000" b="1" dirty="0">
                  <a:solidFill>
                    <a:schemeClr val="tx1">
                      <a:lumMod val="95000"/>
                      <a:lumOff val="5000"/>
                    </a:schemeClr>
                  </a:solidFill>
                </a:rPr>
                <a:t>消息框架</a:t>
              </a:r>
              <a:r>
                <a:rPr lang="en-US" altLang="zh-CN" sz="2000" b="1" dirty="0">
                  <a:solidFill>
                    <a:schemeClr val="tx1">
                      <a:lumMod val="95000"/>
                      <a:lumOff val="5000"/>
                    </a:schemeClr>
                  </a:solidFill>
                </a:rPr>
                <a:t>+</a:t>
              </a:r>
              <a:r>
                <a:rPr lang="zh-CN" altLang="en-US" sz="2000" b="1" dirty="0">
                  <a:solidFill>
                    <a:schemeClr val="tx1">
                      <a:lumMod val="95000"/>
                      <a:lumOff val="5000"/>
                    </a:schemeClr>
                  </a:solidFill>
                </a:rPr>
                <a:t>图形显示</a:t>
              </a:r>
            </a:p>
          </p:txBody>
        </p:sp>
        <p:pic>
          <p:nvPicPr>
            <p:cNvPr id="388124" name="Picture 28">
              <a:extLst>
                <a:ext uri="{FF2B5EF4-FFF2-40B4-BE49-F238E27FC236}">
                  <a16:creationId xmlns:a16="http://schemas.microsoft.com/office/drawing/2014/main" id="{F1D94F75-6F70-4D0C-9931-69DBAF5F4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343"/>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8125" name="Group 29">
            <a:extLst>
              <a:ext uri="{FF2B5EF4-FFF2-40B4-BE49-F238E27FC236}">
                <a16:creationId xmlns:a16="http://schemas.microsoft.com/office/drawing/2014/main" id="{24EC09D1-8D7B-4FE6-882F-C70D5D0A4EC1}"/>
              </a:ext>
            </a:extLst>
          </p:cNvPr>
          <p:cNvGrpSpPr>
            <a:grpSpLocks/>
          </p:cNvGrpSpPr>
          <p:nvPr/>
        </p:nvGrpSpPr>
        <p:grpSpPr bwMode="auto">
          <a:xfrm>
            <a:off x="838200" y="2286002"/>
            <a:ext cx="7620000" cy="471488"/>
            <a:chOff x="576" y="1183"/>
            <a:chExt cx="4800" cy="297"/>
          </a:xfrm>
        </p:grpSpPr>
        <p:sp>
          <p:nvSpPr>
            <p:cNvPr id="388126" name="Rectangle 30">
              <a:extLst>
                <a:ext uri="{FF2B5EF4-FFF2-40B4-BE49-F238E27FC236}">
                  <a16:creationId xmlns:a16="http://schemas.microsoft.com/office/drawing/2014/main" id="{9BF08F6F-F17C-4EB1-8BC2-1BF4931435C2}"/>
                </a:ext>
              </a:extLst>
            </p:cNvPr>
            <p:cNvSpPr>
              <a:spLocks noChangeArrowheads="1"/>
            </p:cNvSpPr>
            <p:nvPr/>
          </p:nvSpPr>
          <p:spPr bwMode="auto">
            <a:xfrm>
              <a:off x="576" y="1183"/>
              <a:ext cx="4800"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zh-CN" altLang="en-US" sz="2000" b="1" dirty="0">
                  <a:solidFill>
                    <a:schemeClr val="tx1">
                      <a:lumMod val="95000"/>
                      <a:lumOff val="5000"/>
                    </a:schemeClr>
                  </a:solidFill>
                </a:rPr>
                <a:t>应用程序</a:t>
              </a:r>
              <a:r>
                <a:rPr lang="en-US" altLang="zh-CN" sz="2000" b="1" dirty="0">
                  <a:solidFill>
                    <a:schemeClr val="tx1">
                      <a:lumMod val="95000"/>
                      <a:lumOff val="5000"/>
                    </a:schemeClr>
                  </a:solidFill>
                </a:rPr>
                <a:t>:  </a:t>
              </a:r>
              <a:r>
                <a:rPr lang="zh-CN" altLang="en-US" sz="2000" b="1" dirty="0">
                  <a:solidFill>
                    <a:schemeClr val="tx1">
                      <a:lumMod val="95000"/>
                      <a:lumOff val="5000"/>
                    </a:schemeClr>
                  </a:solidFill>
                </a:rPr>
                <a:t>将上述部分组成一个整体</a:t>
              </a:r>
              <a:r>
                <a:rPr lang="en-US" altLang="zh-CN" sz="2000" b="1" dirty="0">
                  <a:solidFill>
                    <a:schemeClr val="tx1">
                      <a:lumMod val="95000"/>
                      <a:lumOff val="5000"/>
                    </a:schemeClr>
                  </a:solidFill>
                </a:rPr>
                <a:t>…</a:t>
              </a:r>
            </a:p>
          </p:txBody>
        </p:sp>
        <p:pic>
          <p:nvPicPr>
            <p:cNvPr id="388127" name="Picture 31">
              <a:extLst>
                <a:ext uri="{FF2B5EF4-FFF2-40B4-BE49-F238E27FC236}">
                  <a16:creationId xmlns:a16="http://schemas.microsoft.com/office/drawing/2014/main" id="{2EAD7925-0869-418C-8622-D211401AC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343"/>
              <a:ext cx="119" cy="121"/>
            </a:xfrm>
            <a:prstGeom prst="rect">
              <a:avLst/>
            </a:prstGeom>
            <a:noFill/>
            <a:extLst>
              <a:ext uri="{909E8E84-426E-40DD-AFC4-6F175D3DCCD1}">
                <a14:hiddenFill xmlns:a14="http://schemas.microsoft.com/office/drawing/2010/main">
                  <a:solidFill>
                    <a:srgbClr val="FFFFFF"/>
                  </a:solidFill>
                </a14:hiddenFill>
              </a:ext>
            </a:extLst>
          </p:spPr>
        </p:pic>
      </p:grpSp>
      <p:sp>
        <p:nvSpPr>
          <p:cNvPr id="388128" name="AutoShape 32">
            <a:extLst>
              <a:ext uri="{FF2B5EF4-FFF2-40B4-BE49-F238E27FC236}">
                <a16:creationId xmlns:a16="http://schemas.microsoft.com/office/drawing/2014/main" id="{5D60B8A6-C64F-45BA-A4AB-415D5B9442F2}"/>
              </a:ext>
            </a:extLst>
          </p:cNvPr>
          <p:cNvSpPr>
            <a:spLocks/>
          </p:cNvSpPr>
          <p:nvPr/>
        </p:nvSpPr>
        <p:spPr bwMode="auto">
          <a:xfrm>
            <a:off x="838200" y="1365250"/>
            <a:ext cx="228600" cy="1295400"/>
          </a:xfrm>
          <a:prstGeom prst="leftBrace">
            <a:avLst>
              <a:gd name="adj1" fmla="val 47222"/>
              <a:gd name="adj2" fmla="val 50000"/>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lumMod val="95000"/>
                  <a:lumOff val="5000"/>
                </a:schemeClr>
              </a:solidFill>
            </a:endParaRPr>
          </a:p>
        </p:txBody>
      </p:sp>
      <p:sp>
        <p:nvSpPr>
          <p:cNvPr id="388130" name="AutoShape 34">
            <a:extLst>
              <a:ext uri="{FF2B5EF4-FFF2-40B4-BE49-F238E27FC236}">
                <a16:creationId xmlns:a16="http://schemas.microsoft.com/office/drawing/2014/main" id="{071169E8-6F72-40C9-895D-C5F512CA7684}"/>
              </a:ext>
            </a:extLst>
          </p:cNvPr>
          <p:cNvSpPr>
            <a:spLocks noChangeArrowheads="1"/>
          </p:cNvSpPr>
          <p:nvPr/>
        </p:nvSpPr>
        <p:spPr bwMode="auto">
          <a:xfrm>
            <a:off x="304800" y="1822450"/>
            <a:ext cx="457200" cy="1828800"/>
          </a:xfrm>
          <a:prstGeom prst="curvedRightArrow">
            <a:avLst>
              <a:gd name="adj1" fmla="val 80000"/>
              <a:gd name="adj2" fmla="val 160000"/>
              <a:gd name="adj3" fmla="val 33333"/>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lumMod val="95000"/>
                  <a:lumOff val="5000"/>
                </a:schemeClr>
              </a:solidFill>
            </a:endParaRPr>
          </a:p>
        </p:txBody>
      </p:sp>
      <p:grpSp>
        <p:nvGrpSpPr>
          <p:cNvPr id="388137" name="Group 41">
            <a:extLst>
              <a:ext uri="{FF2B5EF4-FFF2-40B4-BE49-F238E27FC236}">
                <a16:creationId xmlns:a16="http://schemas.microsoft.com/office/drawing/2014/main" id="{83D4FC68-9385-44E4-92CB-87A944EB2F15}"/>
              </a:ext>
            </a:extLst>
          </p:cNvPr>
          <p:cNvGrpSpPr>
            <a:grpSpLocks/>
          </p:cNvGrpSpPr>
          <p:nvPr/>
        </p:nvGrpSpPr>
        <p:grpSpPr bwMode="auto">
          <a:xfrm>
            <a:off x="838200" y="4038603"/>
            <a:ext cx="7848600" cy="1063626"/>
            <a:chOff x="528" y="2544"/>
            <a:chExt cx="4944" cy="670"/>
          </a:xfrm>
        </p:grpSpPr>
        <p:sp>
          <p:nvSpPr>
            <p:cNvPr id="388132" name="Rectangle 36">
              <a:extLst>
                <a:ext uri="{FF2B5EF4-FFF2-40B4-BE49-F238E27FC236}">
                  <a16:creationId xmlns:a16="http://schemas.microsoft.com/office/drawing/2014/main" id="{22A339C8-D9CE-4C35-851D-F7EE3720FB38}"/>
                </a:ext>
              </a:extLst>
            </p:cNvPr>
            <p:cNvSpPr>
              <a:spLocks noChangeArrowheads="1"/>
            </p:cNvSpPr>
            <p:nvPr/>
          </p:nvSpPr>
          <p:spPr bwMode="auto">
            <a:xfrm>
              <a:off x="528" y="2544"/>
              <a:ext cx="4944" cy="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zh-CN" altLang="en-US" sz="2400" b="1" dirty="0">
                  <a:solidFill>
                    <a:schemeClr val="tx1">
                      <a:lumMod val="95000"/>
                      <a:lumOff val="5000"/>
                    </a:schemeClr>
                  </a:solidFill>
                </a:rPr>
                <a:t>用户通过</a:t>
              </a:r>
              <a:r>
                <a:rPr lang="en-US" altLang="zh-CN" sz="2400" b="1" dirty="0">
                  <a:solidFill>
                    <a:schemeClr val="tx1">
                      <a:lumMod val="95000"/>
                      <a:lumOff val="5000"/>
                    </a:schemeClr>
                  </a:solidFill>
                </a:rPr>
                <a:t>OS</a:t>
              </a:r>
              <a:r>
                <a:rPr lang="zh-CN" altLang="en-US" sz="2400" b="1" dirty="0">
                  <a:solidFill>
                    <a:schemeClr val="tx1">
                      <a:lumMod val="95000"/>
                      <a:lumOff val="5000"/>
                    </a:schemeClr>
                  </a:solidFill>
                </a:rPr>
                <a:t>接口使用计算机；</a:t>
              </a:r>
              <a:r>
                <a:rPr lang="en-US" altLang="zh-CN" sz="2400" b="1" dirty="0">
                  <a:solidFill>
                    <a:schemeClr val="tx1">
                      <a:lumMod val="95000"/>
                      <a:lumOff val="5000"/>
                    </a:schemeClr>
                  </a:solidFill>
                </a:rPr>
                <a:t>OS</a:t>
              </a:r>
              <a:r>
                <a:rPr lang="zh-CN" altLang="en-US" sz="2400" b="1" dirty="0">
                  <a:solidFill>
                    <a:schemeClr val="tx1">
                      <a:lumMod val="95000"/>
                      <a:lumOff val="5000"/>
                    </a:schemeClr>
                  </a:solidFill>
                </a:rPr>
                <a:t>接口影响计算机的使用方式</a:t>
              </a:r>
            </a:p>
          </p:txBody>
        </p:sp>
        <p:pic>
          <p:nvPicPr>
            <p:cNvPr id="388133" name="Picture 37">
              <a:extLst>
                <a:ext uri="{FF2B5EF4-FFF2-40B4-BE49-F238E27FC236}">
                  <a16:creationId xmlns:a16="http://schemas.microsoft.com/office/drawing/2014/main" id="{892934FA-7DE7-4728-A4EA-3AD046350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 y="2724"/>
              <a:ext cx="119" cy="121"/>
            </a:xfrm>
            <a:prstGeom prst="rect">
              <a:avLst/>
            </a:prstGeom>
            <a:noFill/>
            <a:extLst>
              <a:ext uri="{909E8E84-426E-40DD-AFC4-6F175D3DCCD1}">
                <a14:hiddenFill xmlns:a14="http://schemas.microsoft.com/office/drawing/2010/main">
                  <a:solidFill>
                    <a:srgbClr val="FFFFFF"/>
                  </a:solidFill>
                </a14:hiddenFill>
              </a:ext>
            </a:extLst>
          </p:spPr>
        </p:pic>
      </p:grpSp>
      <p:sp>
        <p:nvSpPr>
          <p:cNvPr id="388134" name="AutoShape 38">
            <a:extLst>
              <a:ext uri="{FF2B5EF4-FFF2-40B4-BE49-F238E27FC236}">
                <a16:creationId xmlns:a16="http://schemas.microsoft.com/office/drawing/2014/main" id="{FE6016D3-53B0-4149-98D3-BE372FE30C1B}"/>
              </a:ext>
            </a:extLst>
          </p:cNvPr>
          <p:cNvSpPr>
            <a:spLocks noChangeArrowheads="1"/>
          </p:cNvSpPr>
          <p:nvPr/>
        </p:nvSpPr>
        <p:spPr bwMode="auto">
          <a:xfrm rot="10800000">
            <a:off x="3174050" y="4706554"/>
            <a:ext cx="5741350" cy="1063626"/>
          </a:xfrm>
          <a:prstGeom prst="wedgeRoundRectCallout">
            <a:avLst>
              <a:gd name="adj1" fmla="val 57153"/>
              <a:gd name="adj2" fmla="val 33954"/>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spcBef>
                <a:spcPct val="0"/>
              </a:spcBef>
            </a:pPr>
            <a:r>
              <a:rPr lang="en-US" altLang="zh-CN" sz="2000" b="1" dirty="0">
                <a:solidFill>
                  <a:schemeClr val="tx1">
                    <a:lumMod val="95000"/>
                    <a:lumOff val="5000"/>
                  </a:schemeClr>
                </a:solidFill>
              </a:rPr>
              <a:t>OS</a:t>
            </a:r>
            <a:r>
              <a:rPr lang="zh-CN" altLang="en-US" sz="2000" b="1" dirty="0">
                <a:solidFill>
                  <a:schemeClr val="tx1">
                    <a:lumMod val="95000"/>
                    <a:lumOff val="5000"/>
                  </a:schemeClr>
                </a:solidFill>
              </a:rPr>
              <a:t>提供了一些重要函数，这就是接口。接口表现为函数调用，又由</a:t>
            </a:r>
            <a:r>
              <a:rPr lang="en-US" altLang="zh-CN" sz="2000" b="1" dirty="0">
                <a:solidFill>
                  <a:schemeClr val="tx1">
                    <a:lumMod val="95000"/>
                    <a:lumOff val="5000"/>
                  </a:schemeClr>
                </a:solidFill>
              </a:rPr>
              <a:t>OS</a:t>
            </a:r>
            <a:r>
              <a:rPr lang="zh-CN" altLang="en-US" sz="2000" b="1" dirty="0">
                <a:solidFill>
                  <a:schemeClr val="tx1">
                    <a:lumMod val="95000"/>
                    <a:lumOff val="5000"/>
                  </a:schemeClr>
                </a:solidFill>
              </a:rPr>
              <a:t>提供，所以又称为系统调用。</a:t>
            </a:r>
          </a:p>
        </p:txBody>
      </p:sp>
      <p:grpSp>
        <p:nvGrpSpPr>
          <p:cNvPr id="388139" name="Group 43">
            <a:extLst>
              <a:ext uri="{FF2B5EF4-FFF2-40B4-BE49-F238E27FC236}">
                <a16:creationId xmlns:a16="http://schemas.microsoft.com/office/drawing/2014/main" id="{C7A28F69-BB54-4BDA-A85B-01767B530C3C}"/>
              </a:ext>
            </a:extLst>
          </p:cNvPr>
          <p:cNvGrpSpPr>
            <a:grpSpLocks/>
          </p:cNvGrpSpPr>
          <p:nvPr/>
        </p:nvGrpSpPr>
        <p:grpSpPr bwMode="auto">
          <a:xfrm>
            <a:off x="838200" y="5568960"/>
            <a:ext cx="7848600" cy="546101"/>
            <a:chOff x="528" y="3456"/>
            <a:chExt cx="4944" cy="344"/>
          </a:xfrm>
        </p:grpSpPr>
        <p:sp>
          <p:nvSpPr>
            <p:cNvPr id="388135" name="Rectangle 39">
              <a:extLst>
                <a:ext uri="{FF2B5EF4-FFF2-40B4-BE49-F238E27FC236}">
                  <a16:creationId xmlns:a16="http://schemas.microsoft.com/office/drawing/2014/main" id="{76A12F88-4100-4229-8E5E-4C281D3891B3}"/>
                </a:ext>
              </a:extLst>
            </p:cNvPr>
            <p:cNvSpPr>
              <a:spLocks noChangeArrowheads="1"/>
            </p:cNvSpPr>
            <p:nvPr/>
          </p:nvSpPr>
          <p:spPr bwMode="auto">
            <a:xfrm>
              <a:off x="528" y="3456"/>
              <a:ext cx="494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zh-CN" altLang="en-US" sz="2400" b="1" dirty="0">
                  <a:solidFill>
                    <a:schemeClr val="tx1">
                      <a:lumMod val="95000"/>
                      <a:lumOff val="5000"/>
                    </a:schemeClr>
                  </a:solidFill>
                </a:rPr>
                <a:t>系统调用是学习操作系统的首要任务</a:t>
              </a:r>
              <a:r>
                <a:rPr lang="en-US" altLang="zh-CN" sz="2400" b="1" dirty="0">
                  <a:solidFill>
                    <a:schemeClr val="tx1">
                      <a:lumMod val="95000"/>
                      <a:lumOff val="5000"/>
                    </a:schemeClr>
                  </a:solidFill>
                </a:rPr>
                <a:t>…</a:t>
              </a:r>
            </a:p>
          </p:txBody>
        </p:sp>
        <p:pic>
          <p:nvPicPr>
            <p:cNvPr id="388136" name="Picture 40">
              <a:extLst>
                <a:ext uri="{FF2B5EF4-FFF2-40B4-BE49-F238E27FC236}">
                  <a16:creationId xmlns:a16="http://schemas.microsoft.com/office/drawing/2014/main" id="{011F57B2-3AB5-44CB-B510-9C8A753EA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 y="3612"/>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8152" name="Group 56">
            <a:extLst>
              <a:ext uri="{FF2B5EF4-FFF2-40B4-BE49-F238E27FC236}">
                <a16:creationId xmlns:a16="http://schemas.microsoft.com/office/drawing/2014/main" id="{AFB4EE73-463D-4CD9-9DC8-47B5765F94A7}"/>
              </a:ext>
            </a:extLst>
          </p:cNvPr>
          <p:cNvGrpSpPr>
            <a:grpSpLocks/>
          </p:cNvGrpSpPr>
          <p:nvPr/>
        </p:nvGrpSpPr>
        <p:grpSpPr bwMode="auto">
          <a:xfrm>
            <a:off x="6781800" y="914400"/>
            <a:ext cx="2362200" cy="1549400"/>
            <a:chOff x="3168" y="1376"/>
            <a:chExt cx="1536" cy="1072"/>
          </a:xfrm>
        </p:grpSpPr>
        <p:sp>
          <p:nvSpPr>
            <p:cNvPr id="388153" name="AutoShape 57">
              <a:extLst>
                <a:ext uri="{FF2B5EF4-FFF2-40B4-BE49-F238E27FC236}">
                  <a16:creationId xmlns:a16="http://schemas.microsoft.com/office/drawing/2014/main" id="{418968C3-7767-48D8-A309-187F9CC63A1E}"/>
                </a:ext>
              </a:extLst>
            </p:cNvPr>
            <p:cNvSpPr>
              <a:spLocks noChangeArrowheads="1"/>
            </p:cNvSpPr>
            <p:nvPr/>
          </p:nvSpPr>
          <p:spPr bwMode="auto">
            <a:xfrm>
              <a:off x="3168" y="1836"/>
              <a:ext cx="1536" cy="612"/>
            </a:xfrm>
            <a:prstGeom prst="cube">
              <a:avLst>
                <a:gd name="adj" fmla="val 25000"/>
              </a:avLst>
            </a:prstGeom>
            <a:solidFill>
              <a:srgbClr val="80808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lumMod val="95000"/>
                    <a:lumOff val="5000"/>
                  </a:schemeClr>
                </a:solidFill>
              </a:endParaRPr>
            </a:p>
          </p:txBody>
        </p:sp>
        <p:sp>
          <p:nvSpPr>
            <p:cNvPr id="388154" name="AutoShape 58">
              <a:extLst>
                <a:ext uri="{FF2B5EF4-FFF2-40B4-BE49-F238E27FC236}">
                  <a16:creationId xmlns:a16="http://schemas.microsoft.com/office/drawing/2014/main" id="{54B5D06E-6D3E-40D9-8847-89D25DC534CC}"/>
                </a:ext>
              </a:extLst>
            </p:cNvPr>
            <p:cNvSpPr>
              <a:spLocks noChangeArrowheads="1"/>
            </p:cNvSpPr>
            <p:nvPr/>
          </p:nvSpPr>
          <p:spPr bwMode="auto">
            <a:xfrm>
              <a:off x="3322" y="1872"/>
              <a:ext cx="143" cy="288"/>
            </a:xfrm>
            <a:prstGeom prst="can">
              <a:avLst>
                <a:gd name="adj" fmla="val 51925"/>
              </a:avLst>
            </a:prstGeom>
            <a:solidFill>
              <a:srgbClr val="FFFFFF">
                <a:alpha val="11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lumMod val="95000"/>
                    <a:lumOff val="5000"/>
                  </a:schemeClr>
                </a:solidFill>
              </a:endParaRPr>
            </a:p>
          </p:txBody>
        </p:sp>
        <p:sp>
          <p:nvSpPr>
            <p:cNvPr id="388155" name="AutoShape 59">
              <a:extLst>
                <a:ext uri="{FF2B5EF4-FFF2-40B4-BE49-F238E27FC236}">
                  <a16:creationId xmlns:a16="http://schemas.microsoft.com/office/drawing/2014/main" id="{D887DBA0-12CA-4DCC-BD3C-DB662E13EF3E}"/>
                </a:ext>
              </a:extLst>
            </p:cNvPr>
            <p:cNvSpPr>
              <a:spLocks noChangeArrowheads="1"/>
            </p:cNvSpPr>
            <p:nvPr/>
          </p:nvSpPr>
          <p:spPr bwMode="auto">
            <a:xfrm>
              <a:off x="3322" y="1800"/>
              <a:ext cx="143" cy="144"/>
            </a:xfrm>
            <a:prstGeom prst="can">
              <a:avLst>
                <a:gd name="adj" fmla="val 50350"/>
              </a:avLst>
            </a:prstGeom>
            <a:solidFill>
              <a:srgbClr val="FFFFFF">
                <a:alpha val="89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lumMod val="95000"/>
                    <a:lumOff val="5000"/>
                  </a:schemeClr>
                </a:solidFill>
              </a:endParaRPr>
            </a:p>
          </p:txBody>
        </p:sp>
        <p:sp>
          <p:nvSpPr>
            <p:cNvPr id="388156" name="AutoShape 60">
              <a:extLst>
                <a:ext uri="{FF2B5EF4-FFF2-40B4-BE49-F238E27FC236}">
                  <a16:creationId xmlns:a16="http://schemas.microsoft.com/office/drawing/2014/main" id="{ABC3B040-2EEF-4D5F-80AB-20DB0682A766}"/>
                </a:ext>
              </a:extLst>
            </p:cNvPr>
            <p:cNvSpPr>
              <a:spLocks noChangeArrowheads="1"/>
            </p:cNvSpPr>
            <p:nvPr/>
          </p:nvSpPr>
          <p:spPr bwMode="auto">
            <a:xfrm>
              <a:off x="3644" y="1872"/>
              <a:ext cx="143" cy="288"/>
            </a:xfrm>
            <a:prstGeom prst="can">
              <a:avLst>
                <a:gd name="adj" fmla="val 51925"/>
              </a:avLst>
            </a:prstGeom>
            <a:solidFill>
              <a:srgbClr val="FFFFFF">
                <a:alpha val="11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lumMod val="95000"/>
                    <a:lumOff val="5000"/>
                  </a:schemeClr>
                </a:solidFill>
              </a:endParaRPr>
            </a:p>
          </p:txBody>
        </p:sp>
        <p:sp>
          <p:nvSpPr>
            <p:cNvPr id="388157" name="AutoShape 61">
              <a:extLst>
                <a:ext uri="{FF2B5EF4-FFF2-40B4-BE49-F238E27FC236}">
                  <a16:creationId xmlns:a16="http://schemas.microsoft.com/office/drawing/2014/main" id="{5BC1DBFA-9440-4398-B00F-4C3E712003E7}"/>
                </a:ext>
              </a:extLst>
            </p:cNvPr>
            <p:cNvSpPr>
              <a:spLocks noChangeArrowheads="1"/>
            </p:cNvSpPr>
            <p:nvPr/>
          </p:nvSpPr>
          <p:spPr bwMode="auto">
            <a:xfrm>
              <a:off x="3644" y="1800"/>
              <a:ext cx="143" cy="144"/>
            </a:xfrm>
            <a:prstGeom prst="can">
              <a:avLst>
                <a:gd name="adj" fmla="val 50350"/>
              </a:avLst>
            </a:prstGeom>
            <a:solidFill>
              <a:srgbClr val="FFFFFF">
                <a:alpha val="89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lumMod val="95000"/>
                    <a:lumOff val="5000"/>
                  </a:schemeClr>
                </a:solidFill>
              </a:endParaRPr>
            </a:p>
          </p:txBody>
        </p:sp>
        <p:sp>
          <p:nvSpPr>
            <p:cNvPr id="388158" name="AutoShape 62">
              <a:extLst>
                <a:ext uri="{FF2B5EF4-FFF2-40B4-BE49-F238E27FC236}">
                  <a16:creationId xmlns:a16="http://schemas.microsoft.com/office/drawing/2014/main" id="{9F5A66AD-5F51-4495-970E-8507372E4415}"/>
                </a:ext>
              </a:extLst>
            </p:cNvPr>
            <p:cNvSpPr>
              <a:spLocks noChangeArrowheads="1"/>
            </p:cNvSpPr>
            <p:nvPr/>
          </p:nvSpPr>
          <p:spPr bwMode="auto">
            <a:xfrm>
              <a:off x="4360" y="1872"/>
              <a:ext cx="143" cy="288"/>
            </a:xfrm>
            <a:prstGeom prst="can">
              <a:avLst>
                <a:gd name="adj" fmla="val 51925"/>
              </a:avLst>
            </a:prstGeom>
            <a:solidFill>
              <a:srgbClr val="FFFFFF">
                <a:alpha val="11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lumMod val="95000"/>
                    <a:lumOff val="5000"/>
                  </a:schemeClr>
                </a:solidFill>
              </a:endParaRPr>
            </a:p>
          </p:txBody>
        </p:sp>
        <p:sp>
          <p:nvSpPr>
            <p:cNvPr id="388159" name="AutoShape 63">
              <a:extLst>
                <a:ext uri="{FF2B5EF4-FFF2-40B4-BE49-F238E27FC236}">
                  <a16:creationId xmlns:a16="http://schemas.microsoft.com/office/drawing/2014/main" id="{335EAB03-AE1C-48EF-B3B0-ACAFFB10AA60}"/>
                </a:ext>
              </a:extLst>
            </p:cNvPr>
            <p:cNvSpPr>
              <a:spLocks noChangeArrowheads="1"/>
            </p:cNvSpPr>
            <p:nvPr/>
          </p:nvSpPr>
          <p:spPr bwMode="auto">
            <a:xfrm>
              <a:off x="4360" y="1800"/>
              <a:ext cx="143" cy="144"/>
            </a:xfrm>
            <a:prstGeom prst="can">
              <a:avLst>
                <a:gd name="adj" fmla="val 50350"/>
              </a:avLst>
            </a:prstGeom>
            <a:solidFill>
              <a:srgbClr val="FFFFFF">
                <a:alpha val="89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lumMod val="95000"/>
                    <a:lumOff val="5000"/>
                  </a:schemeClr>
                </a:solidFill>
              </a:endParaRPr>
            </a:p>
          </p:txBody>
        </p:sp>
        <p:sp>
          <p:nvSpPr>
            <p:cNvPr id="388160" name="Line 64">
              <a:extLst>
                <a:ext uri="{FF2B5EF4-FFF2-40B4-BE49-F238E27FC236}">
                  <a16:creationId xmlns:a16="http://schemas.microsoft.com/office/drawing/2014/main" id="{48F4FAF1-A945-474D-9F41-19CCFADD0EE4}"/>
                </a:ext>
              </a:extLst>
            </p:cNvPr>
            <p:cNvSpPr>
              <a:spLocks noChangeShapeType="1"/>
            </p:cNvSpPr>
            <p:nvPr/>
          </p:nvSpPr>
          <p:spPr bwMode="auto">
            <a:xfrm flipV="1">
              <a:off x="3394" y="1620"/>
              <a:ext cx="429" cy="28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lumMod val="95000"/>
                    <a:lumOff val="5000"/>
                  </a:schemeClr>
                </a:solidFill>
              </a:endParaRPr>
            </a:p>
          </p:txBody>
        </p:sp>
        <p:sp>
          <p:nvSpPr>
            <p:cNvPr id="388161" name="Line 65">
              <a:extLst>
                <a:ext uri="{FF2B5EF4-FFF2-40B4-BE49-F238E27FC236}">
                  <a16:creationId xmlns:a16="http://schemas.microsoft.com/office/drawing/2014/main" id="{649FDFB9-EEB3-4285-8305-B7C84BF28DE8}"/>
                </a:ext>
              </a:extLst>
            </p:cNvPr>
            <p:cNvSpPr>
              <a:spLocks noChangeShapeType="1"/>
            </p:cNvSpPr>
            <p:nvPr/>
          </p:nvSpPr>
          <p:spPr bwMode="auto">
            <a:xfrm flipV="1">
              <a:off x="3716" y="1620"/>
              <a:ext cx="107" cy="28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lumMod val="95000"/>
                    <a:lumOff val="5000"/>
                  </a:schemeClr>
                </a:solidFill>
              </a:endParaRPr>
            </a:p>
          </p:txBody>
        </p:sp>
        <p:sp>
          <p:nvSpPr>
            <p:cNvPr id="388162" name="Line 66">
              <a:extLst>
                <a:ext uri="{FF2B5EF4-FFF2-40B4-BE49-F238E27FC236}">
                  <a16:creationId xmlns:a16="http://schemas.microsoft.com/office/drawing/2014/main" id="{34142288-A2CC-4E64-AF9D-90225743873F}"/>
                </a:ext>
              </a:extLst>
            </p:cNvPr>
            <p:cNvSpPr>
              <a:spLocks noChangeShapeType="1"/>
            </p:cNvSpPr>
            <p:nvPr/>
          </p:nvSpPr>
          <p:spPr bwMode="auto">
            <a:xfrm flipH="1" flipV="1">
              <a:off x="3823" y="1620"/>
              <a:ext cx="608" cy="28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lumMod val="95000"/>
                    <a:lumOff val="5000"/>
                  </a:schemeClr>
                </a:solidFill>
              </a:endParaRPr>
            </a:p>
          </p:txBody>
        </p:sp>
        <p:sp>
          <p:nvSpPr>
            <p:cNvPr id="388163" name="Text Box 67">
              <a:extLst>
                <a:ext uri="{FF2B5EF4-FFF2-40B4-BE49-F238E27FC236}">
                  <a16:creationId xmlns:a16="http://schemas.microsoft.com/office/drawing/2014/main" id="{8F5CBA45-17AE-432F-8ED2-887EE4762887}"/>
                </a:ext>
              </a:extLst>
            </p:cNvPr>
            <p:cNvSpPr txBox="1">
              <a:spLocks noChangeArrowheads="1"/>
            </p:cNvSpPr>
            <p:nvPr/>
          </p:nvSpPr>
          <p:spPr bwMode="auto">
            <a:xfrm>
              <a:off x="3409" y="1376"/>
              <a:ext cx="911" cy="260"/>
            </a:xfrm>
            <a:prstGeom prst="rect">
              <a:avLst/>
            </a:prstGeom>
            <a:solidFill>
              <a:schemeClr val="bg1"/>
            </a:solidFill>
            <a:ln w="952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800" b="1">
                  <a:solidFill>
                    <a:schemeClr val="tx1">
                      <a:lumMod val="95000"/>
                      <a:lumOff val="5000"/>
                    </a:schemeClr>
                  </a:solidFill>
                </a:rPr>
                <a:t>系统调用</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388119"/>
                                        </p:tgtEl>
                                        <p:attrNameLst>
                                          <p:attrName>style.visibility</p:attrName>
                                        </p:attrNameLst>
                                      </p:cBhvr>
                                      <p:to>
                                        <p:strVal val="visible"/>
                                      </p:to>
                                    </p:set>
                                    <p:animEffect transition="in" filter="dissolve">
                                      <p:cBhvr>
                                        <p:cTn id="7" dur="500"/>
                                        <p:tgtEl>
                                          <p:spTgt spid="388119"/>
                                        </p:tgtEl>
                                      </p:cBhvr>
                                    </p:animEffect>
                                  </p:childTnLst>
                                </p:cTn>
                              </p:par>
                              <p:par>
                                <p:cTn id="8" presetID="9" presetClass="entr" presetSubtype="0" fill="hold" nodeType="withEffect">
                                  <p:stCondLst>
                                    <p:cond delay="0"/>
                                  </p:stCondLst>
                                  <p:childTnLst>
                                    <p:set>
                                      <p:cBhvr>
                                        <p:cTn id="9" dur="1" fill="hold">
                                          <p:stCondLst>
                                            <p:cond delay="0"/>
                                          </p:stCondLst>
                                        </p:cTn>
                                        <p:tgtEl>
                                          <p:spTgt spid="388122"/>
                                        </p:tgtEl>
                                        <p:attrNameLst>
                                          <p:attrName>style.visibility</p:attrName>
                                        </p:attrNameLst>
                                      </p:cBhvr>
                                      <p:to>
                                        <p:strVal val="visible"/>
                                      </p:to>
                                    </p:set>
                                    <p:animEffect transition="in" filter="dissolve">
                                      <p:cBhvr>
                                        <p:cTn id="10" dur="500"/>
                                        <p:tgtEl>
                                          <p:spTgt spid="388122"/>
                                        </p:tgtEl>
                                      </p:cBhvr>
                                    </p:animEffect>
                                  </p:childTnLst>
                                </p:cTn>
                              </p:par>
                              <p:par>
                                <p:cTn id="11" presetID="9" presetClass="entr" presetSubtype="0" fill="hold" nodeType="withEffect">
                                  <p:stCondLst>
                                    <p:cond delay="0"/>
                                  </p:stCondLst>
                                  <p:childTnLst>
                                    <p:set>
                                      <p:cBhvr>
                                        <p:cTn id="12" dur="1" fill="hold">
                                          <p:stCondLst>
                                            <p:cond delay="0"/>
                                          </p:stCondLst>
                                        </p:cTn>
                                        <p:tgtEl>
                                          <p:spTgt spid="388125"/>
                                        </p:tgtEl>
                                        <p:attrNameLst>
                                          <p:attrName>style.visibility</p:attrName>
                                        </p:attrNameLst>
                                      </p:cBhvr>
                                      <p:to>
                                        <p:strVal val="visible"/>
                                      </p:to>
                                    </p:set>
                                    <p:animEffect transition="in" filter="dissolve">
                                      <p:cBhvr>
                                        <p:cTn id="13" dur="500"/>
                                        <p:tgtEl>
                                          <p:spTgt spid="38812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7" presetClass="entr" presetSubtype="2" fill="hold" nodeType="clickEffect">
                                  <p:stCondLst>
                                    <p:cond delay="0"/>
                                  </p:stCondLst>
                                  <p:childTnLst>
                                    <p:set>
                                      <p:cBhvr>
                                        <p:cTn id="17" dur="1" fill="hold">
                                          <p:stCondLst>
                                            <p:cond delay="0"/>
                                          </p:stCondLst>
                                        </p:cTn>
                                        <p:tgtEl>
                                          <p:spTgt spid="388128"/>
                                        </p:tgtEl>
                                        <p:attrNameLst>
                                          <p:attrName>style.visibility</p:attrName>
                                        </p:attrNameLst>
                                      </p:cBhvr>
                                      <p:to>
                                        <p:strVal val="visible"/>
                                      </p:to>
                                    </p:set>
                                    <p:anim calcmode="lin" valueType="num">
                                      <p:cBhvr>
                                        <p:cTn id="18" dur="500" fill="hold"/>
                                        <p:tgtEl>
                                          <p:spTgt spid="388128"/>
                                        </p:tgtEl>
                                        <p:attrNameLst>
                                          <p:attrName>ppt_x</p:attrName>
                                        </p:attrNameLst>
                                      </p:cBhvr>
                                      <p:tavLst>
                                        <p:tav tm="0">
                                          <p:val>
                                            <p:strVal val="#ppt_x+#ppt_w/2"/>
                                          </p:val>
                                        </p:tav>
                                        <p:tav tm="100000">
                                          <p:val>
                                            <p:strVal val="#ppt_x"/>
                                          </p:val>
                                        </p:tav>
                                      </p:tavLst>
                                    </p:anim>
                                    <p:anim calcmode="lin" valueType="num">
                                      <p:cBhvr>
                                        <p:cTn id="19" dur="500" fill="hold"/>
                                        <p:tgtEl>
                                          <p:spTgt spid="388128"/>
                                        </p:tgtEl>
                                        <p:attrNameLst>
                                          <p:attrName>ppt_y</p:attrName>
                                        </p:attrNameLst>
                                      </p:cBhvr>
                                      <p:tavLst>
                                        <p:tav tm="0">
                                          <p:val>
                                            <p:strVal val="#ppt_y"/>
                                          </p:val>
                                        </p:tav>
                                        <p:tav tm="100000">
                                          <p:val>
                                            <p:strVal val="#ppt_y"/>
                                          </p:val>
                                        </p:tav>
                                      </p:tavLst>
                                    </p:anim>
                                    <p:anim calcmode="lin" valueType="num">
                                      <p:cBhvr>
                                        <p:cTn id="20" dur="500" fill="hold"/>
                                        <p:tgtEl>
                                          <p:spTgt spid="388128"/>
                                        </p:tgtEl>
                                        <p:attrNameLst>
                                          <p:attrName>ppt_w</p:attrName>
                                        </p:attrNameLst>
                                      </p:cBhvr>
                                      <p:tavLst>
                                        <p:tav tm="0">
                                          <p:val>
                                            <p:fltVal val="0"/>
                                          </p:val>
                                        </p:tav>
                                        <p:tav tm="100000">
                                          <p:val>
                                            <p:strVal val="#ppt_w"/>
                                          </p:val>
                                        </p:tav>
                                      </p:tavLst>
                                    </p:anim>
                                    <p:anim calcmode="lin" valueType="num">
                                      <p:cBhvr>
                                        <p:cTn id="21" dur="500" fill="hold"/>
                                        <p:tgtEl>
                                          <p:spTgt spid="388128"/>
                                        </p:tgtEl>
                                        <p:attrNameLst>
                                          <p:attrName>ppt_h</p:attrName>
                                        </p:attrNameLst>
                                      </p:cBhvr>
                                      <p:tavLst>
                                        <p:tav tm="0">
                                          <p:val>
                                            <p:strVal val="#ppt_h"/>
                                          </p:val>
                                        </p:tav>
                                        <p:tav tm="100000">
                                          <p:val>
                                            <p:strVal val="#ppt_h"/>
                                          </p:val>
                                        </p:tav>
                                      </p:tavLst>
                                    </p:anim>
                                  </p:childTnLst>
                                </p:cTn>
                              </p:par>
                              <p:par>
                                <p:cTn id="22" presetID="17" presetClass="entr" presetSubtype="1" fill="hold" nodeType="withEffect">
                                  <p:stCondLst>
                                    <p:cond delay="0"/>
                                  </p:stCondLst>
                                  <p:childTnLst>
                                    <p:set>
                                      <p:cBhvr>
                                        <p:cTn id="23" dur="1" fill="hold">
                                          <p:stCondLst>
                                            <p:cond delay="0"/>
                                          </p:stCondLst>
                                        </p:cTn>
                                        <p:tgtEl>
                                          <p:spTgt spid="388130"/>
                                        </p:tgtEl>
                                        <p:attrNameLst>
                                          <p:attrName>style.visibility</p:attrName>
                                        </p:attrNameLst>
                                      </p:cBhvr>
                                      <p:to>
                                        <p:strVal val="visible"/>
                                      </p:to>
                                    </p:set>
                                    <p:anim calcmode="lin" valueType="num">
                                      <p:cBhvr>
                                        <p:cTn id="24" dur="500" fill="hold"/>
                                        <p:tgtEl>
                                          <p:spTgt spid="388130"/>
                                        </p:tgtEl>
                                        <p:attrNameLst>
                                          <p:attrName>ppt_x</p:attrName>
                                        </p:attrNameLst>
                                      </p:cBhvr>
                                      <p:tavLst>
                                        <p:tav tm="0">
                                          <p:val>
                                            <p:strVal val="#ppt_x"/>
                                          </p:val>
                                        </p:tav>
                                        <p:tav tm="100000">
                                          <p:val>
                                            <p:strVal val="#ppt_x"/>
                                          </p:val>
                                        </p:tav>
                                      </p:tavLst>
                                    </p:anim>
                                    <p:anim calcmode="lin" valueType="num">
                                      <p:cBhvr>
                                        <p:cTn id="25" dur="500" fill="hold"/>
                                        <p:tgtEl>
                                          <p:spTgt spid="388130"/>
                                        </p:tgtEl>
                                        <p:attrNameLst>
                                          <p:attrName>ppt_y</p:attrName>
                                        </p:attrNameLst>
                                      </p:cBhvr>
                                      <p:tavLst>
                                        <p:tav tm="0">
                                          <p:val>
                                            <p:strVal val="#ppt_y-#ppt_h/2"/>
                                          </p:val>
                                        </p:tav>
                                        <p:tav tm="100000">
                                          <p:val>
                                            <p:strVal val="#ppt_y"/>
                                          </p:val>
                                        </p:tav>
                                      </p:tavLst>
                                    </p:anim>
                                    <p:anim calcmode="lin" valueType="num">
                                      <p:cBhvr>
                                        <p:cTn id="26" dur="500" fill="hold"/>
                                        <p:tgtEl>
                                          <p:spTgt spid="388130"/>
                                        </p:tgtEl>
                                        <p:attrNameLst>
                                          <p:attrName>ppt_w</p:attrName>
                                        </p:attrNameLst>
                                      </p:cBhvr>
                                      <p:tavLst>
                                        <p:tav tm="0">
                                          <p:val>
                                            <p:strVal val="#ppt_w"/>
                                          </p:val>
                                        </p:tav>
                                        <p:tav tm="100000">
                                          <p:val>
                                            <p:strVal val="#ppt_w"/>
                                          </p:val>
                                        </p:tav>
                                      </p:tavLst>
                                    </p:anim>
                                    <p:anim calcmode="lin" valueType="num">
                                      <p:cBhvr>
                                        <p:cTn id="27" dur="500" fill="hold"/>
                                        <p:tgtEl>
                                          <p:spTgt spid="388130"/>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8118"/>
                                        </p:tgtEl>
                                        <p:attrNameLst>
                                          <p:attrName>style.visibility</p:attrName>
                                        </p:attrNameLst>
                                      </p:cBhvr>
                                      <p:to>
                                        <p:strVal val="visible"/>
                                      </p:to>
                                    </p:set>
                                    <p:animEffect transition="in" filter="dissolve">
                                      <p:cBhvr>
                                        <p:cTn id="32" dur="500"/>
                                        <p:tgtEl>
                                          <p:spTgt spid="388118"/>
                                        </p:tgtEl>
                                      </p:cBhvr>
                                    </p:animEffect>
                                  </p:childTnLst>
                                </p:cTn>
                              </p:par>
                              <p:par>
                                <p:cTn id="33" presetID="9" presetClass="entr" presetSubtype="0" fill="hold" nodeType="withEffect">
                                  <p:stCondLst>
                                    <p:cond delay="0"/>
                                  </p:stCondLst>
                                  <p:childTnLst>
                                    <p:set>
                                      <p:cBhvr>
                                        <p:cTn id="34" dur="1" fill="hold">
                                          <p:stCondLst>
                                            <p:cond delay="0"/>
                                          </p:stCondLst>
                                        </p:cTn>
                                        <p:tgtEl>
                                          <p:spTgt spid="388137"/>
                                        </p:tgtEl>
                                        <p:attrNameLst>
                                          <p:attrName>style.visibility</p:attrName>
                                        </p:attrNameLst>
                                      </p:cBhvr>
                                      <p:to>
                                        <p:strVal val="visible"/>
                                      </p:to>
                                    </p:set>
                                    <p:animEffect transition="in" filter="dissolve">
                                      <p:cBhvr>
                                        <p:cTn id="35" dur="500"/>
                                        <p:tgtEl>
                                          <p:spTgt spid="38813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88134"/>
                                        </p:tgtEl>
                                        <p:attrNameLst>
                                          <p:attrName>style.visibility</p:attrName>
                                        </p:attrNameLst>
                                      </p:cBhvr>
                                      <p:to>
                                        <p:strVal val="visible"/>
                                      </p:to>
                                    </p:set>
                                    <p:animEffect transition="in" filter="dissolve">
                                      <p:cBhvr>
                                        <p:cTn id="38" dur="500"/>
                                        <p:tgtEl>
                                          <p:spTgt spid="38813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388115">
                                            <p:txEl>
                                              <p:pRg st="0" end="0"/>
                                            </p:txEl>
                                          </p:spTgt>
                                        </p:tgtEl>
                                        <p:attrNameLst>
                                          <p:attrName>style.visibility</p:attrName>
                                        </p:attrNameLst>
                                      </p:cBhvr>
                                      <p:to>
                                        <p:strVal val="visible"/>
                                      </p:to>
                                    </p:set>
                                    <p:animEffect transition="in" filter="dissolve">
                                      <p:cBhvr>
                                        <p:cTn id="43" dur="500"/>
                                        <p:tgtEl>
                                          <p:spTgt spid="388115">
                                            <p:txEl>
                                              <p:pRg st="0" end="0"/>
                                            </p:txEl>
                                          </p:spTgt>
                                        </p:tgtEl>
                                      </p:cBhvr>
                                    </p:animEffect>
                                  </p:childTnLst>
                                </p:cTn>
                              </p:par>
                              <p:par>
                                <p:cTn id="44" presetID="9" presetClass="entr" presetSubtype="0" fill="hold" nodeType="withEffect">
                                  <p:stCondLst>
                                    <p:cond delay="0"/>
                                  </p:stCondLst>
                                  <p:childTnLst>
                                    <p:set>
                                      <p:cBhvr>
                                        <p:cTn id="45" dur="1" fill="hold">
                                          <p:stCondLst>
                                            <p:cond delay="0"/>
                                          </p:stCondLst>
                                        </p:cTn>
                                        <p:tgtEl>
                                          <p:spTgt spid="388152"/>
                                        </p:tgtEl>
                                        <p:attrNameLst>
                                          <p:attrName>style.visibility</p:attrName>
                                        </p:attrNameLst>
                                      </p:cBhvr>
                                      <p:to>
                                        <p:strVal val="visible"/>
                                      </p:to>
                                    </p:set>
                                    <p:animEffect transition="in" filter="dissolve">
                                      <p:cBhvr>
                                        <p:cTn id="46" dur="500"/>
                                        <p:tgtEl>
                                          <p:spTgt spid="388152"/>
                                        </p:tgtEl>
                                      </p:cBhvr>
                                    </p:animEffect>
                                  </p:childTnLst>
                                </p:cTn>
                              </p:par>
                              <p:par>
                                <p:cTn id="47" presetID="9" presetClass="entr" presetSubtype="0" fill="hold" nodeType="withEffect">
                                  <p:stCondLst>
                                    <p:cond delay="0"/>
                                  </p:stCondLst>
                                  <p:childTnLst>
                                    <p:set>
                                      <p:cBhvr>
                                        <p:cTn id="48" dur="1" fill="hold">
                                          <p:stCondLst>
                                            <p:cond delay="0"/>
                                          </p:stCondLst>
                                        </p:cTn>
                                        <p:tgtEl>
                                          <p:spTgt spid="388139"/>
                                        </p:tgtEl>
                                        <p:attrNameLst>
                                          <p:attrName>style.visibility</p:attrName>
                                        </p:attrNameLst>
                                      </p:cBhvr>
                                      <p:to>
                                        <p:strVal val="visible"/>
                                      </p:to>
                                    </p:set>
                                    <p:animEffect transition="in" filter="dissolve">
                                      <p:cBhvr>
                                        <p:cTn id="49" dur="500"/>
                                        <p:tgtEl>
                                          <p:spTgt spid="388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118" grpId="0"/>
      <p:bldP spid="38813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a:extLst>
              <a:ext uri="{FF2B5EF4-FFF2-40B4-BE49-F238E27FC236}">
                <a16:creationId xmlns:a16="http://schemas.microsoft.com/office/drawing/2014/main" id="{928F45F9-4737-44F2-B4A3-288E7EE7D587}"/>
              </a:ext>
            </a:extLst>
          </p:cNvPr>
          <p:cNvSpPr>
            <a:spLocks noGrp="1" noChangeArrowheads="1"/>
          </p:cNvSpPr>
          <p:nvPr>
            <p:ph type="title"/>
          </p:nvPr>
        </p:nvSpPr>
        <p:spPr>
          <a:xfrm>
            <a:off x="-1469702" y="381003"/>
            <a:ext cx="8534400" cy="676275"/>
          </a:xfrm>
        </p:spPr>
        <p:txBody>
          <a:bodyPr/>
          <a:lstStyle/>
          <a:p>
            <a:r>
              <a:rPr lang="zh-CN" altLang="en-US" dirty="0"/>
              <a:t>提供哪些系统调用</a:t>
            </a:r>
            <a:r>
              <a:rPr lang="en-US" altLang="zh-CN" dirty="0"/>
              <a:t>?</a:t>
            </a:r>
          </a:p>
        </p:txBody>
      </p:sp>
      <p:sp>
        <p:nvSpPr>
          <p:cNvPr id="389123" name="Rectangle 3">
            <a:extLst>
              <a:ext uri="{FF2B5EF4-FFF2-40B4-BE49-F238E27FC236}">
                <a16:creationId xmlns:a16="http://schemas.microsoft.com/office/drawing/2014/main" id="{6512767B-F98C-46F4-852D-DE997B54A9B0}"/>
              </a:ext>
            </a:extLst>
          </p:cNvPr>
          <p:cNvSpPr>
            <a:spLocks noChangeArrowheads="1"/>
          </p:cNvSpPr>
          <p:nvPr/>
        </p:nvSpPr>
        <p:spPr bwMode="auto">
          <a:xfrm>
            <a:off x="765175" y="11430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110000"/>
              </a:lnSpc>
            </a:pPr>
            <a:r>
              <a:rPr lang="en-US" altLang="zh-CN" dirty="0">
                <a:solidFill>
                  <a:schemeClr val="tx1">
                    <a:lumMod val="95000"/>
                    <a:lumOff val="5000"/>
                  </a:schemeClr>
                </a:solidFill>
              </a:rPr>
              <a:t>POSIX: </a:t>
            </a:r>
            <a:r>
              <a:rPr lang="zh-CN" altLang="en-US" dirty="0">
                <a:solidFill>
                  <a:schemeClr val="tx1">
                    <a:lumMod val="95000"/>
                    <a:lumOff val="5000"/>
                  </a:schemeClr>
                </a:solidFill>
              </a:rPr>
              <a:t>将接口统一比较好</a:t>
            </a:r>
            <a:r>
              <a:rPr lang="en-US" altLang="zh-CN" dirty="0">
                <a:solidFill>
                  <a:schemeClr val="tx1">
                    <a:lumMod val="95000"/>
                    <a:lumOff val="5000"/>
                  </a:schemeClr>
                </a:solidFill>
              </a:rPr>
              <a:t>!</a:t>
            </a:r>
          </a:p>
        </p:txBody>
      </p:sp>
      <p:grpSp>
        <p:nvGrpSpPr>
          <p:cNvPr id="389124" name="Group 4">
            <a:extLst>
              <a:ext uri="{FF2B5EF4-FFF2-40B4-BE49-F238E27FC236}">
                <a16:creationId xmlns:a16="http://schemas.microsoft.com/office/drawing/2014/main" id="{0D1E1B58-2B73-4F15-BD6A-909E525E2A54}"/>
              </a:ext>
            </a:extLst>
          </p:cNvPr>
          <p:cNvGrpSpPr>
            <a:grpSpLocks/>
          </p:cNvGrpSpPr>
          <p:nvPr/>
        </p:nvGrpSpPr>
        <p:grpSpPr bwMode="auto">
          <a:xfrm>
            <a:off x="1066800" y="1638302"/>
            <a:ext cx="7620000" cy="474663"/>
            <a:chOff x="576" y="1183"/>
            <a:chExt cx="4800" cy="299"/>
          </a:xfrm>
        </p:grpSpPr>
        <p:sp>
          <p:nvSpPr>
            <p:cNvPr id="389125" name="Rectangle 5">
              <a:extLst>
                <a:ext uri="{FF2B5EF4-FFF2-40B4-BE49-F238E27FC236}">
                  <a16:creationId xmlns:a16="http://schemas.microsoft.com/office/drawing/2014/main" id="{06FC1C79-DC8F-4B91-AB9D-3101E86157D5}"/>
                </a:ext>
              </a:extLst>
            </p:cNvPr>
            <p:cNvSpPr>
              <a:spLocks noChangeArrowheads="1"/>
            </p:cNvSpPr>
            <p:nvPr/>
          </p:nvSpPr>
          <p:spPr bwMode="auto">
            <a:xfrm>
              <a:off x="576" y="1183"/>
              <a:ext cx="4800"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en-US" altLang="zh-CN" sz="2000" b="1" dirty="0">
                  <a:solidFill>
                    <a:schemeClr val="tx1">
                      <a:lumMod val="95000"/>
                      <a:lumOff val="5000"/>
                    </a:schemeClr>
                  </a:solidFill>
                  <a:sym typeface="Symbol" panose="05050102010706020507" pitchFamily="18" charset="2"/>
                </a:rPr>
                <a:t>Portable Operating System Interface of Unix</a:t>
              </a:r>
              <a:r>
                <a:rPr lang="en-US" altLang="zh-CN" sz="2000" dirty="0">
                  <a:solidFill>
                    <a:schemeClr val="tx1">
                      <a:lumMod val="95000"/>
                      <a:lumOff val="5000"/>
                    </a:schemeClr>
                  </a:solidFill>
                  <a:sym typeface="Symbol" panose="05050102010706020507" pitchFamily="18" charset="2"/>
                </a:rPr>
                <a:t> </a:t>
              </a:r>
            </a:p>
          </p:txBody>
        </p:sp>
        <p:pic>
          <p:nvPicPr>
            <p:cNvPr id="389126" name="Picture 6">
              <a:extLst>
                <a:ext uri="{FF2B5EF4-FFF2-40B4-BE49-F238E27FC236}">
                  <a16:creationId xmlns:a16="http://schemas.microsoft.com/office/drawing/2014/main" id="{D9C779DB-A843-42C5-99F6-72D66F125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343"/>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9156" name="Group 36">
            <a:extLst>
              <a:ext uri="{FF2B5EF4-FFF2-40B4-BE49-F238E27FC236}">
                <a16:creationId xmlns:a16="http://schemas.microsoft.com/office/drawing/2014/main" id="{68305B05-6320-428C-8871-EA1086039A50}"/>
              </a:ext>
            </a:extLst>
          </p:cNvPr>
          <p:cNvGrpSpPr>
            <a:grpSpLocks/>
          </p:cNvGrpSpPr>
          <p:nvPr/>
        </p:nvGrpSpPr>
        <p:grpSpPr bwMode="auto">
          <a:xfrm>
            <a:off x="6705600" y="127000"/>
            <a:ext cx="2362200" cy="1549400"/>
            <a:chOff x="3168" y="1376"/>
            <a:chExt cx="1536" cy="1072"/>
          </a:xfrm>
        </p:grpSpPr>
        <p:sp>
          <p:nvSpPr>
            <p:cNvPr id="389157" name="AutoShape 37">
              <a:extLst>
                <a:ext uri="{FF2B5EF4-FFF2-40B4-BE49-F238E27FC236}">
                  <a16:creationId xmlns:a16="http://schemas.microsoft.com/office/drawing/2014/main" id="{BE5B5975-58B2-408E-9E53-9B8F87137564}"/>
                </a:ext>
              </a:extLst>
            </p:cNvPr>
            <p:cNvSpPr>
              <a:spLocks noChangeArrowheads="1"/>
            </p:cNvSpPr>
            <p:nvPr/>
          </p:nvSpPr>
          <p:spPr bwMode="auto">
            <a:xfrm>
              <a:off x="3168" y="1836"/>
              <a:ext cx="1536" cy="612"/>
            </a:xfrm>
            <a:prstGeom prst="cube">
              <a:avLst>
                <a:gd name="adj" fmla="val 25000"/>
              </a:avLst>
            </a:prstGeom>
            <a:solidFill>
              <a:srgbClr val="80808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58" name="AutoShape 38">
              <a:extLst>
                <a:ext uri="{FF2B5EF4-FFF2-40B4-BE49-F238E27FC236}">
                  <a16:creationId xmlns:a16="http://schemas.microsoft.com/office/drawing/2014/main" id="{ADCF2766-62A0-4B1F-8743-2EA966F336B8}"/>
                </a:ext>
              </a:extLst>
            </p:cNvPr>
            <p:cNvSpPr>
              <a:spLocks noChangeArrowheads="1"/>
            </p:cNvSpPr>
            <p:nvPr/>
          </p:nvSpPr>
          <p:spPr bwMode="auto">
            <a:xfrm>
              <a:off x="3322" y="1872"/>
              <a:ext cx="143" cy="288"/>
            </a:xfrm>
            <a:prstGeom prst="can">
              <a:avLst>
                <a:gd name="adj" fmla="val 51925"/>
              </a:avLst>
            </a:prstGeom>
            <a:solidFill>
              <a:srgbClr val="FFFFFF">
                <a:alpha val="11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59" name="AutoShape 39">
              <a:extLst>
                <a:ext uri="{FF2B5EF4-FFF2-40B4-BE49-F238E27FC236}">
                  <a16:creationId xmlns:a16="http://schemas.microsoft.com/office/drawing/2014/main" id="{E2837B81-5F23-4530-AC56-7E93BF4398F3}"/>
                </a:ext>
              </a:extLst>
            </p:cNvPr>
            <p:cNvSpPr>
              <a:spLocks noChangeArrowheads="1"/>
            </p:cNvSpPr>
            <p:nvPr/>
          </p:nvSpPr>
          <p:spPr bwMode="auto">
            <a:xfrm>
              <a:off x="3322" y="1800"/>
              <a:ext cx="143" cy="144"/>
            </a:xfrm>
            <a:prstGeom prst="can">
              <a:avLst>
                <a:gd name="adj" fmla="val 50350"/>
              </a:avLst>
            </a:prstGeom>
            <a:solidFill>
              <a:srgbClr val="FFFFFF">
                <a:alpha val="89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60" name="AutoShape 40">
              <a:extLst>
                <a:ext uri="{FF2B5EF4-FFF2-40B4-BE49-F238E27FC236}">
                  <a16:creationId xmlns:a16="http://schemas.microsoft.com/office/drawing/2014/main" id="{F7DCD3A5-C659-4CCB-96FE-FD29E87094BD}"/>
                </a:ext>
              </a:extLst>
            </p:cNvPr>
            <p:cNvSpPr>
              <a:spLocks noChangeArrowheads="1"/>
            </p:cNvSpPr>
            <p:nvPr/>
          </p:nvSpPr>
          <p:spPr bwMode="auto">
            <a:xfrm>
              <a:off x="3644" y="1872"/>
              <a:ext cx="143" cy="288"/>
            </a:xfrm>
            <a:prstGeom prst="can">
              <a:avLst>
                <a:gd name="adj" fmla="val 51925"/>
              </a:avLst>
            </a:prstGeom>
            <a:solidFill>
              <a:srgbClr val="FFFFFF">
                <a:alpha val="11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61" name="AutoShape 41">
              <a:extLst>
                <a:ext uri="{FF2B5EF4-FFF2-40B4-BE49-F238E27FC236}">
                  <a16:creationId xmlns:a16="http://schemas.microsoft.com/office/drawing/2014/main" id="{CCFED4EB-E938-4BED-A227-4C0D0489785D}"/>
                </a:ext>
              </a:extLst>
            </p:cNvPr>
            <p:cNvSpPr>
              <a:spLocks noChangeArrowheads="1"/>
            </p:cNvSpPr>
            <p:nvPr/>
          </p:nvSpPr>
          <p:spPr bwMode="auto">
            <a:xfrm>
              <a:off x="3644" y="1800"/>
              <a:ext cx="143" cy="144"/>
            </a:xfrm>
            <a:prstGeom prst="can">
              <a:avLst>
                <a:gd name="adj" fmla="val 50350"/>
              </a:avLst>
            </a:prstGeom>
            <a:solidFill>
              <a:srgbClr val="FFFFFF">
                <a:alpha val="89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62" name="AutoShape 42">
              <a:extLst>
                <a:ext uri="{FF2B5EF4-FFF2-40B4-BE49-F238E27FC236}">
                  <a16:creationId xmlns:a16="http://schemas.microsoft.com/office/drawing/2014/main" id="{7E53275A-FC93-4261-8233-472DD3F4FEC4}"/>
                </a:ext>
              </a:extLst>
            </p:cNvPr>
            <p:cNvSpPr>
              <a:spLocks noChangeArrowheads="1"/>
            </p:cNvSpPr>
            <p:nvPr/>
          </p:nvSpPr>
          <p:spPr bwMode="auto">
            <a:xfrm>
              <a:off x="4360" y="1872"/>
              <a:ext cx="143" cy="288"/>
            </a:xfrm>
            <a:prstGeom prst="can">
              <a:avLst>
                <a:gd name="adj" fmla="val 51925"/>
              </a:avLst>
            </a:prstGeom>
            <a:solidFill>
              <a:srgbClr val="FFFFFF">
                <a:alpha val="11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63" name="AutoShape 43">
              <a:extLst>
                <a:ext uri="{FF2B5EF4-FFF2-40B4-BE49-F238E27FC236}">
                  <a16:creationId xmlns:a16="http://schemas.microsoft.com/office/drawing/2014/main" id="{2A5DAD6E-DBDD-4F5B-939B-5A818C286F0B}"/>
                </a:ext>
              </a:extLst>
            </p:cNvPr>
            <p:cNvSpPr>
              <a:spLocks noChangeArrowheads="1"/>
            </p:cNvSpPr>
            <p:nvPr/>
          </p:nvSpPr>
          <p:spPr bwMode="auto">
            <a:xfrm>
              <a:off x="4360" y="1800"/>
              <a:ext cx="143" cy="144"/>
            </a:xfrm>
            <a:prstGeom prst="can">
              <a:avLst>
                <a:gd name="adj" fmla="val 50350"/>
              </a:avLst>
            </a:prstGeom>
            <a:solidFill>
              <a:srgbClr val="FFFFFF">
                <a:alpha val="89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64" name="Line 44">
              <a:extLst>
                <a:ext uri="{FF2B5EF4-FFF2-40B4-BE49-F238E27FC236}">
                  <a16:creationId xmlns:a16="http://schemas.microsoft.com/office/drawing/2014/main" id="{05015D60-22E5-4D16-9607-0B6BD993DD7D}"/>
                </a:ext>
              </a:extLst>
            </p:cNvPr>
            <p:cNvSpPr>
              <a:spLocks noChangeShapeType="1"/>
            </p:cNvSpPr>
            <p:nvPr/>
          </p:nvSpPr>
          <p:spPr bwMode="auto">
            <a:xfrm flipV="1">
              <a:off x="3394" y="1620"/>
              <a:ext cx="429" cy="28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65" name="Line 45">
              <a:extLst>
                <a:ext uri="{FF2B5EF4-FFF2-40B4-BE49-F238E27FC236}">
                  <a16:creationId xmlns:a16="http://schemas.microsoft.com/office/drawing/2014/main" id="{BE1BD897-8564-4363-8CDD-2257E110B56B}"/>
                </a:ext>
              </a:extLst>
            </p:cNvPr>
            <p:cNvSpPr>
              <a:spLocks noChangeShapeType="1"/>
            </p:cNvSpPr>
            <p:nvPr/>
          </p:nvSpPr>
          <p:spPr bwMode="auto">
            <a:xfrm flipV="1">
              <a:off x="3716" y="1620"/>
              <a:ext cx="107" cy="28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66" name="Line 46">
              <a:extLst>
                <a:ext uri="{FF2B5EF4-FFF2-40B4-BE49-F238E27FC236}">
                  <a16:creationId xmlns:a16="http://schemas.microsoft.com/office/drawing/2014/main" id="{7825A286-BF0D-4518-B1E3-8A7D0D20A6EF}"/>
                </a:ext>
              </a:extLst>
            </p:cNvPr>
            <p:cNvSpPr>
              <a:spLocks noChangeShapeType="1"/>
            </p:cNvSpPr>
            <p:nvPr/>
          </p:nvSpPr>
          <p:spPr bwMode="auto">
            <a:xfrm flipH="1" flipV="1">
              <a:off x="3823" y="1620"/>
              <a:ext cx="608" cy="288"/>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67" name="Text Box 47">
              <a:extLst>
                <a:ext uri="{FF2B5EF4-FFF2-40B4-BE49-F238E27FC236}">
                  <a16:creationId xmlns:a16="http://schemas.microsoft.com/office/drawing/2014/main" id="{E362FFD1-AFED-4957-BBC4-F726DEB464B7}"/>
                </a:ext>
              </a:extLst>
            </p:cNvPr>
            <p:cNvSpPr txBox="1">
              <a:spLocks noChangeArrowheads="1"/>
            </p:cNvSpPr>
            <p:nvPr/>
          </p:nvSpPr>
          <p:spPr bwMode="auto">
            <a:xfrm>
              <a:off x="3409" y="1376"/>
              <a:ext cx="911" cy="260"/>
            </a:xfrm>
            <a:prstGeom prst="rect">
              <a:avLst/>
            </a:prstGeom>
            <a:solidFill>
              <a:schemeClr val="bg1"/>
            </a:solidFill>
            <a:ln w="952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800" b="1"/>
                <a:t>系统调用</a:t>
              </a:r>
            </a:p>
          </p:txBody>
        </p:sp>
      </p:grpSp>
      <p:grpSp>
        <p:nvGrpSpPr>
          <p:cNvPr id="389168" name="Group 48">
            <a:extLst>
              <a:ext uri="{FF2B5EF4-FFF2-40B4-BE49-F238E27FC236}">
                <a16:creationId xmlns:a16="http://schemas.microsoft.com/office/drawing/2014/main" id="{3103BA26-AB34-42A8-A12D-1BB589D9749E}"/>
              </a:ext>
            </a:extLst>
          </p:cNvPr>
          <p:cNvGrpSpPr>
            <a:grpSpLocks/>
          </p:cNvGrpSpPr>
          <p:nvPr/>
        </p:nvGrpSpPr>
        <p:grpSpPr bwMode="auto">
          <a:xfrm>
            <a:off x="1066800" y="2171702"/>
            <a:ext cx="7620000" cy="471488"/>
            <a:chOff x="576" y="1183"/>
            <a:chExt cx="4800" cy="297"/>
          </a:xfrm>
        </p:grpSpPr>
        <p:sp>
          <p:nvSpPr>
            <p:cNvPr id="389169" name="Rectangle 49">
              <a:extLst>
                <a:ext uri="{FF2B5EF4-FFF2-40B4-BE49-F238E27FC236}">
                  <a16:creationId xmlns:a16="http://schemas.microsoft.com/office/drawing/2014/main" id="{246763DE-C91C-4500-9836-1BCC188BAA19}"/>
                </a:ext>
              </a:extLst>
            </p:cNvPr>
            <p:cNvSpPr>
              <a:spLocks noChangeArrowheads="1"/>
            </p:cNvSpPr>
            <p:nvPr/>
          </p:nvSpPr>
          <p:spPr bwMode="auto">
            <a:xfrm>
              <a:off x="576" y="1183"/>
              <a:ext cx="4800"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40000"/>
                </a:lnSpc>
                <a:spcBef>
                  <a:spcPct val="0"/>
                </a:spcBef>
              </a:pPr>
              <a:r>
                <a:rPr lang="zh-CN" altLang="en-US" sz="2000" b="1" dirty="0">
                  <a:solidFill>
                    <a:schemeClr val="tx1">
                      <a:lumMod val="95000"/>
                      <a:lumOff val="5000"/>
                    </a:schemeClr>
                  </a:solidFill>
                  <a:sym typeface="Symbol" panose="05050102010706020507" pitchFamily="18" charset="2"/>
                </a:rPr>
                <a:t>由</a:t>
              </a:r>
              <a:r>
                <a:rPr lang="en-US" altLang="zh-CN" sz="2000" b="1" dirty="0">
                  <a:solidFill>
                    <a:schemeClr val="tx1">
                      <a:lumMod val="95000"/>
                      <a:lumOff val="5000"/>
                    </a:schemeClr>
                  </a:solidFill>
                  <a:sym typeface="Symbol" panose="05050102010706020507" pitchFamily="18" charset="2"/>
                </a:rPr>
                <a:t>IEEE</a:t>
              </a:r>
              <a:r>
                <a:rPr lang="zh-CN" altLang="en-US" sz="2000" b="1" dirty="0">
                  <a:solidFill>
                    <a:schemeClr val="tx1">
                      <a:lumMod val="95000"/>
                      <a:lumOff val="5000"/>
                    </a:schemeClr>
                  </a:solidFill>
                  <a:sym typeface="Symbol" panose="05050102010706020507" pitchFamily="18" charset="2"/>
                </a:rPr>
                <a:t>开发，是一个标准族</a:t>
              </a:r>
              <a:r>
                <a:rPr lang="en-US" altLang="zh-CN" sz="2000" b="1" dirty="0">
                  <a:solidFill>
                    <a:schemeClr val="tx1">
                      <a:lumMod val="95000"/>
                      <a:lumOff val="5000"/>
                    </a:schemeClr>
                  </a:solidFill>
                  <a:sym typeface="Symbol" panose="05050102010706020507" pitchFamily="18" charset="2"/>
                </a:rPr>
                <a:t>: </a:t>
              </a:r>
              <a:r>
                <a:rPr lang="en-US" altLang="zh-CN" sz="2000" dirty="0">
                  <a:solidFill>
                    <a:schemeClr val="tx1">
                      <a:lumMod val="95000"/>
                      <a:lumOff val="5000"/>
                    </a:schemeClr>
                  </a:solidFill>
                  <a:sym typeface="Symbol" panose="05050102010706020507" pitchFamily="18" charset="2"/>
                </a:rPr>
                <a:t> </a:t>
              </a:r>
              <a:r>
                <a:rPr lang="en-US" altLang="zh-CN" sz="2000" b="1" dirty="0">
                  <a:solidFill>
                    <a:schemeClr val="tx1">
                      <a:lumMod val="95000"/>
                      <a:lumOff val="5000"/>
                    </a:schemeClr>
                  </a:solidFill>
                  <a:sym typeface="Symbol" panose="05050102010706020507" pitchFamily="18" charset="2"/>
                </a:rPr>
                <a:t>1003.1, 2003…</a:t>
              </a:r>
            </a:p>
          </p:txBody>
        </p:sp>
        <p:pic>
          <p:nvPicPr>
            <p:cNvPr id="389170" name="Picture 50">
              <a:extLst>
                <a:ext uri="{FF2B5EF4-FFF2-40B4-BE49-F238E27FC236}">
                  <a16:creationId xmlns:a16="http://schemas.microsoft.com/office/drawing/2014/main" id="{5525DEE8-4B74-494A-B5C9-2BE4869A8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343"/>
              <a:ext cx="119" cy="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9204" name="Group 84">
            <a:extLst>
              <a:ext uri="{FF2B5EF4-FFF2-40B4-BE49-F238E27FC236}">
                <a16:creationId xmlns:a16="http://schemas.microsoft.com/office/drawing/2014/main" id="{8B41020A-18E4-4EDB-B6A4-D515E83901AE}"/>
              </a:ext>
            </a:extLst>
          </p:cNvPr>
          <p:cNvGrpSpPr>
            <a:grpSpLocks/>
          </p:cNvGrpSpPr>
          <p:nvPr/>
        </p:nvGrpSpPr>
        <p:grpSpPr bwMode="auto">
          <a:xfrm>
            <a:off x="1524000" y="2759075"/>
            <a:ext cx="6629400" cy="3844925"/>
            <a:chOff x="960" y="1738"/>
            <a:chExt cx="4176" cy="2422"/>
          </a:xfrm>
        </p:grpSpPr>
        <p:sp>
          <p:nvSpPr>
            <p:cNvPr id="389171" name="Line 51">
              <a:extLst>
                <a:ext uri="{FF2B5EF4-FFF2-40B4-BE49-F238E27FC236}">
                  <a16:creationId xmlns:a16="http://schemas.microsoft.com/office/drawing/2014/main" id="{F140CF75-0B1D-4229-8D0F-4B73CA6234CB}"/>
                </a:ext>
              </a:extLst>
            </p:cNvPr>
            <p:cNvSpPr>
              <a:spLocks noChangeShapeType="1"/>
            </p:cNvSpPr>
            <p:nvPr/>
          </p:nvSpPr>
          <p:spPr bwMode="auto">
            <a:xfrm>
              <a:off x="960" y="2054"/>
              <a:ext cx="41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lumMod val="95000"/>
                    <a:lumOff val="5000"/>
                  </a:schemeClr>
                </a:solidFill>
              </a:endParaRPr>
            </a:p>
          </p:txBody>
        </p:sp>
        <p:sp>
          <p:nvSpPr>
            <p:cNvPr id="389172" name="Line 52">
              <a:extLst>
                <a:ext uri="{FF2B5EF4-FFF2-40B4-BE49-F238E27FC236}">
                  <a16:creationId xmlns:a16="http://schemas.microsoft.com/office/drawing/2014/main" id="{7A579A23-E543-416E-8170-F685146EE65E}"/>
                </a:ext>
              </a:extLst>
            </p:cNvPr>
            <p:cNvSpPr>
              <a:spLocks noChangeShapeType="1"/>
            </p:cNvSpPr>
            <p:nvPr/>
          </p:nvSpPr>
          <p:spPr bwMode="auto">
            <a:xfrm>
              <a:off x="1872" y="1760"/>
              <a:ext cx="0" cy="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lumMod val="95000"/>
                    <a:lumOff val="5000"/>
                  </a:schemeClr>
                </a:solidFill>
              </a:endParaRPr>
            </a:p>
          </p:txBody>
        </p:sp>
        <p:sp>
          <p:nvSpPr>
            <p:cNvPr id="389173" name="Line 53">
              <a:extLst>
                <a:ext uri="{FF2B5EF4-FFF2-40B4-BE49-F238E27FC236}">
                  <a16:creationId xmlns:a16="http://schemas.microsoft.com/office/drawing/2014/main" id="{FA477B82-181A-4476-94F1-AE3DDC38972A}"/>
                </a:ext>
              </a:extLst>
            </p:cNvPr>
            <p:cNvSpPr>
              <a:spLocks noChangeShapeType="1"/>
            </p:cNvSpPr>
            <p:nvPr/>
          </p:nvSpPr>
          <p:spPr bwMode="auto">
            <a:xfrm>
              <a:off x="960" y="1760"/>
              <a:ext cx="0" cy="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lumMod val="95000"/>
                    <a:lumOff val="5000"/>
                  </a:schemeClr>
                </a:solidFill>
              </a:endParaRPr>
            </a:p>
          </p:txBody>
        </p:sp>
        <p:sp>
          <p:nvSpPr>
            <p:cNvPr id="389174" name="Line 54">
              <a:extLst>
                <a:ext uri="{FF2B5EF4-FFF2-40B4-BE49-F238E27FC236}">
                  <a16:creationId xmlns:a16="http://schemas.microsoft.com/office/drawing/2014/main" id="{9A122046-FAEE-4CE7-9682-01B54ED37B72}"/>
                </a:ext>
              </a:extLst>
            </p:cNvPr>
            <p:cNvSpPr>
              <a:spLocks noChangeShapeType="1"/>
            </p:cNvSpPr>
            <p:nvPr/>
          </p:nvSpPr>
          <p:spPr bwMode="auto">
            <a:xfrm>
              <a:off x="3216" y="1766"/>
              <a:ext cx="0" cy="23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lumMod val="95000"/>
                    <a:lumOff val="5000"/>
                  </a:schemeClr>
                </a:solidFill>
              </a:endParaRPr>
            </a:p>
          </p:txBody>
        </p:sp>
        <p:sp>
          <p:nvSpPr>
            <p:cNvPr id="389175" name="Line 55">
              <a:extLst>
                <a:ext uri="{FF2B5EF4-FFF2-40B4-BE49-F238E27FC236}">
                  <a16:creationId xmlns:a16="http://schemas.microsoft.com/office/drawing/2014/main" id="{14059754-56EB-4487-8C4A-DBCB29C8F8A4}"/>
                </a:ext>
              </a:extLst>
            </p:cNvPr>
            <p:cNvSpPr>
              <a:spLocks noChangeShapeType="1"/>
            </p:cNvSpPr>
            <p:nvPr/>
          </p:nvSpPr>
          <p:spPr bwMode="auto">
            <a:xfrm>
              <a:off x="5088" y="1760"/>
              <a:ext cx="0" cy="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lumMod val="95000"/>
                    <a:lumOff val="5000"/>
                  </a:schemeClr>
                </a:solidFill>
              </a:endParaRPr>
            </a:p>
          </p:txBody>
        </p:sp>
        <p:sp>
          <p:nvSpPr>
            <p:cNvPr id="389176" name="Line 56">
              <a:extLst>
                <a:ext uri="{FF2B5EF4-FFF2-40B4-BE49-F238E27FC236}">
                  <a16:creationId xmlns:a16="http://schemas.microsoft.com/office/drawing/2014/main" id="{FEAC977D-2530-4E65-86A4-472C465B3DC2}"/>
                </a:ext>
              </a:extLst>
            </p:cNvPr>
            <p:cNvSpPr>
              <a:spLocks noChangeShapeType="1"/>
            </p:cNvSpPr>
            <p:nvPr/>
          </p:nvSpPr>
          <p:spPr bwMode="auto">
            <a:xfrm>
              <a:off x="960" y="1760"/>
              <a:ext cx="41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lumMod val="95000"/>
                    <a:lumOff val="5000"/>
                  </a:schemeClr>
                </a:solidFill>
              </a:endParaRPr>
            </a:p>
          </p:txBody>
        </p:sp>
        <p:sp>
          <p:nvSpPr>
            <p:cNvPr id="389177" name="Text Box 57">
              <a:extLst>
                <a:ext uri="{FF2B5EF4-FFF2-40B4-BE49-F238E27FC236}">
                  <a16:creationId xmlns:a16="http://schemas.microsoft.com/office/drawing/2014/main" id="{3AED5698-E4F1-4909-8EB5-F05E5B3DB98E}"/>
                </a:ext>
              </a:extLst>
            </p:cNvPr>
            <p:cNvSpPr txBox="1">
              <a:spLocks noChangeArrowheads="1"/>
            </p:cNvSpPr>
            <p:nvPr/>
          </p:nvSpPr>
          <p:spPr bwMode="auto">
            <a:xfrm>
              <a:off x="1142" y="1738"/>
              <a:ext cx="76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solidFill>
                    <a:schemeClr val="tx1">
                      <a:lumMod val="95000"/>
                      <a:lumOff val="5000"/>
                    </a:schemeClr>
                  </a:solidFill>
                </a:rPr>
                <a:t>分类</a:t>
              </a:r>
            </a:p>
          </p:txBody>
        </p:sp>
        <p:sp>
          <p:nvSpPr>
            <p:cNvPr id="389178" name="Text Box 58">
              <a:extLst>
                <a:ext uri="{FF2B5EF4-FFF2-40B4-BE49-F238E27FC236}">
                  <a16:creationId xmlns:a16="http://schemas.microsoft.com/office/drawing/2014/main" id="{0096662B-6A6A-40F8-9880-B5F73C21C44F}"/>
                </a:ext>
              </a:extLst>
            </p:cNvPr>
            <p:cNvSpPr txBox="1">
              <a:spLocks noChangeArrowheads="1"/>
            </p:cNvSpPr>
            <p:nvPr/>
          </p:nvSpPr>
          <p:spPr bwMode="auto">
            <a:xfrm>
              <a:off x="2016" y="1766"/>
              <a:ext cx="115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solidFill>
                    <a:schemeClr val="tx1">
                      <a:lumMod val="95000"/>
                      <a:lumOff val="5000"/>
                    </a:schemeClr>
                  </a:solidFill>
                </a:rPr>
                <a:t>POSIX</a:t>
              </a:r>
              <a:r>
                <a:rPr lang="zh-CN" altLang="en-US" b="1">
                  <a:solidFill>
                    <a:schemeClr val="tx1">
                      <a:lumMod val="95000"/>
                      <a:lumOff val="5000"/>
                    </a:schemeClr>
                  </a:solidFill>
                </a:rPr>
                <a:t>定义</a:t>
              </a:r>
            </a:p>
          </p:txBody>
        </p:sp>
        <p:sp>
          <p:nvSpPr>
            <p:cNvPr id="389179" name="Text Box 59">
              <a:extLst>
                <a:ext uri="{FF2B5EF4-FFF2-40B4-BE49-F238E27FC236}">
                  <a16:creationId xmlns:a16="http://schemas.microsoft.com/office/drawing/2014/main" id="{7036BAF4-70AB-4F65-8303-000A63F569AC}"/>
                </a:ext>
              </a:extLst>
            </p:cNvPr>
            <p:cNvSpPr txBox="1">
              <a:spLocks noChangeArrowheads="1"/>
            </p:cNvSpPr>
            <p:nvPr/>
          </p:nvSpPr>
          <p:spPr bwMode="auto">
            <a:xfrm>
              <a:off x="3862" y="1748"/>
              <a:ext cx="76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solidFill>
                    <a:schemeClr val="tx1">
                      <a:lumMod val="95000"/>
                      <a:lumOff val="5000"/>
                    </a:schemeClr>
                  </a:solidFill>
                </a:rPr>
                <a:t>描述</a:t>
              </a:r>
            </a:p>
          </p:txBody>
        </p:sp>
        <p:sp>
          <p:nvSpPr>
            <p:cNvPr id="389180" name="Line 60">
              <a:extLst>
                <a:ext uri="{FF2B5EF4-FFF2-40B4-BE49-F238E27FC236}">
                  <a16:creationId xmlns:a16="http://schemas.microsoft.com/office/drawing/2014/main" id="{5C3562F8-7AF5-45ED-BDFD-976BE96D2E99}"/>
                </a:ext>
              </a:extLst>
            </p:cNvPr>
            <p:cNvSpPr>
              <a:spLocks noChangeShapeType="1"/>
            </p:cNvSpPr>
            <p:nvPr/>
          </p:nvSpPr>
          <p:spPr bwMode="auto">
            <a:xfrm>
              <a:off x="960" y="2918"/>
              <a:ext cx="41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lumMod val="95000"/>
                    <a:lumOff val="5000"/>
                  </a:schemeClr>
                </a:solidFill>
              </a:endParaRPr>
            </a:p>
          </p:txBody>
        </p:sp>
        <p:sp>
          <p:nvSpPr>
            <p:cNvPr id="389181" name="Line 61">
              <a:extLst>
                <a:ext uri="{FF2B5EF4-FFF2-40B4-BE49-F238E27FC236}">
                  <a16:creationId xmlns:a16="http://schemas.microsoft.com/office/drawing/2014/main" id="{B02275A4-3B75-48A3-86C3-79ED130A65F1}"/>
                </a:ext>
              </a:extLst>
            </p:cNvPr>
            <p:cNvSpPr>
              <a:spLocks noChangeShapeType="1"/>
            </p:cNvSpPr>
            <p:nvPr/>
          </p:nvSpPr>
          <p:spPr bwMode="auto">
            <a:xfrm>
              <a:off x="1872" y="2342"/>
              <a:ext cx="321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lumMod val="95000"/>
                    <a:lumOff val="5000"/>
                  </a:schemeClr>
                </a:solidFill>
              </a:endParaRPr>
            </a:p>
          </p:txBody>
        </p:sp>
        <p:sp>
          <p:nvSpPr>
            <p:cNvPr id="389182" name="Text Box 62">
              <a:extLst>
                <a:ext uri="{FF2B5EF4-FFF2-40B4-BE49-F238E27FC236}">
                  <a16:creationId xmlns:a16="http://schemas.microsoft.com/office/drawing/2014/main" id="{4A3CCFA5-12C1-4271-BF46-F14881BFDF52}"/>
                </a:ext>
              </a:extLst>
            </p:cNvPr>
            <p:cNvSpPr txBox="1">
              <a:spLocks noChangeArrowheads="1"/>
            </p:cNvSpPr>
            <p:nvPr/>
          </p:nvSpPr>
          <p:spPr bwMode="auto">
            <a:xfrm>
              <a:off x="1048" y="2318"/>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chemeClr val="tx1">
                      <a:lumMod val="95000"/>
                      <a:lumOff val="5000"/>
                    </a:schemeClr>
                  </a:solidFill>
                </a:rPr>
                <a:t>任务管理</a:t>
              </a:r>
            </a:p>
          </p:txBody>
        </p:sp>
        <p:sp>
          <p:nvSpPr>
            <p:cNvPr id="389183" name="Text Box 63">
              <a:extLst>
                <a:ext uri="{FF2B5EF4-FFF2-40B4-BE49-F238E27FC236}">
                  <a16:creationId xmlns:a16="http://schemas.microsoft.com/office/drawing/2014/main" id="{1E703E76-DFD9-4232-A095-660160FCF936}"/>
                </a:ext>
              </a:extLst>
            </p:cNvPr>
            <p:cNvSpPr txBox="1">
              <a:spLocks noChangeArrowheads="1"/>
            </p:cNvSpPr>
            <p:nvPr/>
          </p:nvSpPr>
          <p:spPr bwMode="auto">
            <a:xfrm>
              <a:off x="2400" y="2092"/>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tx1">
                      <a:lumMod val="95000"/>
                      <a:lumOff val="5000"/>
                    </a:schemeClr>
                  </a:solidFill>
                </a:rPr>
                <a:t>fork</a:t>
              </a:r>
            </a:p>
          </p:txBody>
        </p:sp>
        <p:sp>
          <p:nvSpPr>
            <p:cNvPr id="389185" name="Text Box 65">
              <a:extLst>
                <a:ext uri="{FF2B5EF4-FFF2-40B4-BE49-F238E27FC236}">
                  <a16:creationId xmlns:a16="http://schemas.microsoft.com/office/drawing/2014/main" id="{B2356F55-DF56-4E68-A95E-E91F4CDE66B6}"/>
                </a:ext>
              </a:extLst>
            </p:cNvPr>
            <p:cNvSpPr txBox="1">
              <a:spLocks noChangeArrowheads="1"/>
            </p:cNvSpPr>
            <p:nvPr/>
          </p:nvSpPr>
          <p:spPr bwMode="auto">
            <a:xfrm>
              <a:off x="2328" y="2342"/>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tx1">
                      <a:lumMod val="95000"/>
                      <a:lumOff val="5000"/>
                    </a:schemeClr>
                  </a:solidFill>
                </a:rPr>
                <a:t>execl</a:t>
              </a:r>
            </a:p>
          </p:txBody>
        </p:sp>
        <p:sp>
          <p:nvSpPr>
            <p:cNvPr id="389186" name="Line 66">
              <a:extLst>
                <a:ext uri="{FF2B5EF4-FFF2-40B4-BE49-F238E27FC236}">
                  <a16:creationId xmlns:a16="http://schemas.microsoft.com/office/drawing/2014/main" id="{95F7891C-B898-45AF-9CD1-965B18C15D15}"/>
                </a:ext>
              </a:extLst>
            </p:cNvPr>
            <p:cNvSpPr>
              <a:spLocks noChangeShapeType="1"/>
            </p:cNvSpPr>
            <p:nvPr/>
          </p:nvSpPr>
          <p:spPr bwMode="auto">
            <a:xfrm>
              <a:off x="1872" y="2630"/>
              <a:ext cx="321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lumMod val="95000"/>
                    <a:lumOff val="5000"/>
                  </a:schemeClr>
                </a:solidFill>
              </a:endParaRPr>
            </a:p>
          </p:txBody>
        </p:sp>
        <p:sp>
          <p:nvSpPr>
            <p:cNvPr id="389187" name="Text Box 67">
              <a:extLst>
                <a:ext uri="{FF2B5EF4-FFF2-40B4-BE49-F238E27FC236}">
                  <a16:creationId xmlns:a16="http://schemas.microsoft.com/office/drawing/2014/main" id="{3750C0F0-C3B7-4D72-BDE4-E977DE2B808F}"/>
                </a:ext>
              </a:extLst>
            </p:cNvPr>
            <p:cNvSpPr txBox="1">
              <a:spLocks noChangeArrowheads="1"/>
            </p:cNvSpPr>
            <p:nvPr/>
          </p:nvSpPr>
          <p:spPr bwMode="auto">
            <a:xfrm>
              <a:off x="3600" y="2074"/>
              <a:ext cx="14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chemeClr val="tx1">
                      <a:lumMod val="95000"/>
                      <a:lumOff val="5000"/>
                    </a:schemeClr>
                  </a:solidFill>
                </a:rPr>
                <a:t>创建一个进程</a:t>
              </a:r>
            </a:p>
          </p:txBody>
        </p:sp>
        <p:sp>
          <p:nvSpPr>
            <p:cNvPr id="389188" name="Text Box 68">
              <a:extLst>
                <a:ext uri="{FF2B5EF4-FFF2-40B4-BE49-F238E27FC236}">
                  <a16:creationId xmlns:a16="http://schemas.microsoft.com/office/drawing/2014/main" id="{F1B4505F-B9A9-48DF-A07C-47C84A96E296}"/>
                </a:ext>
              </a:extLst>
            </p:cNvPr>
            <p:cNvSpPr txBox="1">
              <a:spLocks noChangeArrowheads="1"/>
            </p:cNvSpPr>
            <p:nvPr/>
          </p:nvSpPr>
          <p:spPr bwMode="auto">
            <a:xfrm>
              <a:off x="3312" y="2380"/>
              <a:ext cx="18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chemeClr val="tx1">
                      <a:lumMod val="95000"/>
                      <a:lumOff val="5000"/>
                    </a:schemeClr>
                  </a:solidFill>
                </a:rPr>
                <a:t>运行一个可执行程序</a:t>
              </a:r>
            </a:p>
          </p:txBody>
        </p:sp>
        <p:sp>
          <p:nvSpPr>
            <p:cNvPr id="389189" name="Text Box 69">
              <a:extLst>
                <a:ext uri="{FF2B5EF4-FFF2-40B4-BE49-F238E27FC236}">
                  <a16:creationId xmlns:a16="http://schemas.microsoft.com/office/drawing/2014/main" id="{4A2544E5-0A89-4A4C-9C9D-340B38EAF56F}"/>
                </a:ext>
              </a:extLst>
            </p:cNvPr>
            <p:cNvSpPr txBox="1">
              <a:spLocks noChangeArrowheads="1"/>
            </p:cNvSpPr>
            <p:nvPr/>
          </p:nvSpPr>
          <p:spPr bwMode="auto">
            <a:xfrm>
              <a:off x="1968" y="2652"/>
              <a:ext cx="14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tx1">
                      <a:lumMod val="95000"/>
                      <a:lumOff val="5000"/>
                    </a:schemeClr>
                  </a:solidFill>
                </a:rPr>
                <a:t>pthread_create</a:t>
              </a:r>
            </a:p>
          </p:txBody>
        </p:sp>
        <p:sp>
          <p:nvSpPr>
            <p:cNvPr id="389190" name="Text Box 70">
              <a:extLst>
                <a:ext uri="{FF2B5EF4-FFF2-40B4-BE49-F238E27FC236}">
                  <a16:creationId xmlns:a16="http://schemas.microsoft.com/office/drawing/2014/main" id="{4B8F88EA-9C5B-4EEC-BC43-E88DFD2C7338}"/>
                </a:ext>
              </a:extLst>
            </p:cNvPr>
            <p:cNvSpPr txBox="1">
              <a:spLocks noChangeArrowheads="1"/>
            </p:cNvSpPr>
            <p:nvPr/>
          </p:nvSpPr>
          <p:spPr bwMode="auto">
            <a:xfrm>
              <a:off x="3600" y="2668"/>
              <a:ext cx="14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chemeClr val="tx1">
                      <a:lumMod val="95000"/>
                      <a:lumOff val="5000"/>
                    </a:schemeClr>
                  </a:solidFill>
                </a:rPr>
                <a:t>创建一个线程</a:t>
              </a:r>
            </a:p>
          </p:txBody>
        </p:sp>
        <p:sp>
          <p:nvSpPr>
            <p:cNvPr id="389191" name="Text Box 71">
              <a:extLst>
                <a:ext uri="{FF2B5EF4-FFF2-40B4-BE49-F238E27FC236}">
                  <a16:creationId xmlns:a16="http://schemas.microsoft.com/office/drawing/2014/main" id="{FDE2BAAD-53F6-45B4-8DE9-AC3B52BDC8C7}"/>
                </a:ext>
              </a:extLst>
            </p:cNvPr>
            <p:cNvSpPr txBox="1">
              <a:spLocks noChangeArrowheads="1"/>
            </p:cNvSpPr>
            <p:nvPr/>
          </p:nvSpPr>
          <p:spPr bwMode="auto">
            <a:xfrm>
              <a:off x="1040" y="3398"/>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chemeClr val="tx1">
                      <a:lumMod val="95000"/>
                      <a:lumOff val="5000"/>
                    </a:schemeClr>
                  </a:solidFill>
                </a:rPr>
                <a:t>文件系统</a:t>
              </a:r>
            </a:p>
          </p:txBody>
        </p:sp>
        <p:sp>
          <p:nvSpPr>
            <p:cNvPr id="389192" name="Line 72">
              <a:extLst>
                <a:ext uri="{FF2B5EF4-FFF2-40B4-BE49-F238E27FC236}">
                  <a16:creationId xmlns:a16="http://schemas.microsoft.com/office/drawing/2014/main" id="{676B5E62-349F-4362-8754-627FC8283840}"/>
                </a:ext>
              </a:extLst>
            </p:cNvPr>
            <p:cNvSpPr>
              <a:spLocks noChangeShapeType="1"/>
            </p:cNvSpPr>
            <p:nvPr/>
          </p:nvSpPr>
          <p:spPr bwMode="auto">
            <a:xfrm>
              <a:off x="1872" y="3234"/>
              <a:ext cx="321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lumMod val="95000"/>
                    <a:lumOff val="5000"/>
                  </a:schemeClr>
                </a:solidFill>
              </a:endParaRPr>
            </a:p>
          </p:txBody>
        </p:sp>
        <p:sp>
          <p:nvSpPr>
            <p:cNvPr id="389193" name="Text Box 73">
              <a:extLst>
                <a:ext uri="{FF2B5EF4-FFF2-40B4-BE49-F238E27FC236}">
                  <a16:creationId xmlns:a16="http://schemas.microsoft.com/office/drawing/2014/main" id="{E40644D9-0897-4370-9F85-5C3AAAA83BF5}"/>
                </a:ext>
              </a:extLst>
            </p:cNvPr>
            <p:cNvSpPr txBox="1">
              <a:spLocks noChangeArrowheads="1"/>
            </p:cNvSpPr>
            <p:nvPr/>
          </p:nvSpPr>
          <p:spPr bwMode="auto">
            <a:xfrm>
              <a:off x="2320" y="2960"/>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tx1">
                      <a:lumMod val="95000"/>
                      <a:lumOff val="5000"/>
                    </a:schemeClr>
                  </a:solidFill>
                </a:rPr>
                <a:t>open</a:t>
              </a:r>
            </a:p>
          </p:txBody>
        </p:sp>
        <p:sp>
          <p:nvSpPr>
            <p:cNvPr id="389194" name="Text Box 74">
              <a:extLst>
                <a:ext uri="{FF2B5EF4-FFF2-40B4-BE49-F238E27FC236}">
                  <a16:creationId xmlns:a16="http://schemas.microsoft.com/office/drawing/2014/main" id="{705E7D73-C761-48CB-B32E-8E729DA8AFA3}"/>
                </a:ext>
              </a:extLst>
            </p:cNvPr>
            <p:cNvSpPr txBox="1">
              <a:spLocks noChangeArrowheads="1"/>
            </p:cNvSpPr>
            <p:nvPr/>
          </p:nvSpPr>
          <p:spPr bwMode="auto">
            <a:xfrm>
              <a:off x="3128" y="2966"/>
              <a:ext cx="19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b="1">
                  <a:solidFill>
                    <a:schemeClr val="tx1">
                      <a:lumMod val="95000"/>
                      <a:lumOff val="5000"/>
                    </a:schemeClr>
                  </a:solidFill>
                </a:rPr>
                <a:t>打开一个文件或目录</a:t>
              </a:r>
            </a:p>
          </p:txBody>
        </p:sp>
        <p:sp>
          <p:nvSpPr>
            <p:cNvPr id="389195" name="Line 75">
              <a:extLst>
                <a:ext uri="{FF2B5EF4-FFF2-40B4-BE49-F238E27FC236}">
                  <a16:creationId xmlns:a16="http://schemas.microsoft.com/office/drawing/2014/main" id="{7F17FEAC-6E0F-40E1-8B99-C25126F84CDE}"/>
                </a:ext>
              </a:extLst>
            </p:cNvPr>
            <p:cNvSpPr>
              <a:spLocks noChangeShapeType="1"/>
            </p:cNvSpPr>
            <p:nvPr/>
          </p:nvSpPr>
          <p:spPr bwMode="auto">
            <a:xfrm>
              <a:off x="1872" y="3536"/>
              <a:ext cx="321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lumMod val="95000"/>
                    <a:lumOff val="5000"/>
                  </a:schemeClr>
                </a:solidFill>
              </a:endParaRPr>
            </a:p>
          </p:txBody>
        </p:sp>
        <p:sp>
          <p:nvSpPr>
            <p:cNvPr id="389196" name="Text Box 76">
              <a:extLst>
                <a:ext uri="{FF2B5EF4-FFF2-40B4-BE49-F238E27FC236}">
                  <a16:creationId xmlns:a16="http://schemas.microsoft.com/office/drawing/2014/main" id="{6787EC98-067E-4E01-BCB1-D000AA90B94E}"/>
                </a:ext>
              </a:extLst>
            </p:cNvPr>
            <p:cNvSpPr txBox="1">
              <a:spLocks noChangeArrowheads="1"/>
            </p:cNvSpPr>
            <p:nvPr/>
          </p:nvSpPr>
          <p:spPr bwMode="auto">
            <a:xfrm>
              <a:off x="2224" y="3326"/>
              <a:ext cx="9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tx1">
                      <a:lumMod val="95000"/>
                      <a:lumOff val="5000"/>
                    </a:schemeClr>
                  </a:solidFill>
                </a:rPr>
                <a:t>EACCES</a:t>
              </a:r>
            </a:p>
          </p:txBody>
        </p:sp>
        <p:sp>
          <p:nvSpPr>
            <p:cNvPr id="389197" name="Text Box 77">
              <a:extLst>
                <a:ext uri="{FF2B5EF4-FFF2-40B4-BE49-F238E27FC236}">
                  <a16:creationId xmlns:a16="http://schemas.microsoft.com/office/drawing/2014/main" id="{FD8B6428-1725-4EFC-8379-628A5AEE24BF}"/>
                </a:ext>
              </a:extLst>
            </p:cNvPr>
            <p:cNvSpPr txBox="1">
              <a:spLocks noChangeArrowheads="1"/>
            </p:cNvSpPr>
            <p:nvPr/>
          </p:nvSpPr>
          <p:spPr bwMode="auto">
            <a:xfrm>
              <a:off x="3280" y="3302"/>
              <a:ext cx="18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dirty="0">
                  <a:solidFill>
                    <a:schemeClr val="tx1">
                      <a:lumMod val="95000"/>
                      <a:lumOff val="5000"/>
                    </a:schemeClr>
                  </a:solidFill>
                </a:rPr>
                <a:t>返回值，表示没有权限</a:t>
              </a:r>
            </a:p>
          </p:txBody>
        </p:sp>
        <p:sp>
          <p:nvSpPr>
            <p:cNvPr id="389198" name="Line 78">
              <a:extLst>
                <a:ext uri="{FF2B5EF4-FFF2-40B4-BE49-F238E27FC236}">
                  <a16:creationId xmlns:a16="http://schemas.microsoft.com/office/drawing/2014/main" id="{C7FAA55B-ACA5-4292-80E6-E3D3D180336C}"/>
                </a:ext>
              </a:extLst>
            </p:cNvPr>
            <p:cNvSpPr>
              <a:spLocks noChangeShapeType="1"/>
            </p:cNvSpPr>
            <p:nvPr/>
          </p:nvSpPr>
          <p:spPr bwMode="auto">
            <a:xfrm flipV="1">
              <a:off x="960" y="4154"/>
              <a:ext cx="4128" cy="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lumMod val="95000"/>
                    <a:lumOff val="5000"/>
                  </a:schemeClr>
                </a:solidFill>
              </a:endParaRPr>
            </a:p>
          </p:txBody>
        </p:sp>
        <p:sp>
          <p:nvSpPr>
            <p:cNvPr id="389199" name="Text Box 79">
              <a:extLst>
                <a:ext uri="{FF2B5EF4-FFF2-40B4-BE49-F238E27FC236}">
                  <a16:creationId xmlns:a16="http://schemas.microsoft.com/office/drawing/2014/main" id="{140045C2-A672-4A47-AFAB-64F256451724}"/>
                </a:ext>
              </a:extLst>
            </p:cNvPr>
            <p:cNvSpPr txBox="1">
              <a:spLocks noChangeArrowheads="1"/>
            </p:cNvSpPr>
            <p:nvPr/>
          </p:nvSpPr>
          <p:spPr bwMode="auto">
            <a:xfrm>
              <a:off x="1872" y="3584"/>
              <a:ext cx="15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tx1">
                      <a:lumMod val="95000"/>
                      <a:lumOff val="5000"/>
                    </a:schemeClr>
                  </a:solidFill>
                </a:rPr>
                <a:t>mode_t st_mode</a:t>
              </a:r>
            </a:p>
          </p:txBody>
        </p:sp>
        <p:sp>
          <p:nvSpPr>
            <p:cNvPr id="389200" name="Text Box 80">
              <a:extLst>
                <a:ext uri="{FF2B5EF4-FFF2-40B4-BE49-F238E27FC236}">
                  <a16:creationId xmlns:a16="http://schemas.microsoft.com/office/drawing/2014/main" id="{20090CAE-DDD1-4DDB-9FE1-D67BF15E1753}"/>
                </a:ext>
              </a:extLst>
            </p:cNvPr>
            <p:cNvSpPr txBox="1">
              <a:spLocks noChangeArrowheads="1"/>
            </p:cNvSpPr>
            <p:nvPr/>
          </p:nvSpPr>
          <p:spPr bwMode="auto">
            <a:xfrm>
              <a:off x="3280" y="3604"/>
              <a:ext cx="18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chemeClr val="tx1">
                      <a:lumMod val="95000"/>
                      <a:lumOff val="5000"/>
                    </a:schemeClr>
                  </a:solidFill>
                </a:rPr>
                <a:t>文件头结构</a:t>
              </a:r>
              <a:r>
                <a:rPr lang="en-US" altLang="zh-CN" sz="2000" b="1">
                  <a:solidFill>
                    <a:schemeClr val="tx1">
                      <a:lumMod val="95000"/>
                      <a:lumOff val="5000"/>
                    </a:schemeClr>
                  </a:solidFill>
                </a:rPr>
                <a:t>: </a:t>
              </a:r>
              <a:r>
                <a:rPr lang="zh-CN" altLang="en-US" sz="2000" b="1">
                  <a:solidFill>
                    <a:schemeClr val="tx1">
                      <a:lumMod val="95000"/>
                      <a:lumOff val="5000"/>
                    </a:schemeClr>
                  </a:solidFill>
                </a:rPr>
                <a:t>文件属性</a:t>
              </a:r>
            </a:p>
          </p:txBody>
        </p:sp>
        <p:sp>
          <p:nvSpPr>
            <p:cNvPr id="389201" name="Line 81">
              <a:extLst>
                <a:ext uri="{FF2B5EF4-FFF2-40B4-BE49-F238E27FC236}">
                  <a16:creationId xmlns:a16="http://schemas.microsoft.com/office/drawing/2014/main" id="{A5FC7AEA-E307-4A0C-82E3-E91588816A72}"/>
                </a:ext>
              </a:extLst>
            </p:cNvPr>
            <p:cNvSpPr>
              <a:spLocks noChangeShapeType="1"/>
            </p:cNvSpPr>
            <p:nvPr/>
          </p:nvSpPr>
          <p:spPr bwMode="auto">
            <a:xfrm>
              <a:off x="1872" y="3848"/>
              <a:ext cx="321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lumMod val="95000"/>
                    <a:lumOff val="5000"/>
                  </a:schemeClr>
                </a:solidFill>
              </a:endParaRPr>
            </a:p>
          </p:txBody>
        </p:sp>
        <p:sp>
          <p:nvSpPr>
            <p:cNvPr id="389202" name="Text Box 82">
              <a:extLst>
                <a:ext uri="{FF2B5EF4-FFF2-40B4-BE49-F238E27FC236}">
                  <a16:creationId xmlns:a16="http://schemas.microsoft.com/office/drawing/2014/main" id="{5E4998B9-83CB-4B20-B9C1-AA9047571987}"/>
                </a:ext>
              </a:extLst>
            </p:cNvPr>
            <p:cNvSpPr txBox="1">
              <a:spLocks noChangeArrowheads="1"/>
            </p:cNvSpPr>
            <p:nvPr/>
          </p:nvSpPr>
          <p:spPr bwMode="auto">
            <a:xfrm>
              <a:off x="1872" y="3872"/>
              <a:ext cx="13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000" b="1">
                  <a:solidFill>
                    <a:schemeClr val="tx1">
                      <a:lumMod val="95000"/>
                      <a:lumOff val="5000"/>
                    </a:schemeClr>
                  </a:solidFill>
                </a:rPr>
                <a:t>S_ISDIR(m)</a:t>
              </a:r>
            </a:p>
          </p:txBody>
        </p:sp>
        <p:sp>
          <p:nvSpPr>
            <p:cNvPr id="389203" name="Text Box 83">
              <a:extLst>
                <a:ext uri="{FF2B5EF4-FFF2-40B4-BE49-F238E27FC236}">
                  <a16:creationId xmlns:a16="http://schemas.microsoft.com/office/drawing/2014/main" id="{22575F9B-0D1B-4D55-ADAB-8A1BE0028780}"/>
                </a:ext>
              </a:extLst>
            </p:cNvPr>
            <p:cNvSpPr txBox="1">
              <a:spLocks noChangeArrowheads="1"/>
            </p:cNvSpPr>
            <p:nvPr/>
          </p:nvSpPr>
          <p:spPr bwMode="auto">
            <a:xfrm>
              <a:off x="3224" y="3884"/>
              <a:ext cx="190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chemeClr val="tx1">
                      <a:lumMod val="95000"/>
                      <a:lumOff val="5000"/>
                    </a:schemeClr>
                  </a:solidFill>
                </a:rPr>
                <a:t>宏展开，是否为目录文件</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
          </p:nvPr>
        </p:nvSpPr>
        <p:spPr>
          <a:xfrm>
            <a:off x="765710" y="1565031"/>
            <a:ext cx="7884876" cy="2181225"/>
          </a:xfrm>
        </p:spPr>
        <p:txBody>
          <a:bodyPr/>
          <a:lstStyle/>
          <a:p>
            <a:pPr eaLnBrk="1" hangingPunct="1">
              <a:lnSpc>
                <a:spcPct val="150000"/>
              </a:lnSpc>
            </a:pPr>
            <a:r>
              <a:rPr lang="zh-CN" altLang="en-US" sz="2400" dirty="0">
                <a:latin typeface="微软雅黑" panose="020B0503020204020204" pitchFamily="34" charset="-122"/>
                <a:ea typeface="微软雅黑" panose="020B0503020204020204" pitchFamily="34" charset="-122"/>
              </a:rPr>
              <a:t>操作系统应</a:t>
            </a:r>
            <a:r>
              <a:rPr lang="zh-CN" altLang="en-US" sz="2400" dirty="0">
                <a:solidFill>
                  <a:srgbClr val="FF0000"/>
                </a:solidFill>
                <a:latin typeface="微软雅黑" panose="020B0503020204020204" pitchFamily="34" charset="-122"/>
                <a:ea typeface="微软雅黑" panose="020B0503020204020204" pitchFamily="34" charset="-122"/>
              </a:rPr>
              <a:t>隐藏</a:t>
            </a:r>
            <a:r>
              <a:rPr lang="zh-CN" altLang="en-US" sz="2400" dirty="0">
                <a:latin typeface="微软雅黑" panose="020B0503020204020204" pitchFamily="34" charset="-122"/>
                <a:ea typeface="微软雅黑" panose="020B0503020204020204" pitchFamily="34" charset="-122"/>
              </a:rPr>
              <a:t>复杂的、困难的、丑陋的、特殊的硬件细节，呈现给程序（程序员）良好、清晰、优雅、一致的抽象</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pP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400" dirty="0">
                <a:latin typeface="微软雅黑" panose="020B0503020204020204" pitchFamily="34" charset="-122"/>
                <a:ea typeface="微软雅黑" panose="020B0503020204020204" pitchFamily="34" charset="-122"/>
              </a:rPr>
              <a:t>操作系统的任务就是创建好的抽象，并实现和管理它所创建的抽象</a:t>
            </a:r>
          </a:p>
          <a:p>
            <a:pPr eaLnBrk="1" hangingPunct="1">
              <a:lnSpc>
                <a:spcPct val="150000"/>
              </a:lnSpc>
            </a:pPr>
            <a:endParaRPr lang="zh-CN" altLang="en-US" dirty="0"/>
          </a:p>
        </p:txBody>
      </p:sp>
      <p:sp>
        <p:nvSpPr>
          <p:cNvPr id="4" name="线形标注 2 3"/>
          <p:cNvSpPr/>
          <p:nvPr/>
        </p:nvSpPr>
        <p:spPr>
          <a:xfrm>
            <a:off x="6699120" y="3016748"/>
            <a:ext cx="1660934" cy="1017992"/>
          </a:xfrm>
          <a:prstGeom prst="borderCallout2">
            <a:avLst>
              <a:gd name="adj1" fmla="val 18750"/>
              <a:gd name="adj2" fmla="val -8333"/>
              <a:gd name="adj3" fmla="val 18750"/>
              <a:gd name="adj4" fmla="val -45304"/>
              <a:gd name="adj5" fmla="val -35407"/>
              <a:gd name="adj6" fmla="val -108948"/>
            </a:avLst>
          </a:prstGeom>
          <a:solidFill>
            <a:srgbClr val="FE0000"/>
          </a:solidFill>
          <a:effectLst>
            <a:outerShdw blurRad="50800" dist="38100" dir="5400000" algn="t" rotWithShape="0">
              <a:prstClr val="black">
                <a:alpha val="40000"/>
              </a:prstClr>
            </a:outerShdw>
          </a:effectLst>
          <a:scene3d>
            <a:camera prst="perspectiveAbove"/>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chemeClr val="bg1">
                    <a:lumMod val="95000"/>
                  </a:schemeClr>
                </a:solidFill>
                <a:latin typeface="仿宋" pitchFamily="49" charset="-122"/>
                <a:ea typeface="仿宋" pitchFamily="49" charset="-122"/>
              </a:rPr>
              <a:t>自顶向下的观点</a:t>
            </a:r>
          </a:p>
        </p:txBody>
      </p:sp>
      <p:sp>
        <p:nvSpPr>
          <p:cNvPr id="5" name="Rectangle 2">
            <a:extLst>
              <a:ext uri="{FF2B5EF4-FFF2-40B4-BE49-F238E27FC236}">
                <a16:creationId xmlns:a16="http://schemas.microsoft.com/office/drawing/2014/main" id="{A16E5C1D-19B4-C749-9826-943347732307}"/>
              </a:ext>
            </a:extLst>
          </p:cNvPr>
          <p:cNvSpPr txBox="1">
            <a:spLocks noChangeArrowheads="1"/>
          </p:cNvSpPr>
          <p:nvPr/>
        </p:nvSpPr>
        <p:spPr bwMode="auto">
          <a:xfrm>
            <a:off x="0" y="215340"/>
            <a:ext cx="5450681" cy="73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8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defRPr/>
            </a:pPr>
            <a:r>
              <a:rPr lang="en-US" altLang="zh-CN" sz="3200" dirty="0">
                <a:solidFill>
                  <a:srgbClr val="4A66AC">
                    <a:lumMod val="75000"/>
                  </a:srgbClr>
                </a:solidFill>
                <a:latin typeface="微软雅黑" panose="020B0503020204020204" pitchFamily="34" charset="-122"/>
                <a:ea typeface="微软雅黑" panose="020B0503020204020204" pitchFamily="34" charset="-122"/>
                <a:cs typeface="+mj-cs"/>
              </a:rPr>
              <a:t>1.1.2 OS</a:t>
            </a:r>
            <a:r>
              <a:rPr lang="zh-CN" altLang="en-US" sz="3200" dirty="0">
                <a:solidFill>
                  <a:srgbClr val="4A66AC">
                    <a:lumMod val="75000"/>
                  </a:srgbClr>
                </a:solidFill>
                <a:latin typeface="微软雅黑" panose="020B0503020204020204" pitchFamily="34" charset="-122"/>
                <a:ea typeface="微软雅黑" panose="020B0503020204020204" pitchFamily="34" charset="-122"/>
                <a:cs typeface="+mj-cs"/>
              </a:rPr>
              <a:t>的作用</a:t>
            </a:r>
          </a:p>
        </p:txBody>
      </p:sp>
    </p:spTree>
    <p:extLst>
      <p:ext uri="{BB962C8B-B14F-4D97-AF65-F5344CB8AC3E}">
        <p14:creationId xmlns:p14="http://schemas.microsoft.com/office/powerpoint/2010/main" val="8203005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70977" y="1475509"/>
            <a:ext cx="7560840" cy="4713255"/>
          </a:xfrm>
        </p:spPr>
        <p:txBody>
          <a:bodyPr/>
          <a:lstStyle/>
          <a:p>
            <a:pPr marL="0" indent="0" algn="just">
              <a:lnSpc>
                <a:spcPct val="150000"/>
              </a:lnSpc>
              <a:spcBef>
                <a:spcPct val="50000"/>
              </a:spcBef>
              <a:buNone/>
              <a:defRPr/>
            </a:pPr>
            <a:r>
              <a:rPr lang="en-US" altLang="zh-CN" sz="2400" b="1" dirty="0">
                <a:latin typeface="微软雅黑" panose="020B0503020204020204" pitchFamily="34" charset="-122"/>
                <a:ea typeface="微软雅黑" panose="020B0503020204020204" pitchFamily="34" charset="-122"/>
              </a:rPr>
              <a:t>2. OS</a:t>
            </a:r>
            <a:r>
              <a:rPr lang="zh-CN" altLang="en-US" sz="2400" b="1" dirty="0">
                <a:latin typeface="微软雅黑" panose="020B0503020204020204" pitchFamily="34" charset="-122"/>
                <a:ea typeface="微软雅黑" panose="020B0503020204020204" pitchFamily="34" charset="-122"/>
              </a:rPr>
              <a:t>作为计算机系统</a:t>
            </a:r>
            <a:r>
              <a:rPr lang="zh-CN" altLang="en-US" sz="2400" b="1" dirty="0">
                <a:solidFill>
                  <a:srgbClr val="FF0000"/>
                </a:solidFill>
                <a:latin typeface="微软雅黑" panose="020B0503020204020204" pitchFamily="34" charset="-122"/>
                <a:ea typeface="微软雅黑" panose="020B0503020204020204" pitchFamily="34" charset="-122"/>
              </a:rPr>
              <a:t>资源的管理者</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软硬件资源</a:t>
            </a:r>
            <a:r>
              <a:rPr lang="en-US" altLang="zh-CN"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a:p>
            <a:pPr marL="300037" lvl="1" indent="0" algn="just">
              <a:lnSpc>
                <a:spcPct val="150000"/>
              </a:lnSpc>
              <a:spcBef>
                <a:spcPct val="50000"/>
              </a:spcBef>
              <a:buNone/>
              <a:defRPr/>
            </a:pPr>
            <a:r>
              <a:rPr lang="en-US" altLang="zh-CN" sz="2400" dirty="0">
                <a:latin typeface="微软雅黑" panose="020B0503020204020204" pitchFamily="34" charset="-122"/>
                <a:ea typeface="微软雅黑" panose="020B0503020204020204" pitchFamily="34" charset="-122"/>
              </a:rPr>
              <a:t>①</a:t>
            </a:r>
            <a:r>
              <a:rPr lang="zh-CN" altLang="en-US" sz="2400" dirty="0">
                <a:latin typeface="微软雅黑" panose="020B0503020204020204" pitchFamily="34" charset="-122"/>
                <a:ea typeface="微软雅黑" panose="020B0503020204020204" pitchFamily="34" charset="-122"/>
              </a:rPr>
              <a:t> 处理机管理， 用于分配和控制处理机；</a:t>
            </a:r>
            <a:endParaRPr lang="en-US" altLang="zh-CN" sz="2400" dirty="0">
              <a:latin typeface="微软雅黑" panose="020B0503020204020204" pitchFamily="34" charset="-122"/>
              <a:ea typeface="微软雅黑" panose="020B0503020204020204" pitchFamily="34" charset="-122"/>
            </a:endParaRPr>
          </a:p>
          <a:p>
            <a:pPr marL="300037" lvl="1" indent="0" algn="just">
              <a:lnSpc>
                <a:spcPct val="150000"/>
              </a:lnSpc>
              <a:spcBef>
                <a:spcPct val="50000"/>
              </a:spcBef>
              <a:buNone/>
              <a:defRPr/>
            </a:pPr>
            <a:r>
              <a:rPr lang="en-US" altLang="zh-CN" sz="2400" dirty="0">
                <a:latin typeface="微软雅黑" panose="020B0503020204020204" pitchFamily="34" charset="-122"/>
                <a:ea typeface="微软雅黑" panose="020B0503020204020204" pitchFamily="34" charset="-122"/>
              </a:rPr>
              <a:t>②</a:t>
            </a:r>
            <a:r>
              <a:rPr lang="zh-CN" altLang="en-US" sz="2400" dirty="0">
                <a:latin typeface="微软雅黑" panose="020B0503020204020204" pitchFamily="34" charset="-122"/>
                <a:ea typeface="微软雅黑" panose="020B0503020204020204" pitchFamily="34" charset="-122"/>
              </a:rPr>
              <a:t> 存储器管理，主要负责内存的分配与回收；</a:t>
            </a:r>
            <a:endParaRPr lang="en-US" altLang="zh-CN" sz="2400" dirty="0">
              <a:latin typeface="微软雅黑" panose="020B0503020204020204" pitchFamily="34" charset="-122"/>
              <a:ea typeface="微软雅黑" panose="020B0503020204020204" pitchFamily="34" charset="-122"/>
            </a:endParaRPr>
          </a:p>
          <a:p>
            <a:pPr marL="300037" lvl="1" indent="0" algn="just">
              <a:lnSpc>
                <a:spcPct val="150000"/>
              </a:lnSpc>
              <a:spcBef>
                <a:spcPct val="50000"/>
              </a:spcBef>
              <a:buNone/>
              <a:defRPr/>
            </a:pPr>
            <a:r>
              <a:rPr lang="en-US" altLang="zh-CN" sz="2400" dirty="0">
                <a:latin typeface="微软雅黑" panose="020B0503020204020204" pitchFamily="34" charset="-122"/>
                <a:ea typeface="微软雅黑" panose="020B0503020204020204" pitchFamily="34" charset="-122"/>
              </a:rPr>
              <a:t>③</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设备管理，负责</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设备的分配与操纵；</a:t>
            </a:r>
            <a:endParaRPr lang="en-US" altLang="zh-CN" sz="2400" dirty="0">
              <a:latin typeface="微软雅黑" panose="020B0503020204020204" pitchFamily="34" charset="-122"/>
              <a:ea typeface="微软雅黑" panose="020B0503020204020204" pitchFamily="34" charset="-122"/>
            </a:endParaRPr>
          </a:p>
          <a:p>
            <a:pPr marL="300037" lvl="1" indent="0" algn="just">
              <a:lnSpc>
                <a:spcPct val="150000"/>
              </a:lnSpc>
              <a:spcBef>
                <a:spcPct val="50000"/>
              </a:spcBef>
              <a:buNone/>
              <a:defRPr/>
            </a:pPr>
            <a:r>
              <a:rPr lang="en-US" altLang="zh-CN" sz="2400" dirty="0">
                <a:latin typeface="微软雅黑" panose="020B0503020204020204" pitchFamily="34" charset="-122"/>
                <a:ea typeface="微软雅黑" panose="020B0503020204020204" pitchFamily="34" charset="-122"/>
              </a:rPr>
              <a:t>④</a:t>
            </a:r>
            <a:r>
              <a:rPr lang="zh-CN" altLang="en-US" sz="2400" dirty="0">
                <a:latin typeface="微软雅黑" panose="020B0503020204020204" pitchFamily="34" charset="-122"/>
                <a:ea typeface="微软雅黑" panose="020B0503020204020204" pitchFamily="34" charset="-122"/>
              </a:rPr>
              <a:t> 文件管理，负责文件的存取、共享和保护。</a:t>
            </a:r>
          </a:p>
          <a:p>
            <a:pPr algn="just" eaLnBrk="1" hangingPunct="1">
              <a:lnSpc>
                <a:spcPct val="150000"/>
              </a:lnSpc>
              <a:spcBef>
                <a:spcPct val="50000"/>
              </a:spcBef>
              <a:defRPr/>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对于</a:t>
            </a:r>
            <a:r>
              <a:rPr lang="zh-CN" altLang="en-US" sz="2400" dirty="0">
                <a:solidFill>
                  <a:srgbClr val="FF0000"/>
                </a:solidFill>
                <a:latin typeface="微软雅黑" panose="020B0503020204020204" pitchFamily="34" charset="-122"/>
                <a:ea typeface="微软雅黑" panose="020B0503020204020204" pitchFamily="34" charset="-122"/>
              </a:rPr>
              <a:t>多用户系统，</a:t>
            </a:r>
            <a:r>
              <a:rPr lang="zh-CN" altLang="en-US" sz="2400" dirty="0">
                <a:latin typeface="微软雅黑" panose="020B0503020204020204" pitchFamily="34" charset="-122"/>
                <a:ea typeface="微软雅黑" panose="020B0503020204020204" pitchFamily="34" charset="-122"/>
              </a:rPr>
              <a:t>需要管理共享资源，避免发生冲突。</a:t>
            </a:r>
            <a:endParaRPr lang="en-US" altLang="zh-CN" sz="2400" dirty="0">
              <a:latin typeface="微软雅黑" panose="020B0503020204020204" pitchFamily="34" charset="-122"/>
              <a:ea typeface="微软雅黑" panose="020B0503020204020204" pitchFamily="34" charset="-122"/>
            </a:endParaRPr>
          </a:p>
        </p:txBody>
      </p:sp>
      <p:sp>
        <p:nvSpPr>
          <p:cNvPr id="4" name="Rectangle 2">
            <a:extLst>
              <a:ext uri="{FF2B5EF4-FFF2-40B4-BE49-F238E27FC236}">
                <a16:creationId xmlns:a16="http://schemas.microsoft.com/office/drawing/2014/main" id="{95A2CD8B-977E-8E45-ABA8-B60F6AA56128}"/>
              </a:ext>
            </a:extLst>
          </p:cNvPr>
          <p:cNvSpPr txBox="1">
            <a:spLocks noChangeArrowheads="1"/>
          </p:cNvSpPr>
          <p:nvPr/>
        </p:nvSpPr>
        <p:spPr bwMode="auto">
          <a:xfrm>
            <a:off x="0" y="215340"/>
            <a:ext cx="5450681" cy="73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8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defRPr/>
            </a:pPr>
            <a:r>
              <a:rPr lang="en-US" altLang="zh-CN" sz="3200" dirty="0">
                <a:solidFill>
                  <a:srgbClr val="4A66AC">
                    <a:lumMod val="75000"/>
                  </a:srgbClr>
                </a:solidFill>
                <a:latin typeface="微软雅黑" panose="020B0503020204020204" pitchFamily="34" charset="-122"/>
                <a:ea typeface="微软雅黑" panose="020B0503020204020204" pitchFamily="34" charset="-122"/>
                <a:cs typeface="+mj-cs"/>
              </a:rPr>
              <a:t>1.1.2 OS</a:t>
            </a:r>
            <a:r>
              <a:rPr lang="zh-CN" altLang="en-US" sz="3200" dirty="0">
                <a:solidFill>
                  <a:srgbClr val="4A66AC">
                    <a:lumMod val="75000"/>
                  </a:srgbClr>
                </a:solidFill>
                <a:latin typeface="微软雅黑" panose="020B0503020204020204" pitchFamily="34" charset="-122"/>
                <a:ea typeface="微软雅黑" panose="020B0503020204020204" pitchFamily="34" charset="-122"/>
                <a:cs typeface="+mj-cs"/>
              </a:rPr>
              <a:t>的作用</a:t>
            </a:r>
          </a:p>
        </p:txBody>
      </p:sp>
    </p:spTree>
    <p:extLst>
      <p:ext uri="{BB962C8B-B14F-4D97-AF65-F5344CB8AC3E}">
        <p14:creationId xmlns:p14="http://schemas.microsoft.com/office/powerpoint/2010/main" val="2093813757"/>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内容占位符 2"/>
          <p:cNvSpPr>
            <a:spLocks noGrp="1"/>
          </p:cNvSpPr>
          <p:nvPr>
            <p:ph idx="1"/>
          </p:nvPr>
        </p:nvSpPr>
        <p:spPr>
          <a:xfrm>
            <a:off x="485336" y="1539970"/>
            <a:ext cx="8435280" cy="4542777"/>
          </a:xfrm>
        </p:spPr>
        <p:txBody>
          <a:bodyPr/>
          <a:lstStyle/>
          <a:p>
            <a:pPr eaLnBrk="1" hangingPunct="1">
              <a:lnSpc>
                <a:spcPct val="100000"/>
              </a:lnSpc>
            </a:pPr>
            <a:r>
              <a:rPr lang="zh-CN" altLang="en-US" sz="2400" dirty="0">
                <a:latin typeface="微软雅黑" panose="020B0503020204020204" pitchFamily="34" charset="-122"/>
                <a:ea typeface="微软雅黑" panose="020B0503020204020204" pitchFamily="34" charset="-122"/>
              </a:rPr>
              <a:t>操作系统的任务在</a:t>
            </a:r>
            <a:r>
              <a:rPr lang="zh-CN" altLang="en-US" sz="2400" dirty="0">
                <a:solidFill>
                  <a:srgbClr val="FF0000"/>
                </a:solidFill>
                <a:latin typeface="微软雅黑" panose="020B0503020204020204" pitchFamily="34" charset="-122"/>
                <a:ea typeface="微软雅黑" panose="020B0503020204020204" pitchFamily="34" charset="-122"/>
              </a:rPr>
              <a:t>相互竞争</a:t>
            </a:r>
            <a:r>
              <a:rPr lang="zh-CN" altLang="en-US" sz="2400" dirty="0">
                <a:latin typeface="微软雅黑" panose="020B0503020204020204" pitchFamily="34" charset="-122"/>
                <a:ea typeface="微软雅黑" panose="020B0503020204020204" pitchFamily="34" charset="-122"/>
              </a:rPr>
              <a:t>的程序之间</a:t>
            </a:r>
            <a:r>
              <a:rPr lang="zh-CN" altLang="en-US" sz="2400" dirty="0">
                <a:solidFill>
                  <a:srgbClr val="FF0000"/>
                </a:solidFill>
                <a:latin typeface="微软雅黑" panose="020B0503020204020204" pitchFamily="34" charset="-122"/>
                <a:ea typeface="微软雅黑" panose="020B0503020204020204" pitchFamily="34" charset="-122"/>
              </a:rPr>
              <a:t>有序</a:t>
            </a:r>
            <a:r>
              <a:rPr lang="zh-CN" altLang="en-US" sz="2400" dirty="0">
                <a:latin typeface="微软雅黑" panose="020B0503020204020204" pitchFamily="34" charset="-122"/>
                <a:ea typeface="微软雅黑" panose="020B0503020204020204" pitchFamily="34" charset="-122"/>
              </a:rPr>
              <a:t>地控制对硬件设备的分配</a:t>
            </a:r>
            <a:endParaRPr lang="en-US" altLang="zh-CN" sz="2400" dirty="0">
              <a:latin typeface="微软雅黑" panose="020B0503020204020204" pitchFamily="34" charset="-122"/>
              <a:ea typeface="微软雅黑" panose="020B0503020204020204" pitchFamily="34" charset="-122"/>
            </a:endParaRPr>
          </a:p>
          <a:p>
            <a:pPr eaLnBrk="1" hangingPunct="1">
              <a:lnSpc>
                <a:spcPct val="100000"/>
              </a:lnSpc>
            </a:pPr>
            <a:endParaRPr lang="en-US" altLang="zh-CN" sz="24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400" dirty="0">
                <a:latin typeface="微软雅黑" panose="020B0503020204020204" pitchFamily="34" charset="-122"/>
                <a:ea typeface="微软雅黑" panose="020B0503020204020204" pitchFamily="34" charset="-122"/>
              </a:rPr>
              <a:t>资源管理包括用以下两种不同的方式实现</a:t>
            </a:r>
            <a:r>
              <a:rPr lang="zh-CN" altLang="en-US" sz="2400" dirty="0">
                <a:solidFill>
                  <a:srgbClr val="FF0000"/>
                </a:solidFill>
                <a:latin typeface="微软雅黑" panose="020B0503020204020204" pitchFamily="34" charset="-122"/>
                <a:ea typeface="微软雅黑" panose="020B0503020204020204" pitchFamily="34" charset="-122"/>
              </a:rPr>
              <a:t>多路复用（共享）</a:t>
            </a:r>
            <a:r>
              <a:rPr lang="zh-CN" altLang="en-US" sz="2400" dirty="0">
                <a:latin typeface="微软雅黑" panose="020B0503020204020204" pitchFamily="34" charset="-122"/>
                <a:ea typeface="微软雅黑" panose="020B0503020204020204" pitchFamily="34" charset="-122"/>
              </a:rPr>
              <a:t>资源</a:t>
            </a:r>
            <a:endParaRPr lang="en-US" altLang="zh-CN" sz="2400" dirty="0">
              <a:latin typeface="微软雅黑" panose="020B0503020204020204" pitchFamily="34" charset="-122"/>
              <a:ea typeface="微软雅黑" panose="020B0503020204020204" pitchFamily="34" charset="-122"/>
            </a:endParaRPr>
          </a:p>
          <a:p>
            <a:pPr marL="685800" lvl="1" indent="-342900">
              <a:lnSpc>
                <a:spcPct val="100000"/>
              </a:lnSpc>
              <a:buFont typeface="Calibri" panose="020F0502020204030204" pitchFamily="34" charset="0"/>
              <a:buAutoNum type="arabicPeriod"/>
            </a:pPr>
            <a:r>
              <a:rPr lang="zh-CN" altLang="en-US" sz="2400" dirty="0">
                <a:solidFill>
                  <a:srgbClr val="FF0000"/>
                </a:solidFill>
                <a:latin typeface="微软雅黑" panose="020B0503020204020204" pitchFamily="34" charset="-122"/>
                <a:ea typeface="微软雅黑" panose="020B0503020204020204" pitchFamily="34" charset="-122"/>
              </a:rPr>
              <a:t>在时间上复用</a:t>
            </a:r>
            <a:r>
              <a:rPr lang="zh-CN" altLang="en-US" sz="2400" dirty="0">
                <a:latin typeface="微软雅黑" panose="020B0503020204020204" pitchFamily="34" charset="-122"/>
                <a:ea typeface="微软雅黑" panose="020B0503020204020204" pitchFamily="34" charset="-122"/>
              </a:rPr>
              <a:t>：当一种资源在时间上复用时，不同的程序“轮流”实用它；例如</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、打印机等</a:t>
            </a:r>
            <a:endParaRPr lang="en-US" altLang="zh-CN" sz="2400" dirty="0">
              <a:latin typeface="微软雅黑" panose="020B0503020204020204" pitchFamily="34" charset="-122"/>
              <a:ea typeface="微软雅黑" panose="020B0503020204020204" pitchFamily="34" charset="-122"/>
            </a:endParaRPr>
          </a:p>
          <a:p>
            <a:pPr marL="685800" lvl="1" indent="-342900">
              <a:lnSpc>
                <a:spcPct val="100000"/>
              </a:lnSpc>
              <a:buFont typeface="Calibri" panose="020F0502020204030204" pitchFamily="34" charset="0"/>
              <a:buAutoNum type="arabicPeriod"/>
            </a:pPr>
            <a:r>
              <a:rPr lang="zh-CN" altLang="en-US" sz="2400" dirty="0">
                <a:solidFill>
                  <a:srgbClr val="FF0000"/>
                </a:solidFill>
                <a:latin typeface="微软雅黑" panose="020B0503020204020204" pitchFamily="34" charset="-122"/>
                <a:ea typeface="微软雅黑" panose="020B0503020204020204" pitchFamily="34" charset="-122"/>
              </a:rPr>
              <a:t>在空间上复用</a:t>
            </a:r>
            <a:r>
              <a:rPr lang="zh-CN" altLang="en-US" sz="2400" dirty="0">
                <a:latin typeface="微软雅黑" panose="020B0503020204020204" pitchFamily="34" charset="-122"/>
                <a:ea typeface="微软雅黑" panose="020B0503020204020204" pitchFamily="34" charset="-122"/>
              </a:rPr>
              <a:t>：每个客户都得到资源的一部分；例如内存、磁盘等</a:t>
            </a:r>
          </a:p>
        </p:txBody>
      </p:sp>
      <p:sp>
        <p:nvSpPr>
          <p:cNvPr id="6" name="线形标注 2 5"/>
          <p:cNvSpPr/>
          <p:nvPr/>
        </p:nvSpPr>
        <p:spPr>
          <a:xfrm>
            <a:off x="6342627" y="2390025"/>
            <a:ext cx="1660934" cy="577394"/>
          </a:xfrm>
          <a:prstGeom prst="borderCallout2">
            <a:avLst>
              <a:gd name="adj1" fmla="val 16313"/>
              <a:gd name="adj2" fmla="val 2678"/>
              <a:gd name="adj3" fmla="val 18750"/>
              <a:gd name="adj4" fmla="val -45304"/>
              <a:gd name="adj5" fmla="val -52922"/>
              <a:gd name="adj6" fmla="val -91756"/>
            </a:avLst>
          </a:prstGeom>
          <a:solidFill>
            <a:srgbClr val="FE0000"/>
          </a:solidFill>
          <a:effectLst>
            <a:outerShdw blurRad="50800" dist="38100" dir="5400000" algn="t" rotWithShape="0">
              <a:prstClr val="black">
                <a:alpha val="40000"/>
              </a:prstClr>
            </a:outerShdw>
          </a:effectLst>
          <a:scene3d>
            <a:camera prst="perspectiveAbove"/>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solidFill>
                  <a:schemeClr val="bg1"/>
                </a:solidFill>
                <a:latin typeface="仿宋" pitchFamily="49" charset="-122"/>
                <a:ea typeface="仿宋" pitchFamily="49" charset="-122"/>
              </a:rPr>
              <a:t>自底向上的</a:t>
            </a:r>
            <a:endParaRPr lang="en-US" altLang="zh-CN" b="1" dirty="0">
              <a:solidFill>
                <a:schemeClr val="bg1"/>
              </a:solidFill>
              <a:latin typeface="仿宋" pitchFamily="49" charset="-122"/>
              <a:ea typeface="仿宋" pitchFamily="49" charset="-122"/>
            </a:endParaRPr>
          </a:p>
          <a:p>
            <a:pPr algn="ctr" eaLnBrk="1" hangingPunct="1">
              <a:defRPr/>
            </a:pPr>
            <a:r>
              <a:rPr lang="zh-CN" altLang="en-US" b="1" dirty="0">
                <a:solidFill>
                  <a:schemeClr val="bg1"/>
                </a:solidFill>
                <a:latin typeface="仿宋" pitchFamily="49" charset="-122"/>
                <a:ea typeface="仿宋" pitchFamily="49" charset="-122"/>
              </a:rPr>
              <a:t>观点</a:t>
            </a:r>
          </a:p>
        </p:txBody>
      </p:sp>
      <p:sp>
        <p:nvSpPr>
          <p:cNvPr id="4" name="Rectangle 2">
            <a:extLst>
              <a:ext uri="{FF2B5EF4-FFF2-40B4-BE49-F238E27FC236}">
                <a16:creationId xmlns:a16="http://schemas.microsoft.com/office/drawing/2014/main" id="{F9D51383-2662-284E-9F5E-EDFD6C04A2FA}"/>
              </a:ext>
            </a:extLst>
          </p:cNvPr>
          <p:cNvSpPr txBox="1">
            <a:spLocks noChangeArrowheads="1"/>
          </p:cNvSpPr>
          <p:nvPr/>
        </p:nvSpPr>
        <p:spPr bwMode="auto">
          <a:xfrm>
            <a:off x="0" y="215340"/>
            <a:ext cx="5450681" cy="73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8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defRPr/>
            </a:pPr>
            <a:r>
              <a:rPr lang="en-US" altLang="zh-CN" sz="3200" dirty="0">
                <a:solidFill>
                  <a:srgbClr val="4A66AC">
                    <a:lumMod val="75000"/>
                  </a:srgbClr>
                </a:solidFill>
                <a:latin typeface="微软雅黑" panose="020B0503020204020204" pitchFamily="34" charset="-122"/>
                <a:ea typeface="微软雅黑" panose="020B0503020204020204" pitchFamily="34" charset="-122"/>
                <a:cs typeface="+mj-cs"/>
              </a:rPr>
              <a:t>1.1.2 OS</a:t>
            </a:r>
            <a:r>
              <a:rPr lang="zh-CN" altLang="en-US" sz="3200" dirty="0">
                <a:solidFill>
                  <a:srgbClr val="4A66AC">
                    <a:lumMod val="75000"/>
                  </a:srgbClr>
                </a:solidFill>
                <a:latin typeface="微软雅黑" panose="020B0503020204020204" pitchFamily="34" charset="-122"/>
                <a:ea typeface="微软雅黑" panose="020B0503020204020204" pitchFamily="34" charset="-122"/>
                <a:cs typeface="+mj-cs"/>
              </a:rPr>
              <a:t>的作用</a:t>
            </a:r>
          </a:p>
        </p:txBody>
      </p:sp>
    </p:spTree>
    <p:extLst>
      <p:ext uri="{BB962C8B-B14F-4D97-AF65-F5344CB8AC3E}">
        <p14:creationId xmlns:p14="http://schemas.microsoft.com/office/powerpoint/2010/main" val="20607741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3">
            <a:extLst>
              <a:ext uri="{FF2B5EF4-FFF2-40B4-BE49-F238E27FC236}">
                <a16:creationId xmlns:a16="http://schemas.microsoft.com/office/drawing/2014/main" id="{68312AFE-20BD-4F3C-8858-5BEE0398B614}"/>
              </a:ext>
            </a:extLst>
          </p:cNvPr>
          <p:cNvSpPr>
            <a:spLocks noGrp="1" noChangeArrowheads="1"/>
          </p:cNvSpPr>
          <p:nvPr>
            <p:ph idx="1"/>
          </p:nvPr>
        </p:nvSpPr>
        <p:spPr>
          <a:xfrm>
            <a:off x="304800" y="1270000"/>
            <a:ext cx="8610600" cy="5031740"/>
          </a:xfrm>
        </p:spPr>
        <p:txBody>
          <a:bodyPr/>
          <a:lstStyle/>
          <a:p>
            <a:pPr algn="just">
              <a:lnSpc>
                <a:spcPct val="110000"/>
              </a:lnSpc>
              <a:spcBef>
                <a:spcPts val="150"/>
              </a:spcBef>
            </a:pPr>
            <a:r>
              <a:rPr lang="en-US" altLang="zh-CN" sz="2400" dirty="0">
                <a:latin typeface="Microsoft YaHei" panose="020B0503020204020204" pitchFamily="34" charset="-122"/>
                <a:ea typeface="Microsoft YaHei" panose="020B0503020204020204" pitchFamily="34" charset="-122"/>
              </a:rPr>
              <a:t>C01</a:t>
            </a:r>
            <a:r>
              <a:rPr lang="zh-CN" altLang="zh-CN" sz="2400" dirty="0">
                <a:latin typeface="Microsoft YaHei" panose="020B0503020204020204" pitchFamily="34" charset="-122"/>
                <a:ea typeface="Microsoft YaHei" panose="020B0503020204020204" pitchFamily="34" charset="-122"/>
              </a:rPr>
              <a:t>：要求学生从系统级上</a:t>
            </a:r>
            <a:r>
              <a:rPr lang="zh-CN" altLang="zh-CN" sz="2400" b="1" dirty="0">
                <a:solidFill>
                  <a:srgbClr val="FF0000"/>
                </a:solidFill>
                <a:latin typeface="Microsoft YaHei" panose="020B0503020204020204" pitchFamily="34" charset="-122"/>
                <a:ea typeface="Microsoft YaHei" panose="020B0503020204020204" pitchFamily="34" charset="-122"/>
              </a:rPr>
              <a:t>掌握分析和设计计算机操作系统的基本思路</a:t>
            </a:r>
            <a:r>
              <a:rPr lang="zh-CN" altLang="zh-CN" sz="2400" dirty="0">
                <a:latin typeface="Microsoft YaHei" panose="020B0503020204020204" pitchFamily="34" charset="-122"/>
                <a:ea typeface="Microsoft YaHei" panose="020B0503020204020204" pitchFamily="34" charset="-122"/>
              </a:rPr>
              <a:t>，对内核、进程、线程等核心概念具有系统级的认识与理解。</a:t>
            </a:r>
            <a:endParaRPr lang="en-US" altLang="zh-CN" sz="2400" dirty="0">
              <a:latin typeface="Microsoft YaHei" panose="020B0503020204020204" pitchFamily="34" charset="-122"/>
              <a:ea typeface="Microsoft YaHei" panose="020B0503020204020204" pitchFamily="34" charset="-122"/>
            </a:endParaRPr>
          </a:p>
          <a:p>
            <a:pPr algn="just">
              <a:lnSpc>
                <a:spcPct val="110000"/>
              </a:lnSpc>
              <a:spcBef>
                <a:spcPts val="150"/>
              </a:spcBef>
            </a:pPr>
            <a:r>
              <a:rPr lang="en-US" altLang="zh-CN" sz="2400" dirty="0">
                <a:latin typeface="Microsoft YaHei" panose="020B0503020204020204" pitchFamily="34" charset="-122"/>
                <a:ea typeface="Microsoft YaHei" panose="020B0503020204020204" pitchFamily="34" charset="-122"/>
              </a:rPr>
              <a:t>C02</a:t>
            </a:r>
            <a:r>
              <a:rPr lang="zh-CN" altLang="zh-CN" sz="2400" dirty="0">
                <a:latin typeface="Microsoft YaHei" panose="020B0503020204020204" pitchFamily="34" charset="-122"/>
                <a:ea typeface="Microsoft YaHei" panose="020B0503020204020204" pitchFamily="34" charset="-122"/>
              </a:rPr>
              <a:t>：要求学生</a:t>
            </a:r>
            <a:r>
              <a:rPr lang="zh-CN" altLang="zh-CN" sz="2400" b="1" dirty="0">
                <a:solidFill>
                  <a:srgbClr val="FF0000"/>
                </a:solidFill>
                <a:latin typeface="Microsoft YaHei" panose="020B0503020204020204" pitchFamily="34" charset="-122"/>
                <a:ea typeface="Microsoft YaHei" panose="020B0503020204020204" pitchFamily="34" charset="-122"/>
              </a:rPr>
              <a:t>理解操作系统的设计原理、框架、目标、各部分的工作原理</a:t>
            </a:r>
            <a:r>
              <a:rPr lang="zh-CN" altLang="zh-CN" sz="2400" dirty="0">
                <a:latin typeface="Microsoft YaHei" panose="020B0503020204020204" pitchFamily="34" charset="-122"/>
                <a:ea typeface="Microsoft YaHei" panose="020B0503020204020204" pitchFamily="34" charset="-122"/>
              </a:rPr>
              <a:t>，能够从系统级上应用内核、进程、线程等核心概念对操作系统进行设计并改进等。</a:t>
            </a:r>
            <a:endParaRPr lang="en-US" altLang="zh-CN" sz="2400" dirty="0">
              <a:latin typeface="Microsoft YaHei" panose="020B0503020204020204" pitchFamily="34" charset="-122"/>
              <a:ea typeface="Microsoft YaHei" panose="020B0503020204020204" pitchFamily="34" charset="-122"/>
            </a:endParaRPr>
          </a:p>
          <a:p>
            <a:pPr algn="just">
              <a:lnSpc>
                <a:spcPct val="110000"/>
              </a:lnSpc>
              <a:spcBef>
                <a:spcPts val="150"/>
              </a:spcBef>
            </a:pPr>
            <a:r>
              <a:rPr lang="en-US" altLang="zh-CN" sz="2400" dirty="0">
                <a:latin typeface="Microsoft YaHei" panose="020B0503020204020204" pitchFamily="34" charset="-122"/>
                <a:ea typeface="Microsoft YaHei" panose="020B0503020204020204" pitchFamily="34" charset="-122"/>
              </a:rPr>
              <a:t>C03</a:t>
            </a:r>
            <a:r>
              <a:rPr lang="zh-CN" altLang="zh-CN" sz="2400" dirty="0">
                <a:latin typeface="Microsoft YaHei" panose="020B0503020204020204" pitchFamily="34" charset="-122"/>
                <a:ea typeface="Microsoft YaHei" panose="020B0503020204020204" pitchFamily="34" charset="-122"/>
              </a:rPr>
              <a:t>：要求学生能够</a:t>
            </a:r>
            <a:r>
              <a:rPr lang="zh-CN" altLang="zh-CN" sz="2400" b="1" dirty="0">
                <a:solidFill>
                  <a:srgbClr val="FF0000"/>
                </a:solidFill>
                <a:latin typeface="Microsoft YaHei" panose="020B0503020204020204" pitchFamily="34" charset="-122"/>
                <a:ea typeface="Microsoft YaHei" panose="020B0503020204020204" pitchFamily="34" charset="-122"/>
              </a:rPr>
              <a:t>理解各类操作系统中的经典问题和典型应用</a:t>
            </a:r>
            <a:r>
              <a:rPr lang="zh-CN" altLang="en-US" sz="2400" dirty="0">
                <a:latin typeface="Microsoft YaHei" panose="020B0503020204020204" pitchFamily="34" charset="-122"/>
                <a:ea typeface="Microsoft YaHei" panose="020B0503020204020204" pitchFamily="34" charset="-122"/>
              </a:rPr>
              <a:t>，</a:t>
            </a:r>
            <a:r>
              <a:rPr lang="zh-CN" altLang="zh-CN" sz="2400" dirty="0">
                <a:latin typeface="Microsoft YaHei" panose="020B0503020204020204" pitchFamily="34" charset="-122"/>
                <a:ea typeface="Microsoft YaHei" panose="020B0503020204020204" pitchFamily="34" charset="-122"/>
              </a:rPr>
              <a:t>并搭建</a:t>
            </a:r>
            <a:r>
              <a:rPr lang="en-US" altLang="zh-CN" sz="2400" dirty="0">
                <a:latin typeface="Microsoft YaHei" panose="020B0503020204020204" pitchFamily="34" charset="-122"/>
                <a:ea typeface="Microsoft YaHei" panose="020B0503020204020204" pitchFamily="34" charset="-122"/>
              </a:rPr>
              <a:t>Linux</a:t>
            </a:r>
            <a:r>
              <a:rPr lang="zh-CN" altLang="zh-CN" sz="2400" dirty="0">
                <a:latin typeface="Microsoft YaHei" panose="020B0503020204020204" pitchFamily="34" charset="-122"/>
                <a:ea typeface="Microsoft YaHei" panose="020B0503020204020204" pitchFamily="34" charset="-122"/>
              </a:rPr>
              <a:t>环境，开展相应的实验，实现这些经典问题及应用。</a:t>
            </a:r>
          </a:p>
          <a:p>
            <a:pPr algn="just">
              <a:lnSpc>
                <a:spcPct val="110000"/>
              </a:lnSpc>
              <a:spcBef>
                <a:spcPts val="150"/>
              </a:spcBef>
            </a:pPr>
            <a:r>
              <a:rPr lang="en-US" altLang="zh-CN" sz="2400" dirty="0">
                <a:latin typeface="Microsoft YaHei" panose="020B0503020204020204" pitchFamily="34" charset="-122"/>
                <a:ea typeface="Microsoft YaHei" panose="020B0503020204020204" pitchFamily="34" charset="-122"/>
              </a:rPr>
              <a:t>C04</a:t>
            </a:r>
            <a:r>
              <a:rPr lang="zh-CN" altLang="zh-CN" sz="2400" dirty="0">
                <a:latin typeface="Microsoft YaHei" panose="020B0503020204020204" pitchFamily="34" charset="-122"/>
                <a:ea typeface="Microsoft YaHei" panose="020B0503020204020204" pitchFamily="34" charset="-122"/>
              </a:rPr>
              <a:t>：要求学生理解计算机操作系统的关键功能，并搭建</a:t>
            </a:r>
            <a:r>
              <a:rPr lang="en-US" altLang="zh-CN" sz="2400" dirty="0">
                <a:latin typeface="Microsoft YaHei" panose="020B0503020204020204" pitchFamily="34" charset="-122"/>
                <a:ea typeface="Microsoft YaHei" panose="020B0503020204020204" pitchFamily="34" charset="-122"/>
              </a:rPr>
              <a:t>Linux</a:t>
            </a:r>
            <a:r>
              <a:rPr lang="zh-CN" altLang="zh-CN" sz="2400" dirty="0">
                <a:latin typeface="Microsoft YaHei" panose="020B0503020204020204" pitchFamily="34" charset="-122"/>
                <a:ea typeface="Microsoft YaHei" panose="020B0503020204020204" pitchFamily="34" charset="-122"/>
              </a:rPr>
              <a:t>环境，开展相应的实验，实现这些关键功能</a:t>
            </a:r>
            <a:r>
              <a:rPr lang="en-US" altLang="zh-CN" sz="2400" dirty="0">
                <a:latin typeface="Microsoft YaHei" panose="020B0503020204020204" pitchFamily="34" charset="-122"/>
                <a:ea typeface="Microsoft YaHei" panose="020B0503020204020204" pitchFamily="34" charset="-122"/>
              </a:rPr>
              <a:t>, </a:t>
            </a:r>
            <a:r>
              <a:rPr lang="zh-CN" altLang="zh-CN" sz="2400" b="1" dirty="0">
                <a:solidFill>
                  <a:srgbClr val="FF0000"/>
                </a:solidFill>
                <a:latin typeface="Microsoft YaHei" panose="020B0503020204020204" pitchFamily="34" charset="-122"/>
                <a:ea typeface="Microsoft YaHei" panose="020B0503020204020204" pitchFamily="34" charset="-122"/>
              </a:rPr>
              <a:t>培养系统能力和解决复杂工程问题的能力</a:t>
            </a:r>
            <a:r>
              <a:rPr lang="zh-CN" altLang="zh-CN" sz="2400" dirty="0">
                <a:latin typeface="Microsoft YaHei" panose="020B0503020204020204" pitchFamily="34" charset="-122"/>
                <a:ea typeface="Microsoft YaHei" panose="020B0503020204020204" pitchFamily="34" charset="-122"/>
              </a:rPr>
              <a:t>。</a:t>
            </a:r>
            <a:endParaRPr lang="zh-CN" altLang="en-US" sz="2800" b="1" dirty="0">
              <a:solidFill>
                <a:srgbClr val="FF0000"/>
              </a:solidFill>
              <a:latin typeface="Microsoft YaHei" panose="020B0503020204020204" pitchFamily="34" charset="-122"/>
              <a:ea typeface="Microsoft YaHei" panose="020B0503020204020204" pitchFamily="34" charset="-122"/>
            </a:endParaRPr>
          </a:p>
        </p:txBody>
      </p:sp>
      <p:sp>
        <p:nvSpPr>
          <p:cNvPr id="6147" name="Rectangle 4">
            <a:extLst>
              <a:ext uri="{FF2B5EF4-FFF2-40B4-BE49-F238E27FC236}">
                <a16:creationId xmlns:a16="http://schemas.microsoft.com/office/drawing/2014/main" id="{13531C9B-F907-4635-83A3-776C02F1DFEE}"/>
              </a:ext>
            </a:extLst>
          </p:cNvPr>
          <p:cNvSpPr>
            <a:spLocks noGrp="1" noChangeArrowheads="1"/>
          </p:cNvSpPr>
          <p:nvPr>
            <p:ph type="title" idx="4294967295"/>
          </p:nvPr>
        </p:nvSpPr>
        <p:spPr>
          <a:xfrm>
            <a:off x="1431925" y="293688"/>
            <a:ext cx="7712075" cy="606425"/>
          </a:xfrm>
          <a:prstGeom prst="rect">
            <a:avLst/>
          </a:prstGeom>
        </p:spPr>
        <p:txBody>
          <a:bodyPr/>
          <a:lstStyle/>
          <a:p>
            <a:r>
              <a:rPr lang="zh-CN" altLang="en-US" sz="3200" b="1" dirty="0">
                <a:solidFill>
                  <a:srgbClr val="4A66AC">
                    <a:lumMod val="75000"/>
                  </a:srgbClr>
                </a:solidFill>
                <a:latin typeface="微软雅黑" panose="020B0503020204020204" pitchFamily="34" charset="-122"/>
                <a:ea typeface="微软雅黑" panose="020B0503020204020204" pitchFamily="34" charset="-122"/>
              </a:rPr>
              <a:t>课程目标</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3968" y="1729832"/>
            <a:ext cx="7884876" cy="3456384"/>
          </a:xfrm>
        </p:spPr>
        <p:txBody>
          <a:bodyPr/>
          <a:lstStyle/>
          <a:p>
            <a:pPr marL="0" indent="0" algn="just">
              <a:spcBef>
                <a:spcPct val="50000"/>
              </a:spcBef>
              <a:buNone/>
              <a:defRPr/>
            </a:pPr>
            <a:r>
              <a:rPr lang="en-US" altLang="zh-CN" sz="2400" b="1" dirty="0">
                <a:solidFill>
                  <a:srgbClr val="002060"/>
                </a:solidFill>
                <a:latin typeface="微软雅黑" panose="020B0503020204020204" pitchFamily="34" charset="-122"/>
                <a:ea typeface="微软雅黑" panose="020B0503020204020204" pitchFamily="34" charset="-122"/>
              </a:rPr>
              <a:t>3. OS</a:t>
            </a:r>
            <a:r>
              <a:rPr lang="zh-CN" altLang="en-US" sz="2400" b="1" dirty="0">
                <a:solidFill>
                  <a:srgbClr val="002060"/>
                </a:solidFill>
                <a:latin typeface="微软雅黑" panose="020B0503020204020204" pitchFamily="34" charset="-122"/>
                <a:ea typeface="微软雅黑" panose="020B0503020204020204" pitchFamily="34" charset="-122"/>
              </a:rPr>
              <a:t>用作扩充机器</a:t>
            </a:r>
          </a:p>
          <a:p>
            <a:pPr lvl="1" algn="just" eaLnBrk="1" hangingPunct="1">
              <a:spcBef>
                <a:spcPct val="50000"/>
              </a:spcBef>
              <a:defRPr/>
            </a:pPr>
            <a:r>
              <a:rPr lang="zh-CN" altLang="en-US" sz="2400" dirty="0">
                <a:solidFill>
                  <a:srgbClr val="FF0000"/>
                </a:solidFill>
                <a:latin typeface="微软雅黑" panose="020B0503020204020204" pitchFamily="34" charset="-122"/>
                <a:ea typeface="微软雅黑" panose="020B0503020204020204" pitchFamily="34" charset="-122"/>
              </a:rPr>
              <a:t>裸机：完全无软件的计算机系统。</a:t>
            </a:r>
            <a:endParaRPr lang="en-US" altLang="zh-CN" sz="2400" dirty="0">
              <a:solidFill>
                <a:srgbClr val="FF0000"/>
              </a:solidFill>
              <a:latin typeface="微软雅黑" panose="020B0503020204020204" pitchFamily="34" charset="-122"/>
              <a:ea typeface="微软雅黑" panose="020B0503020204020204" pitchFamily="34" charset="-122"/>
            </a:endParaRPr>
          </a:p>
          <a:p>
            <a:pPr lvl="1" algn="just" eaLnBrk="1" hangingPunct="1">
              <a:spcBef>
                <a:spcPct val="50000"/>
              </a:spcBef>
              <a:defRPr/>
            </a:pPr>
            <a:r>
              <a:rPr lang="zh-CN" altLang="en-US" sz="2400" dirty="0">
                <a:latin typeface="微软雅黑" panose="020B0503020204020204" pitchFamily="34" charset="-122"/>
                <a:ea typeface="微软雅黑" panose="020B0503020204020204" pitchFamily="34" charset="-122"/>
              </a:rPr>
              <a:t>操作系统用作扩充机器功能，使其便于使用</a:t>
            </a:r>
          </a:p>
          <a:p>
            <a:pPr lvl="1" algn="just" eaLnBrk="1" hangingPunct="1">
              <a:spcBef>
                <a:spcPct val="50000"/>
              </a:spcBef>
              <a:defRPr/>
            </a:pPr>
            <a:r>
              <a:rPr lang="zh-CN" altLang="en-US" sz="2400" dirty="0">
                <a:latin typeface="微软雅黑" panose="020B0503020204020204" pitchFamily="34" charset="-122"/>
                <a:ea typeface="微软雅黑" panose="020B0503020204020204" pitchFamily="34" charset="-122"/>
              </a:rPr>
              <a:t>在裸机上覆盖管理软件，实现对设备的操作，并向上提供一组操作命令。</a:t>
            </a:r>
            <a:endParaRPr lang="en-US" altLang="zh-CN" sz="2400" dirty="0">
              <a:latin typeface="微软雅黑" panose="020B0503020204020204" pitchFamily="34" charset="-122"/>
              <a:ea typeface="微软雅黑" panose="020B0503020204020204" pitchFamily="34" charset="-122"/>
            </a:endParaRPr>
          </a:p>
          <a:p>
            <a:pPr lvl="1" algn="just" eaLnBrk="1" hangingPunct="1">
              <a:spcBef>
                <a:spcPct val="50000"/>
              </a:spcBef>
              <a:defRPr/>
            </a:pPr>
            <a:r>
              <a:rPr lang="zh-CN" altLang="en-US" sz="2400" dirty="0">
                <a:latin typeface="微软雅黑" panose="020B0503020204020204" pitchFamily="34" charset="-122"/>
                <a:ea typeface="微软雅黑" panose="020B0503020204020204" pitchFamily="34" charset="-122"/>
              </a:rPr>
              <a:t>隐藏对设备操作的具体细节，实现对硬件操作的多个层次的抽象。</a:t>
            </a:r>
            <a:endParaRPr lang="en-US" altLang="zh-CN" sz="2400" dirty="0">
              <a:latin typeface="微软雅黑" panose="020B0503020204020204" pitchFamily="34" charset="-122"/>
              <a:ea typeface="微软雅黑" panose="020B0503020204020204" pitchFamily="34" charset="-122"/>
            </a:endParaRPr>
          </a:p>
          <a:p>
            <a:pPr lvl="1" algn="just" eaLnBrk="1" hangingPunct="1">
              <a:spcBef>
                <a:spcPct val="50000"/>
              </a:spcBef>
              <a:defRPr/>
            </a:pPr>
            <a:r>
              <a:rPr lang="zh-CN" altLang="en-US" sz="2400" dirty="0">
                <a:latin typeface="微软雅黑" panose="020B0503020204020204" pitchFamily="34" charset="-122"/>
                <a:ea typeface="微软雅黑" panose="020B0503020204020204" pitchFamily="34" charset="-122"/>
              </a:rPr>
              <a:t>通常把覆盖了软件的机器称为扩充机器或虚机器。</a:t>
            </a:r>
            <a:endParaRPr lang="en-US" altLang="zh-CN" sz="2400" dirty="0">
              <a:latin typeface="微软雅黑" panose="020B0503020204020204" pitchFamily="34" charset="-122"/>
              <a:ea typeface="微软雅黑" panose="020B0503020204020204" pitchFamily="34" charset="-122"/>
            </a:endParaRPr>
          </a:p>
          <a:p>
            <a:pPr eaLnBrk="1" hangingPunct="1">
              <a:defRPr/>
            </a:pPr>
            <a:endParaRPr lang="zh-CN" altLang="en-US" dirty="0"/>
          </a:p>
        </p:txBody>
      </p:sp>
      <p:sp>
        <p:nvSpPr>
          <p:cNvPr id="4" name="Rectangle 2">
            <a:extLst>
              <a:ext uri="{FF2B5EF4-FFF2-40B4-BE49-F238E27FC236}">
                <a16:creationId xmlns:a16="http://schemas.microsoft.com/office/drawing/2014/main" id="{57E082D4-BE79-EC4D-B0ED-2014984D1533}"/>
              </a:ext>
            </a:extLst>
          </p:cNvPr>
          <p:cNvSpPr txBox="1">
            <a:spLocks noChangeArrowheads="1"/>
          </p:cNvSpPr>
          <p:nvPr/>
        </p:nvSpPr>
        <p:spPr bwMode="auto">
          <a:xfrm>
            <a:off x="0" y="215340"/>
            <a:ext cx="5450681" cy="73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8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defRPr/>
            </a:pPr>
            <a:r>
              <a:rPr lang="en-US" altLang="zh-CN" sz="3200" dirty="0">
                <a:solidFill>
                  <a:srgbClr val="4A66AC">
                    <a:lumMod val="75000"/>
                  </a:srgbClr>
                </a:solidFill>
                <a:latin typeface="微软雅黑" panose="020B0503020204020204" pitchFamily="34" charset="-122"/>
                <a:ea typeface="微软雅黑" panose="020B0503020204020204" pitchFamily="34" charset="-122"/>
                <a:cs typeface="+mj-cs"/>
              </a:rPr>
              <a:t>1.1.2 OS</a:t>
            </a:r>
            <a:r>
              <a:rPr lang="zh-CN" altLang="en-US" sz="3200" dirty="0">
                <a:solidFill>
                  <a:srgbClr val="4A66AC">
                    <a:lumMod val="75000"/>
                  </a:srgbClr>
                </a:solidFill>
                <a:latin typeface="微软雅黑" panose="020B0503020204020204" pitchFamily="34" charset="-122"/>
                <a:ea typeface="微软雅黑" panose="020B0503020204020204" pitchFamily="34" charset="-122"/>
                <a:cs typeface="+mj-cs"/>
              </a:rPr>
              <a:t>的作用</a:t>
            </a:r>
          </a:p>
        </p:txBody>
      </p:sp>
    </p:spTree>
    <p:extLst>
      <p:ext uri="{BB962C8B-B14F-4D97-AF65-F5344CB8AC3E}">
        <p14:creationId xmlns:p14="http://schemas.microsoft.com/office/powerpoint/2010/main" val="814997883"/>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p:nvPr>
        </p:nvSpPr>
        <p:spPr>
          <a:xfrm>
            <a:off x="914400" y="316523"/>
            <a:ext cx="8229600" cy="1371600"/>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操作系统的发展过程</a:t>
            </a:r>
          </a:p>
        </p:txBody>
      </p:sp>
      <p:sp>
        <p:nvSpPr>
          <p:cNvPr id="190468" name="Rectangle 4"/>
          <p:cNvSpPr>
            <a:spLocks noGrp="1"/>
          </p:cNvSpPr>
          <p:nvPr>
            <p:ph idx="4294967295"/>
          </p:nvPr>
        </p:nvSpPr>
        <p:spPr>
          <a:xfrm>
            <a:off x="914400" y="1284288"/>
            <a:ext cx="8229600" cy="3886200"/>
          </a:xfrm>
          <a:prstGeom prst="rect">
            <a:avLst/>
          </a:prstGeom>
        </p:spPr>
        <p:txBody>
          <a:bodyPr/>
          <a:lstStyle/>
          <a:p>
            <a:pPr eaLnBrk="1" hangingPunct="1">
              <a:lnSpc>
                <a:spcPct val="150000"/>
              </a:lnSpc>
              <a:buFont typeface="Wingdings" pitchFamily="2" charset="2"/>
              <a:buChar char="n"/>
              <a:defRPr/>
            </a:pPr>
            <a:r>
              <a:rPr lang="zh-CN" altLang="en-US" sz="2400" b="1" dirty="0">
                <a:latin typeface="Microsoft YaHei" panose="020B0503020204020204" pitchFamily="34" charset="-122"/>
                <a:ea typeface="Microsoft YaHei" panose="020B0503020204020204" pitchFamily="34" charset="-122"/>
              </a:rPr>
              <a:t>无操作系统</a:t>
            </a:r>
          </a:p>
          <a:p>
            <a:pPr eaLnBrk="1" hangingPunct="1">
              <a:lnSpc>
                <a:spcPct val="150000"/>
              </a:lnSpc>
              <a:buFont typeface="Wingdings" pitchFamily="2" charset="2"/>
              <a:buChar char="n"/>
              <a:defRPr/>
            </a:pPr>
            <a:r>
              <a:rPr lang="zh-CN" altLang="en-US" sz="2400" b="1" dirty="0">
                <a:latin typeface="Microsoft YaHei" panose="020B0503020204020204" pitchFamily="34" charset="-122"/>
                <a:ea typeface="Microsoft YaHei" panose="020B0503020204020204" pitchFamily="34" charset="-122"/>
              </a:rPr>
              <a:t>单道批处理操作系统</a:t>
            </a:r>
          </a:p>
          <a:p>
            <a:pPr eaLnBrk="1" hangingPunct="1">
              <a:lnSpc>
                <a:spcPct val="150000"/>
              </a:lnSpc>
              <a:buFont typeface="Wingdings" pitchFamily="2" charset="2"/>
              <a:buChar char="n"/>
              <a:defRPr/>
            </a:pPr>
            <a:r>
              <a:rPr lang="zh-CN" altLang="en-US" sz="2400" b="1" dirty="0">
                <a:latin typeface="Microsoft YaHei" panose="020B0503020204020204" pitchFamily="34" charset="-122"/>
                <a:ea typeface="Microsoft YaHei" panose="020B0503020204020204" pitchFamily="34" charset="-122"/>
              </a:rPr>
              <a:t>多道批处理操作系统</a:t>
            </a:r>
          </a:p>
          <a:p>
            <a:pPr eaLnBrk="1" hangingPunct="1">
              <a:lnSpc>
                <a:spcPct val="150000"/>
              </a:lnSpc>
              <a:buFont typeface="Wingdings" pitchFamily="2" charset="2"/>
              <a:buChar char="n"/>
              <a:defRPr/>
            </a:pPr>
            <a:r>
              <a:rPr lang="zh-CN" altLang="en-US" sz="2400" b="1" dirty="0">
                <a:latin typeface="Microsoft YaHei" panose="020B0503020204020204" pitchFamily="34" charset="-122"/>
                <a:ea typeface="Microsoft YaHei" panose="020B0503020204020204" pitchFamily="34" charset="-122"/>
              </a:rPr>
              <a:t>分时操作系统</a:t>
            </a:r>
            <a:r>
              <a:rPr lang="en-US" altLang="zh-CN" sz="2400" dirty="0">
                <a:latin typeface="Microsoft YaHei" panose="020B0503020204020204" pitchFamily="34" charset="-122"/>
                <a:ea typeface="Microsoft YaHei" panose="020B0503020204020204" pitchFamily="34" charset="-122"/>
              </a:rPr>
              <a:t>(time-sharing system) </a:t>
            </a:r>
          </a:p>
          <a:p>
            <a:pPr eaLnBrk="1" hangingPunct="1">
              <a:lnSpc>
                <a:spcPct val="150000"/>
              </a:lnSpc>
              <a:buFont typeface="Wingdings" pitchFamily="2" charset="2"/>
              <a:buChar char="n"/>
              <a:defRPr/>
            </a:pPr>
            <a:r>
              <a:rPr lang="zh-CN" altLang="en-US" sz="2400" b="1" dirty="0">
                <a:latin typeface="Microsoft YaHei" panose="020B0503020204020204" pitchFamily="34" charset="-122"/>
                <a:ea typeface="Microsoft YaHei" panose="020B0503020204020204" pitchFamily="34" charset="-122"/>
              </a:rPr>
              <a:t>实时操作系统</a:t>
            </a:r>
            <a:r>
              <a:rPr lang="en-US" altLang="zh-CN" sz="2400" dirty="0">
                <a:latin typeface="Microsoft YaHei" panose="020B0503020204020204" pitchFamily="34" charset="-122"/>
                <a:ea typeface="Microsoft YaHei" panose="020B0503020204020204" pitchFamily="34" charset="-122"/>
              </a:rPr>
              <a:t>(real time system)</a:t>
            </a:r>
          </a:p>
        </p:txBody>
      </p:sp>
    </p:spTree>
    <p:extLst>
      <p:ext uri="{BB962C8B-B14F-4D97-AF65-F5344CB8AC3E}">
        <p14:creationId xmlns:p14="http://schemas.microsoft.com/office/powerpoint/2010/main" val="1571335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3" name="Rectangle 3"/>
          <p:cNvSpPr>
            <a:spLocks noGrp="1" noChangeArrowheads="1"/>
          </p:cNvSpPr>
          <p:nvPr>
            <p:ph idx="1"/>
          </p:nvPr>
        </p:nvSpPr>
        <p:spPr>
          <a:xfrm>
            <a:off x="485335" y="1342292"/>
            <a:ext cx="8382000" cy="4114800"/>
          </a:xfrm>
        </p:spPr>
        <p:txBody>
          <a:bodyPr/>
          <a:lstStyle/>
          <a:p>
            <a:pPr marL="0" indent="0" eaLnBrk="1" hangingPunct="1">
              <a:lnSpc>
                <a:spcPct val="120000"/>
              </a:lnSpc>
              <a:buFont typeface="Wingdings" charset="2"/>
              <a:buNone/>
              <a:defRPr/>
            </a:pPr>
            <a:r>
              <a:rPr lang="en-US" altLang="zh-CN" sz="2800" b="1" dirty="0">
                <a:solidFill>
                  <a:srgbClr val="0000FF"/>
                </a:solidFill>
              </a:rPr>
              <a:t>1</a:t>
            </a:r>
            <a:r>
              <a:rPr lang="zh-CN" altLang="en-US" sz="2800" b="1" dirty="0">
                <a:solidFill>
                  <a:srgbClr val="0000FF"/>
                </a:solidFill>
              </a:rPr>
              <a:t>、人工操作方式</a:t>
            </a:r>
          </a:p>
          <a:p>
            <a:pPr marL="0" indent="0" eaLnBrk="1" hangingPunct="1">
              <a:lnSpc>
                <a:spcPct val="120000"/>
              </a:lnSpc>
              <a:buFont typeface="Wingdings" charset="2"/>
              <a:buNone/>
              <a:defRPr/>
            </a:pPr>
            <a:r>
              <a:rPr lang="zh-CN" altLang="en-US" sz="2400" b="1" dirty="0">
                <a:latin typeface="微软雅黑" panose="020B0503020204020204" pitchFamily="34" charset="-122"/>
                <a:ea typeface="微软雅黑" panose="020B0503020204020204" pitchFamily="34" charset="-122"/>
              </a:rPr>
              <a:t>       一台计算机的所有资源由用户独占，降低了计算机资源利用率，人操作慢，出现了严重的人机矛盾。</a:t>
            </a:r>
          </a:p>
          <a:p>
            <a:pPr marL="0" indent="0" eaLnBrk="1" hangingPunct="1">
              <a:lnSpc>
                <a:spcPct val="120000"/>
              </a:lnSpc>
              <a:buFont typeface="Wingdings" charset="2"/>
              <a:buNone/>
              <a:defRPr/>
            </a:pPr>
            <a:endParaRPr lang="zh-CN" altLang="en-US" sz="2400" b="1" dirty="0">
              <a:latin typeface="微软雅黑" panose="020B0503020204020204" pitchFamily="34" charset="-122"/>
              <a:ea typeface="微软雅黑" panose="020B0503020204020204" pitchFamily="34" charset="-122"/>
            </a:endParaRPr>
          </a:p>
          <a:p>
            <a:pPr marL="0" indent="0" eaLnBrk="1" hangingPunct="1">
              <a:lnSpc>
                <a:spcPct val="120000"/>
              </a:lnSpc>
              <a:buFont typeface="Wingdings" charset="2"/>
              <a:buNone/>
              <a:defRPr/>
            </a:pPr>
            <a:r>
              <a:rPr lang="zh-CN" altLang="en-US" sz="2400" b="1" dirty="0">
                <a:latin typeface="微软雅黑" panose="020B0503020204020204" pitchFamily="34" charset="-122"/>
                <a:ea typeface="微软雅黑" panose="020B0503020204020204" pitchFamily="34" charset="-122"/>
              </a:rPr>
              <a:t>缺点：</a:t>
            </a:r>
          </a:p>
          <a:p>
            <a:pPr marL="0" indent="0" eaLnBrk="1" hangingPunct="1">
              <a:lnSpc>
                <a:spcPct val="120000"/>
              </a:lnSpc>
              <a:buFont typeface="Wingdings" charset="2"/>
              <a:buNone/>
              <a:defRPr/>
            </a:pPr>
            <a:r>
              <a:rPr lang="en-US" altLang="zh-CN" sz="2400" b="1" dirty="0">
                <a:latin typeface="微软雅黑" panose="020B0503020204020204" pitchFamily="34" charset="-122"/>
                <a:ea typeface="微软雅黑" panose="020B0503020204020204" pitchFamily="34" charset="-122"/>
              </a:rPr>
              <a:t>  (1)</a:t>
            </a:r>
            <a:r>
              <a:rPr lang="zh-CN" altLang="en-US" sz="2400" b="1" dirty="0">
                <a:latin typeface="微软雅黑" panose="020B0503020204020204" pitchFamily="34" charset="-122"/>
                <a:ea typeface="微软雅黑" panose="020B0503020204020204" pitchFamily="34" charset="-122"/>
              </a:rPr>
              <a:t>用户独占全机</a:t>
            </a:r>
          </a:p>
          <a:p>
            <a:pPr marL="0" indent="0" eaLnBrk="1" hangingPunct="1">
              <a:lnSpc>
                <a:spcPct val="120000"/>
              </a:lnSpc>
              <a:buFont typeface="Wingdings" charset="2"/>
              <a:buNone/>
              <a:defRPr/>
            </a:pPr>
            <a:r>
              <a:rPr lang="en-US" altLang="zh-CN" sz="2400" b="1" dirty="0">
                <a:latin typeface="微软雅黑" panose="020B0503020204020204" pitchFamily="34" charset="-122"/>
                <a:ea typeface="微软雅黑" panose="020B0503020204020204" pitchFamily="34" charset="-122"/>
              </a:rPr>
              <a:t>  (2)CPU</a:t>
            </a:r>
            <a:r>
              <a:rPr lang="zh-CN" altLang="en-US" sz="2400" b="1" dirty="0">
                <a:latin typeface="微软雅黑" panose="020B0503020204020204" pitchFamily="34" charset="-122"/>
                <a:ea typeface="微软雅黑" panose="020B0503020204020204" pitchFamily="34" charset="-122"/>
              </a:rPr>
              <a:t>等待人工操作</a:t>
            </a:r>
          </a:p>
        </p:txBody>
      </p:sp>
      <p:sp>
        <p:nvSpPr>
          <p:cNvPr id="49154" name="Rectangle 2"/>
          <p:cNvSpPr>
            <a:spLocks noGrp="1" noChangeArrowheads="1"/>
          </p:cNvSpPr>
          <p:nvPr>
            <p:ph type="title" idx="4294967295"/>
          </p:nvPr>
        </p:nvSpPr>
        <p:spPr>
          <a:xfrm>
            <a:off x="1086678" y="303213"/>
            <a:ext cx="8057322" cy="743709"/>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1.2.1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未配置操作系统的计算机系统</a:t>
            </a:r>
          </a:p>
        </p:txBody>
      </p:sp>
    </p:spTree>
    <p:extLst>
      <p:ext uri="{BB962C8B-B14F-4D97-AF65-F5344CB8AC3E}">
        <p14:creationId xmlns:p14="http://schemas.microsoft.com/office/powerpoint/2010/main" val="18229546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1086678" y="303213"/>
            <a:ext cx="8057322" cy="743709"/>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1.2.1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未配置操作系统的计算机系统</a:t>
            </a:r>
          </a:p>
        </p:txBody>
      </p:sp>
      <p:sp>
        <p:nvSpPr>
          <p:cNvPr id="6" name="Rectangle 3">
            <a:extLst>
              <a:ext uri="{FF2B5EF4-FFF2-40B4-BE49-F238E27FC236}">
                <a16:creationId xmlns:a16="http://schemas.microsoft.com/office/drawing/2014/main" id="{89954659-3B0E-0F48-90B7-6D038B5CCA5B}"/>
              </a:ext>
            </a:extLst>
          </p:cNvPr>
          <p:cNvSpPr txBox="1">
            <a:spLocks noChangeArrowheads="1"/>
          </p:cNvSpPr>
          <p:nvPr/>
        </p:nvSpPr>
        <p:spPr>
          <a:xfrm>
            <a:off x="466846" y="1189725"/>
            <a:ext cx="7924800" cy="144780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marL="0" indent="0">
              <a:buFont typeface="Wingdings" charset="2"/>
              <a:buNone/>
              <a:defRPr/>
            </a:pPr>
            <a:r>
              <a:rPr lang="en-US" altLang="zh-CN" sz="2800" b="1" dirty="0">
                <a:solidFill>
                  <a:srgbClr val="0000FF"/>
                </a:solidFill>
              </a:rPr>
              <a:t>1</a:t>
            </a:r>
            <a:r>
              <a:rPr lang="zh-CN" altLang="en-US" sz="2800" b="1" dirty="0">
                <a:solidFill>
                  <a:srgbClr val="0000FF"/>
                </a:solidFill>
              </a:rPr>
              <a:t>、人工操作方式</a:t>
            </a:r>
          </a:p>
          <a:p>
            <a:pPr marL="0" indent="0">
              <a:buFont typeface="Wingdings" charset="2"/>
              <a:buNone/>
              <a:defRPr/>
            </a:pPr>
            <a:r>
              <a:rPr lang="zh-CN" altLang="en-US" b="1" dirty="0"/>
              <a:t>      </a:t>
            </a:r>
            <a:r>
              <a:rPr lang="zh-CN" altLang="en-US" sz="2400" b="1" dirty="0"/>
              <a:t>输入输出：穿孔卡片</a:t>
            </a:r>
          </a:p>
          <a:p>
            <a:pPr marL="0" indent="0">
              <a:buFont typeface="Wingdings" charset="2"/>
              <a:buNone/>
              <a:defRPr/>
            </a:pPr>
            <a:endParaRPr lang="zh-CN" altLang="en-US" sz="3600" b="1" dirty="0"/>
          </a:p>
        </p:txBody>
      </p:sp>
      <p:pic>
        <p:nvPicPr>
          <p:cNvPr id="8" name="Picture 5">
            <a:extLst>
              <a:ext uri="{FF2B5EF4-FFF2-40B4-BE49-F238E27FC236}">
                <a16:creationId xmlns:a16="http://schemas.microsoft.com/office/drawing/2014/main" id="{7AA3C126-924E-054E-A257-31E6B46A9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846" y="2347447"/>
            <a:ext cx="3845307" cy="1873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9" name="Picture 4" descr="\\CHERRY\D\0_OS_history\www_computerhistory_org\1946\1946_eniac.jpg">
            <a:extLst>
              <a:ext uri="{FF2B5EF4-FFF2-40B4-BE49-F238E27FC236}">
                <a16:creationId xmlns:a16="http://schemas.microsoft.com/office/drawing/2014/main" id="{00B496CA-238A-4924-BDDE-F9A61C68F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5173"/>
          <a:stretch>
            <a:fillRect/>
          </a:stretch>
        </p:blipFill>
        <p:spPr bwMode="auto">
          <a:xfrm>
            <a:off x="4727724" y="2233755"/>
            <a:ext cx="3949430" cy="374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6C1AABBE-D163-4953-8241-CC9580F4202F}"/>
              </a:ext>
            </a:extLst>
          </p:cNvPr>
          <p:cNvSpPr txBox="1"/>
          <p:nvPr/>
        </p:nvSpPr>
        <p:spPr>
          <a:xfrm>
            <a:off x="4727723" y="1587424"/>
            <a:ext cx="3949431" cy="646331"/>
          </a:xfrm>
          <a:prstGeom prst="rect">
            <a:avLst/>
          </a:prstGeom>
          <a:noFill/>
        </p:spPr>
        <p:txBody>
          <a:bodyPr wrap="square">
            <a:spAutoFit/>
          </a:bodyPr>
          <a:lstStyle/>
          <a:p>
            <a:r>
              <a:rPr lang="zh-CN" altLang="en-US" sz="1800" dirty="0">
                <a:latin typeface="楷体_GB2312" pitchFamily="49" charset="-122"/>
                <a:ea typeface="楷体_GB2312" pitchFamily="49" charset="-122"/>
              </a:rPr>
              <a:t>运算速度：</a:t>
            </a:r>
            <a:r>
              <a:rPr lang="en-US" altLang="zh-CN" sz="1800" dirty="0">
                <a:latin typeface="楷体_GB2312" pitchFamily="49" charset="-122"/>
                <a:ea typeface="楷体_GB2312" pitchFamily="49" charset="-122"/>
              </a:rPr>
              <a:t>1000</a:t>
            </a:r>
            <a:r>
              <a:rPr lang="zh-CN" altLang="en-US" sz="1800" dirty="0">
                <a:latin typeface="楷体_GB2312" pitchFamily="49" charset="-122"/>
                <a:ea typeface="楷体_GB2312" pitchFamily="49" charset="-122"/>
              </a:rPr>
              <a:t>次</a:t>
            </a:r>
            <a:r>
              <a:rPr lang="en-US" altLang="zh-CN" sz="1800" dirty="0">
                <a:latin typeface="楷体_GB2312" pitchFamily="49" charset="-122"/>
                <a:ea typeface="楷体_GB2312" pitchFamily="49" charset="-122"/>
              </a:rPr>
              <a:t>/</a:t>
            </a:r>
            <a:r>
              <a:rPr lang="zh-CN" altLang="en-US" sz="1800" dirty="0">
                <a:latin typeface="楷体_GB2312" pitchFamily="49" charset="-122"/>
                <a:ea typeface="楷体_GB2312" pitchFamily="49" charset="-122"/>
              </a:rPr>
              <a:t>每秒</a:t>
            </a:r>
            <a:r>
              <a:rPr lang="en-US" altLang="zh-CN" sz="1800" dirty="0">
                <a:latin typeface="楷体_GB2312" pitchFamily="49" charset="-122"/>
                <a:ea typeface="楷体_GB2312" pitchFamily="49" charset="-122"/>
              </a:rPr>
              <a:t>, </a:t>
            </a:r>
            <a:r>
              <a:rPr lang="zh-CN" altLang="en-US" sz="1800" dirty="0">
                <a:latin typeface="楷体_GB2312" pitchFamily="49" charset="-122"/>
                <a:ea typeface="楷体_GB2312" pitchFamily="49" charset="-122"/>
              </a:rPr>
              <a:t>数万个真空管</a:t>
            </a:r>
            <a:r>
              <a:rPr lang="en-US" altLang="zh-CN" sz="1800" dirty="0">
                <a:latin typeface="楷体_GB2312" pitchFamily="49" charset="-122"/>
                <a:ea typeface="楷体_GB2312" pitchFamily="49" charset="-122"/>
              </a:rPr>
              <a:t>, </a:t>
            </a:r>
            <a:r>
              <a:rPr lang="zh-CN" altLang="en-US" sz="1800" dirty="0">
                <a:latin typeface="楷体_GB2312" pitchFamily="49" charset="-122"/>
                <a:ea typeface="楷体_GB2312" pitchFamily="49" charset="-122"/>
              </a:rPr>
              <a:t>占地</a:t>
            </a:r>
            <a:r>
              <a:rPr lang="en-US" altLang="zh-CN" sz="1800" dirty="0">
                <a:latin typeface="楷体_GB2312" pitchFamily="49" charset="-122"/>
                <a:ea typeface="楷体_GB2312" pitchFamily="49" charset="-122"/>
              </a:rPr>
              <a:t>100</a:t>
            </a:r>
            <a:r>
              <a:rPr lang="zh-CN" altLang="en-US" sz="1800" dirty="0">
                <a:latin typeface="楷体_GB2312" pitchFamily="49" charset="-122"/>
                <a:ea typeface="楷体_GB2312" pitchFamily="49" charset="-122"/>
              </a:rPr>
              <a:t>平方米</a:t>
            </a:r>
            <a:endParaRPr lang="zh-CN" altLang="en-US" dirty="0"/>
          </a:p>
        </p:txBody>
      </p:sp>
      <p:sp>
        <p:nvSpPr>
          <p:cNvPr id="11" name="文本框 10">
            <a:extLst>
              <a:ext uri="{FF2B5EF4-FFF2-40B4-BE49-F238E27FC236}">
                <a16:creationId xmlns:a16="http://schemas.microsoft.com/office/drawing/2014/main" id="{C716CFA3-341E-4BD0-9E98-AEDE07974BEC}"/>
              </a:ext>
            </a:extLst>
          </p:cNvPr>
          <p:cNvSpPr txBox="1"/>
          <p:nvPr/>
        </p:nvSpPr>
        <p:spPr>
          <a:xfrm>
            <a:off x="5684703" y="1125759"/>
            <a:ext cx="2269475" cy="461665"/>
          </a:xfrm>
          <a:prstGeom prst="rect">
            <a:avLst/>
          </a:prstGeom>
          <a:noFill/>
        </p:spPr>
        <p:txBody>
          <a:bodyPr wrap="square">
            <a:spAutoFit/>
          </a:bodyPr>
          <a:lstStyle/>
          <a:p>
            <a:r>
              <a:rPr lang="en-US" altLang="zh-CN" sz="2400" b="1" dirty="0">
                <a:latin typeface="+mj-ea"/>
                <a:ea typeface="+mj-ea"/>
              </a:rPr>
              <a:t>ENIAC</a:t>
            </a:r>
            <a:r>
              <a:rPr lang="zh-CN" altLang="en-US" sz="2400" b="1" dirty="0">
                <a:latin typeface="+mj-ea"/>
                <a:ea typeface="+mj-ea"/>
              </a:rPr>
              <a:t>计算机</a:t>
            </a:r>
          </a:p>
        </p:txBody>
      </p:sp>
    </p:spTree>
    <p:extLst>
      <p:ext uri="{BB962C8B-B14F-4D97-AF65-F5344CB8AC3E}">
        <p14:creationId xmlns:p14="http://schemas.microsoft.com/office/powerpoint/2010/main" val="334950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1F25D61-A3C7-40E5-88C3-2D0F535A1797}"/>
              </a:ext>
            </a:extLst>
          </p:cNvPr>
          <p:cNvSpPr>
            <a:spLocks noGrp="1"/>
          </p:cNvSpPr>
          <p:nvPr>
            <p:ph type="title"/>
          </p:nvPr>
        </p:nvSpPr>
        <p:spPr>
          <a:xfrm>
            <a:off x="976605" y="504597"/>
            <a:ext cx="7190789" cy="549275"/>
          </a:xfrm>
        </p:spPr>
        <p:txBody>
          <a:bodyPr/>
          <a:lstStyle/>
          <a:p>
            <a:r>
              <a:rPr kumimoji="1" lang="zh-CN" altLang="en-US" dirty="0">
                <a:solidFill>
                  <a:srgbClr val="FF3300"/>
                </a:solidFill>
                <a:latin typeface="+mj-ea"/>
                <a:ea typeface="+mj-ea"/>
              </a:rPr>
              <a:t>人工操作方式缺点：</a:t>
            </a:r>
            <a:br>
              <a:rPr kumimoji="1" lang="zh-CN" altLang="en-US" dirty="0">
                <a:solidFill>
                  <a:srgbClr val="FF3300"/>
                </a:solidFill>
                <a:latin typeface="+mj-ea"/>
                <a:ea typeface="+mj-ea"/>
              </a:rPr>
            </a:br>
            <a:endParaRPr lang="zh-CN" altLang="en-US" dirty="0">
              <a:latin typeface="+mj-ea"/>
              <a:ea typeface="+mj-ea"/>
            </a:endParaRPr>
          </a:p>
        </p:txBody>
      </p:sp>
      <p:sp>
        <p:nvSpPr>
          <p:cNvPr id="4" name="Rectangle 2">
            <a:extLst>
              <a:ext uri="{FF2B5EF4-FFF2-40B4-BE49-F238E27FC236}">
                <a16:creationId xmlns:a16="http://schemas.microsoft.com/office/drawing/2014/main" id="{4293643F-EDF0-4400-A1B2-C330A936F440}"/>
              </a:ext>
            </a:extLst>
          </p:cNvPr>
          <p:cNvSpPr txBox="1">
            <a:spLocks noChangeArrowheads="1"/>
          </p:cNvSpPr>
          <p:nvPr/>
        </p:nvSpPr>
        <p:spPr>
          <a:xfrm>
            <a:off x="649920" y="4020908"/>
            <a:ext cx="7561262" cy="1655762"/>
          </a:xfrm>
          <a:prstGeom prst="rect">
            <a:avLst/>
          </a:prstGeo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buFontTx/>
              <a:buChar char="•"/>
              <a:defRPr/>
            </a:pPr>
            <a:r>
              <a:rPr lang="zh-CN" altLang="en-US" sz="2800" dirty="0">
                <a:solidFill>
                  <a:schemeClr val="tx1">
                    <a:lumMod val="95000"/>
                    <a:lumOff val="5000"/>
                  </a:schemeClr>
                </a:solidFill>
                <a:latin typeface="+mj-ea"/>
                <a:ea typeface="+mj-ea"/>
              </a:rPr>
              <a:t> 主要矛盾：</a:t>
            </a:r>
            <a:br>
              <a:rPr lang="zh-CN" altLang="en-US" sz="2800" dirty="0">
                <a:solidFill>
                  <a:schemeClr val="tx1">
                    <a:lumMod val="95000"/>
                    <a:lumOff val="5000"/>
                  </a:schemeClr>
                </a:solidFill>
                <a:latin typeface="+mj-ea"/>
                <a:ea typeface="+mj-ea"/>
              </a:rPr>
            </a:br>
            <a:r>
              <a:rPr lang="zh-CN" altLang="en-US" sz="2800" dirty="0">
                <a:solidFill>
                  <a:schemeClr val="tx1">
                    <a:lumMod val="95000"/>
                    <a:lumOff val="5000"/>
                  </a:schemeClr>
                </a:solidFill>
                <a:latin typeface="+mj-ea"/>
                <a:ea typeface="+mj-ea"/>
              </a:rPr>
              <a:t>    </a:t>
            </a:r>
            <a:r>
              <a:rPr lang="zh-CN" altLang="en-US" sz="2800" b="0" dirty="0">
                <a:solidFill>
                  <a:schemeClr val="tx1">
                    <a:lumMod val="95000"/>
                    <a:lumOff val="5000"/>
                  </a:schemeClr>
                </a:solidFill>
                <a:latin typeface="+mj-ea"/>
                <a:ea typeface="+mj-ea"/>
              </a:rPr>
              <a:t>人机矛盾、</a:t>
            </a:r>
            <a:r>
              <a:rPr lang="en-US" altLang="zh-CN" sz="2800" b="0" dirty="0">
                <a:solidFill>
                  <a:schemeClr val="tx1">
                    <a:lumMod val="95000"/>
                    <a:lumOff val="5000"/>
                  </a:schemeClr>
                </a:solidFill>
                <a:latin typeface="+mj-ea"/>
                <a:ea typeface="+mj-ea"/>
              </a:rPr>
              <a:t>CPU</a:t>
            </a:r>
            <a:r>
              <a:rPr lang="zh-CN" altLang="en-US" sz="2800" b="0" dirty="0">
                <a:solidFill>
                  <a:schemeClr val="tx1">
                    <a:lumMod val="95000"/>
                    <a:lumOff val="5000"/>
                  </a:schemeClr>
                </a:solidFill>
                <a:latin typeface="+mj-ea"/>
                <a:ea typeface="+mj-ea"/>
              </a:rPr>
              <a:t>和</a:t>
            </a:r>
            <a:r>
              <a:rPr lang="en-US" altLang="zh-CN" sz="2800" b="0" dirty="0">
                <a:solidFill>
                  <a:schemeClr val="tx1">
                    <a:lumMod val="95000"/>
                    <a:lumOff val="5000"/>
                  </a:schemeClr>
                </a:solidFill>
                <a:latin typeface="+mj-ea"/>
                <a:ea typeface="+mj-ea"/>
              </a:rPr>
              <a:t>I/O</a:t>
            </a:r>
            <a:r>
              <a:rPr lang="zh-CN" altLang="en-US" sz="2800" b="0" dirty="0">
                <a:solidFill>
                  <a:schemeClr val="tx1">
                    <a:lumMod val="95000"/>
                    <a:lumOff val="5000"/>
                  </a:schemeClr>
                </a:solidFill>
                <a:latin typeface="+mj-ea"/>
                <a:ea typeface="+mj-ea"/>
              </a:rPr>
              <a:t>设备速度不匹配</a:t>
            </a:r>
            <a:endParaRPr lang="en-US" altLang="zh-CN" sz="2800" b="0" dirty="0">
              <a:solidFill>
                <a:schemeClr val="tx1">
                  <a:lumMod val="95000"/>
                  <a:lumOff val="5000"/>
                </a:schemeClr>
              </a:solidFill>
              <a:latin typeface="+mj-ea"/>
              <a:ea typeface="+mj-ea"/>
            </a:endParaRPr>
          </a:p>
          <a:p>
            <a:pPr>
              <a:buFontTx/>
              <a:buChar char="•"/>
              <a:defRPr/>
            </a:pPr>
            <a:endParaRPr lang="en-US" altLang="zh-CN" sz="2800" b="0" dirty="0">
              <a:solidFill>
                <a:schemeClr val="tx1">
                  <a:lumMod val="95000"/>
                  <a:lumOff val="5000"/>
                </a:schemeClr>
              </a:solidFill>
              <a:latin typeface="+mj-ea"/>
              <a:ea typeface="+mj-ea"/>
            </a:endParaRPr>
          </a:p>
          <a:p>
            <a:pPr>
              <a:buFontTx/>
              <a:buChar char="•"/>
              <a:defRPr/>
            </a:pPr>
            <a:r>
              <a:rPr lang="zh-CN" altLang="en-US" sz="2800" dirty="0">
                <a:solidFill>
                  <a:schemeClr val="tx1">
                    <a:lumMod val="95000"/>
                    <a:lumOff val="5000"/>
                  </a:schemeClr>
                </a:solidFill>
                <a:latin typeface="+mj-ea"/>
                <a:ea typeface="+mj-ea"/>
              </a:rPr>
              <a:t> 怎么解决？</a:t>
            </a:r>
            <a:br>
              <a:rPr lang="zh-CN" altLang="en-US" sz="3200" dirty="0">
                <a:solidFill>
                  <a:schemeClr val="tx1">
                    <a:lumMod val="95000"/>
                    <a:lumOff val="5000"/>
                  </a:schemeClr>
                </a:solidFill>
                <a:effectLst>
                  <a:outerShdw blurRad="38100" dist="38100" dir="2700000" algn="tl">
                    <a:srgbClr val="C0C0C0"/>
                  </a:outerShdw>
                </a:effectLst>
                <a:latin typeface="+mj-ea"/>
                <a:ea typeface="+mj-ea"/>
              </a:rPr>
            </a:br>
            <a:endParaRPr lang="zh-CN" altLang="en-US" sz="2800" dirty="0">
              <a:solidFill>
                <a:schemeClr val="tx1">
                  <a:lumMod val="95000"/>
                  <a:lumOff val="5000"/>
                </a:schemeClr>
              </a:solidFill>
              <a:effectLst>
                <a:outerShdw blurRad="38100" dist="38100" dir="2700000" algn="tl">
                  <a:srgbClr val="C0C0C0"/>
                </a:outerShdw>
              </a:effectLst>
              <a:latin typeface="+mj-ea"/>
              <a:ea typeface="+mj-ea"/>
            </a:endParaRPr>
          </a:p>
        </p:txBody>
      </p:sp>
      <p:sp>
        <p:nvSpPr>
          <p:cNvPr id="14" name="矩形 13">
            <a:extLst>
              <a:ext uri="{FF2B5EF4-FFF2-40B4-BE49-F238E27FC236}">
                <a16:creationId xmlns:a16="http://schemas.microsoft.com/office/drawing/2014/main" id="{679E88FD-DC70-41B9-9759-7C6A36B1E566}"/>
              </a:ext>
            </a:extLst>
          </p:cNvPr>
          <p:cNvSpPr>
            <a:spLocks noChangeArrowheads="1"/>
          </p:cNvSpPr>
          <p:nvPr/>
        </p:nvSpPr>
        <p:spPr bwMode="auto">
          <a:xfrm>
            <a:off x="900113" y="5732463"/>
            <a:ext cx="6696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Char char="•"/>
            </a:pPr>
            <a:r>
              <a:rPr lang="zh-CN" altLang="en-US" sz="2800">
                <a:solidFill>
                  <a:schemeClr val="tx1">
                    <a:lumMod val="95000"/>
                    <a:lumOff val="5000"/>
                  </a:schemeClr>
                </a:solidFill>
                <a:latin typeface="+mj-ea"/>
                <a:ea typeface="+mj-ea"/>
              </a:rPr>
              <a:t>提高效率的途径：脱机</a:t>
            </a:r>
            <a:r>
              <a:rPr lang="en-US" altLang="zh-CN" sz="2800">
                <a:solidFill>
                  <a:schemeClr val="tx1">
                    <a:lumMod val="95000"/>
                    <a:lumOff val="5000"/>
                  </a:schemeClr>
                </a:solidFill>
                <a:latin typeface="+mj-ea"/>
                <a:ea typeface="+mj-ea"/>
              </a:rPr>
              <a:t>I/O</a:t>
            </a:r>
            <a:r>
              <a:rPr lang="zh-CN" altLang="en-US" sz="2800">
                <a:solidFill>
                  <a:schemeClr val="tx1">
                    <a:lumMod val="95000"/>
                    <a:lumOff val="5000"/>
                  </a:schemeClr>
                </a:solidFill>
                <a:latin typeface="+mj-ea"/>
                <a:ea typeface="+mj-ea"/>
              </a:rPr>
              <a:t>、批处理</a:t>
            </a:r>
            <a:endParaRPr lang="en-US" altLang="zh-CN" sz="2800">
              <a:solidFill>
                <a:schemeClr val="tx1">
                  <a:lumMod val="95000"/>
                  <a:lumOff val="5000"/>
                </a:schemeClr>
              </a:solidFill>
              <a:latin typeface="+mj-ea"/>
              <a:ea typeface="+mj-ea"/>
            </a:endParaRPr>
          </a:p>
        </p:txBody>
      </p:sp>
      <p:sp>
        <p:nvSpPr>
          <p:cNvPr id="23" name="Rectangle 3">
            <a:extLst>
              <a:ext uri="{FF2B5EF4-FFF2-40B4-BE49-F238E27FC236}">
                <a16:creationId xmlns:a16="http://schemas.microsoft.com/office/drawing/2014/main" id="{C3A728C5-2C7A-4825-ABFB-1289F522F5EC}"/>
              </a:ext>
            </a:extLst>
          </p:cNvPr>
          <p:cNvSpPr txBox="1">
            <a:spLocks noChangeArrowheads="1"/>
          </p:cNvSpPr>
          <p:nvPr/>
        </p:nvSpPr>
        <p:spPr bwMode="auto">
          <a:xfrm>
            <a:off x="794383" y="1715859"/>
            <a:ext cx="79883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FF9900"/>
              </a:buClr>
              <a:buSzPct val="75000"/>
              <a:buFont typeface="Wingdings" panose="05000000000000000000" pitchFamily="2" charset="2"/>
              <a:buChar char="n"/>
              <a:defRPr sz="3200" b="1">
                <a:solidFill>
                  <a:schemeClr val="bg1"/>
                </a:solidFill>
                <a:latin typeface="+mn-lt"/>
                <a:ea typeface="+mn-ea"/>
                <a:cs typeface="+mn-cs"/>
              </a:defRPr>
            </a:lvl1pPr>
            <a:lvl2pPr marL="742950" indent="-285750" algn="l" rtl="0" eaLnBrk="0" fontAlgn="base" hangingPunct="0">
              <a:spcBef>
                <a:spcPct val="20000"/>
              </a:spcBef>
              <a:spcAft>
                <a:spcPct val="0"/>
              </a:spcAft>
              <a:buClr>
                <a:srgbClr val="FF9900"/>
              </a:buClr>
              <a:buSzPct val="80000"/>
              <a:buFont typeface="Wingdings" panose="05000000000000000000" pitchFamily="2" charset="2"/>
              <a:buChar char="¨"/>
              <a:defRPr sz="2800" b="1">
                <a:solidFill>
                  <a:schemeClr val="bg1"/>
                </a:solidFill>
                <a:latin typeface="+mn-lt"/>
                <a:ea typeface="+mn-ea"/>
              </a:defRPr>
            </a:lvl2pPr>
            <a:lvl3pPr marL="1143000" indent="-228600" algn="l" rtl="0" eaLnBrk="0" fontAlgn="base" hangingPunct="0">
              <a:spcBef>
                <a:spcPct val="20000"/>
              </a:spcBef>
              <a:spcAft>
                <a:spcPct val="0"/>
              </a:spcAft>
              <a:buClr>
                <a:srgbClr val="FF9900"/>
              </a:buClr>
              <a:buSzPct val="65000"/>
              <a:buFont typeface="Wingdings" panose="05000000000000000000" pitchFamily="2" charset="2"/>
              <a:buChar char="n"/>
              <a:defRPr sz="2400" b="1">
                <a:solidFill>
                  <a:schemeClr val="bg1"/>
                </a:solidFill>
                <a:latin typeface="+mn-lt"/>
                <a:ea typeface="+mn-ea"/>
              </a:defRPr>
            </a:lvl3pPr>
            <a:lvl4pPr marL="1600200" indent="-228600" algn="l" rtl="0" eaLnBrk="0" fontAlgn="base" hangingPunct="0">
              <a:spcBef>
                <a:spcPct val="20000"/>
              </a:spcBef>
              <a:spcAft>
                <a:spcPct val="0"/>
              </a:spcAft>
              <a:buClr>
                <a:srgbClr val="FF9900"/>
              </a:buClr>
              <a:buSzPct val="70000"/>
              <a:buFont typeface="Wingdings" panose="05000000000000000000" pitchFamily="2" charset="2"/>
              <a:buChar char="¨"/>
              <a:defRPr sz="2000" b="1">
                <a:solidFill>
                  <a:schemeClr val="bg1"/>
                </a:solidFill>
                <a:latin typeface="+mn-lt"/>
                <a:ea typeface="+mn-ea"/>
              </a:defRPr>
            </a:lvl4pPr>
            <a:lvl5pPr marL="2057400" indent="-228600" algn="l" rtl="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90000"/>
              </a:lnSpc>
              <a:spcBef>
                <a:spcPct val="20000"/>
              </a:spcBef>
              <a:spcAft>
                <a:spcPct val="0"/>
              </a:spcAft>
              <a:buClr>
                <a:srgbClr val="FF9900"/>
              </a:buClr>
              <a:buSzPct val="75000"/>
              <a:buFont typeface="Wingdings" panose="05000000000000000000" pitchFamily="2" charset="2"/>
              <a:buNone/>
              <a:tabLst/>
              <a:defRPr/>
            </a:pPr>
            <a:r>
              <a:rPr kumimoji="0" lang="zh-CN" altLang="en-US"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机器             作业在机器上       人工操         操作时间与机器</a:t>
            </a:r>
          </a:p>
          <a:p>
            <a:pPr marL="342900" marR="0" lvl="0" indent="-342900" algn="l" defTabSz="914400" rtl="0" eaLnBrk="0" fontAlgn="base" latinLnBrk="0" hangingPunct="0">
              <a:lnSpc>
                <a:spcPct val="90000"/>
              </a:lnSpc>
              <a:spcBef>
                <a:spcPct val="20000"/>
              </a:spcBef>
              <a:spcAft>
                <a:spcPct val="0"/>
              </a:spcAft>
              <a:buClr>
                <a:srgbClr val="FF9900"/>
              </a:buClr>
              <a:buSzPct val="75000"/>
              <a:buFont typeface="Wingdings" panose="05000000000000000000" pitchFamily="2" charset="2"/>
              <a:buNone/>
              <a:tabLst/>
              <a:defRPr/>
            </a:pPr>
            <a:r>
              <a:rPr kumimoji="0" lang="zh-CN" altLang="en-US"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速度             计算所需时间       作时间        有效运行时间之比</a:t>
            </a:r>
          </a:p>
          <a:p>
            <a:pPr marL="342900" marR="0" lvl="0" indent="-342900" algn="l" defTabSz="914400" rtl="0" eaLnBrk="0" fontAlgn="base" latinLnBrk="0" hangingPunct="0">
              <a:lnSpc>
                <a:spcPct val="90000"/>
              </a:lnSpc>
              <a:spcBef>
                <a:spcPct val="20000"/>
              </a:spcBef>
              <a:spcAft>
                <a:spcPct val="0"/>
              </a:spcAft>
              <a:buClr>
                <a:srgbClr val="FF9900"/>
              </a:buClr>
              <a:buSzPct val="75000"/>
              <a:buFont typeface="Wingdings" panose="05000000000000000000" pitchFamily="2" charset="2"/>
              <a:buNone/>
              <a:tabLst/>
              <a:defRPr/>
            </a:pPr>
            <a:endParaRPr kumimoji="0" lang="zh-CN" altLang="en-US" sz="2000" b="1" i="0" u="none" strike="noStrike" kern="0" cap="none" spc="0" normalizeH="0" baseline="0" noProof="0" dirty="0">
              <a:ln>
                <a:noFill/>
              </a:ln>
              <a:solidFill>
                <a:schemeClr val="tx1">
                  <a:lumMod val="95000"/>
                  <a:lumOff val="5000"/>
                </a:schemeClr>
              </a:solidFill>
              <a:effectLst/>
              <a:uLnTx/>
              <a:uFillTx/>
              <a:latin typeface="Arial"/>
              <a:ea typeface="宋体"/>
              <a:cs typeface="+mn-cs"/>
            </a:endParaRPr>
          </a:p>
          <a:p>
            <a:pPr marL="342900" marR="0" lvl="0" indent="-342900" algn="l" defTabSz="914400" rtl="0" eaLnBrk="0" fontAlgn="base" latinLnBrk="0" hangingPunct="0">
              <a:lnSpc>
                <a:spcPct val="90000"/>
              </a:lnSpc>
              <a:spcBef>
                <a:spcPct val="20000"/>
              </a:spcBef>
              <a:spcAft>
                <a:spcPct val="0"/>
              </a:spcAft>
              <a:buClr>
                <a:srgbClr val="FF9900"/>
              </a:buClr>
              <a:buSzPct val="75000"/>
              <a:buFont typeface="Wingdings" panose="05000000000000000000" pitchFamily="2" charset="2"/>
              <a:buNone/>
              <a:tabLst/>
              <a:defRPr/>
            </a:pPr>
            <a:r>
              <a:rPr kumimoji="0" lang="en-US" altLang="zh-CN"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1</a:t>
            </a:r>
            <a:r>
              <a:rPr kumimoji="0" lang="zh-CN" altLang="en-US"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万次</a:t>
            </a:r>
            <a:r>
              <a:rPr kumimoji="0" lang="en-US" altLang="zh-CN"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a:t>
            </a:r>
            <a:r>
              <a:rPr kumimoji="0" lang="zh-CN" altLang="en-US"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秒          </a:t>
            </a:r>
            <a:r>
              <a:rPr kumimoji="0" lang="en-US" altLang="zh-CN"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1</a:t>
            </a:r>
            <a:r>
              <a:rPr kumimoji="0" lang="zh-CN" altLang="en-US"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小时                 </a:t>
            </a:r>
            <a:r>
              <a:rPr kumimoji="0" lang="en-US" altLang="zh-CN"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3</a:t>
            </a:r>
            <a:r>
              <a:rPr kumimoji="0" lang="zh-CN" altLang="en-US"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分钟                 </a:t>
            </a:r>
            <a:r>
              <a:rPr kumimoji="0" lang="en-US" altLang="zh-CN"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1  </a:t>
            </a:r>
            <a:r>
              <a:rPr kumimoji="0" lang="zh-CN" altLang="en-US"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a:t>
            </a:r>
            <a:r>
              <a:rPr kumimoji="0" lang="en-US" altLang="zh-CN"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20</a:t>
            </a:r>
          </a:p>
          <a:p>
            <a:pPr marL="342900" marR="0" lvl="0" indent="-342900" algn="l" defTabSz="914400" rtl="0" eaLnBrk="0" fontAlgn="base" latinLnBrk="0" hangingPunct="0">
              <a:lnSpc>
                <a:spcPct val="90000"/>
              </a:lnSpc>
              <a:spcBef>
                <a:spcPct val="20000"/>
              </a:spcBef>
              <a:spcAft>
                <a:spcPct val="0"/>
              </a:spcAft>
              <a:buClr>
                <a:srgbClr val="FF9900"/>
              </a:buClr>
              <a:buSzPct val="75000"/>
              <a:buFont typeface="Wingdings" panose="05000000000000000000" pitchFamily="2" charset="2"/>
              <a:buNone/>
              <a:tabLst/>
              <a:defRPr/>
            </a:pPr>
            <a:r>
              <a:rPr kumimoji="0" lang="en-US" altLang="zh-CN"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60</a:t>
            </a:r>
            <a:r>
              <a:rPr kumimoji="0" lang="zh-CN" altLang="en-US"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万次</a:t>
            </a:r>
            <a:r>
              <a:rPr kumimoji="0" lang="en-US" altLang="zh-CN"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a:t>
            </a:r>
            <a:r>
              <a:rPr kumimoji="0" lang="zh-CN" altLang="en-US"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秒        </a:t>
            </a:r>
            <a:r>
              <a:rPr kumimoji="0" lang="en-US" altLang="zh-CN"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1</a:t>
            </a:r>
            <a:r>
              <a:rPr kumimoji="0" lang="zh-CN" altLang="en-US"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分钟                 </a:t>
            </a:r>
            <a:r>
              <a:rPr kumimoji="0" lang="en-US" altLang="zh-CN"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3</a:t>
            </a:r>
            <a:r>
              <a:rPr kumimoji="0" lang="zh-CN" altLang="en-US"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分钟                 </a:t>
            </a:r>
            <a:r>
              <a:rPr kumimoji="0" lang="en-US" altLang="zh-CN"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3  </a:t>
            </a:r>
            <a:r>
              <a:rPr kumimoji="0" lang="zh-CN" altLang="en-US"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a:t>
            </a:r>
            <a:r>
              <a:rPr kumimoji="0" lang="en-US" altLang="zh-CN" sz="2000" b="1" i="0" u="none" strike="noStrike" kern="0" cap="none" spc="0" normalizeH="0" baseline="0" noProof="0" dirty="0">
                <a:ln>
                  <a:noFill/>
                </a:ln>
                <a:solidFill>
                  <a:schemeClr val="tx1">
                    <a:lumMod val="95000"/>
                    <a:lumOff val="5000"/>
                  </a:schemeClr>
                </a:solidFill>
                <a:effectLst/>
                <a:uLnTx/>
                <a:uFillTx/>
                <a:latin typeface="Arial"/>
                <a:ea typeface="宋体"/>
                <a:cs typeface="+mn-cs"/>
              </a:rPr>
              <a:t>1</a:t>
            </a:r>
          </a:p>
          <a:p>
            <a:pPr marL="342900" marR="0" lvl="0" indent="-342900" algn="l" defTabSz="914400" rtl="0" eaLnBrk="0" fontAlgn="base" latinLnBrk="0" hangingPunct="0">
              <a:lnSpc>
                <a:spcPct val="90000"/>
              </a:lnSpc>
              <a:spcBef>
                <a:spcPct val="20000"/>
              </a:spcBef>
              <a:spcAft>
                <a:spcPct val="0"/>
              </a:spcAft>
              <a:buClr>
                <a:srgbClr val="FF9900"/>
              </a:buClr>
              <a:buSzPct val="75000"/>
              <a:buFont typeface="Wingdings" panose="05000000000000000000" pitchFamily="2" charset="2"/>
              <a:buChar char="n"/>
              <a:tabLst/>
              <a:defRPr/>
            </a:pPr>
            <a:endParaRPr kumimoji="0" lang="en-US" altLang="zh-CN" sz="2000" b="1" i="0" u="none" strike="noStrike" kern="0" cap="none" spc="0" normalizeH="0" baseline="0" noProof="0" dirty="0">
              <a:ln>
                <a:noFill/>
              </a:ln>
              <a:solidFill>
                <a:schemeClr val="tx1">
                  <a:lumMod val="95000"/>
                  <a:lumOff val="5000"/>
                </a:schemeClr>
              </a:solidFill>
              <a:effectLst/>
              <a:uLnTx/>
              <a:uFillTx/>
              <a:latin typeface="Arial"/>
              <a:ea typeface="宋体"/>
              <a:cs typeface="+mn-cs"/>
            </a:endParaRPr>
          </a:p>
        </p:txBody>
      </p:sp>
      <p:sp>
        <p:nvSpPr>
          <p:cNvPr id="24" name="Line 6">
            <a:extLst>
              <a:ext uri="{FF2B5EF4-FFF2-40B4-BE49-F238E27FC236}">
                <a16:creationId xmlns:a16="http://schemas.microsoft.com/office/drawing/2014/main" id="{703DDE7F-7336-4264-AC10-E8864D016EEE}"/>
              </a:ext>
            </a:extLst>
          </p:cNvPr>
          <p:cNvSpPr>
            <a:spLocks noChangeShapeType="1"/>
          </p:cNvSpPr>
          <p:nvPr/>
        </p:nvSpPr>
        <p:spPr bwMode="auto">
          <a:xfrm>
            <a:off x="2089783" y="1568221"/>
            <a:ext cx="0" cy="1803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chemeClr val="tx1">
                  <a:lumMod val="95000"/>
                  <a:lumOff val="5000"/>
                </a:schemeClr>
              </a:solidFill>
              <a:effectLst/>
              <a:uLnTx/>
              <a:uFillTx/>
              <a:ea typeface="宋体" panose="02010600030101010101" pitchFamily="2" charset="-122"/>
            </a:endParaRPr>
          </a:p>
        </p:txBody>
      </p:sp>
      <p:sp>
        <p:nvSpPr>
          <p:cNvPr id="25" name="Line 10">
            <a:extLst>
              <a:ext uri="{FF2B5EF4-FFF2-40B4-BE49-F238E27FC236}">
                <a16:creationId xmlns:a16="http://schemas.microsoft.com/office/drawing/2014/main" id="{8DA133B1-582A-49AA-8D69-9338F9292953}"/>
              </a:ext>
            </a:extLst>
          </p:cNvPr>
          <p:cNvSpPr>
            <a:spLocks noChangeShapeType="1"/>
          </p:cNvSpPr>
          <p:nvPr/>
        </p:nvSpPr>
        <p:spPr bwMode="auto">
          <a:xfrm>
            <a:off x="649920" y="2579459"/>
            <a:ext cx="72723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chemeClr val="tx1">
                  <a:lumMod val="95000"/>
                  <a:lumOff val="5000"/>
                </a:schemeClr>
              </a:solidFill>
              <a:effectLst/>
              <a:uLnTx/>
              <a:uFillTx/>
              <a:ea typeface="宋体" panose="02010600030101010101" pitchFamily="2" charset="-122"/>
            </a:endParaRPr>
          </a:p>
        </p:txBody>
      </p:sp>
      <p:sp>
        <p:nvSpPr>
          <p:cNvPr id="26" name="Line 11">
            <a:extLst>
              <a:ext uri="{FF2B5EF4-FFF2-40B4-BE49-F238E27FC236}">
                <a16:creationId xmlns:a16="http://schemas.microsoft.com/office/drawing/2014/main" id="{C0A8FFCB-E5AF-4998-800E-251B62752352}"/>
              </a:ext>
            </a:extLst>
          </p:cNvPr>
          <p:cNvSpPr>
            <a:spLocks noChangeShapeType="1"/>
          </p:cNvSpPr>
          <p:nvPr/>
        </p:nvSpPr>
        <p:spPr bwMode="auto">
          <a:xfrm>
            <a:off x="3890008" y="1568221"/>
            <a:ext cx="0" cy="1803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chemeClr val="tx1">
                  <a:lumMod val="95000"/>
                  <a:lumOff val="5000"/>
                </a:schemeClr>
              </a:solidFill>
              <a:effectLst/>
              <a:uLnTx/>
              <a:uFillTx/>
              <a:ea typeface="宋体" panose="02010600030101010101" pitchFamily="2" charset="-122"/>
            </a:endParaRPr>
          </a:p>
        </p:txBody>
      </p:sp>
      <p:sp>
        <p:nvSpPr>
          <p:cNvPr id="27" name="Line 12">
            <a:extLst>
              <a:ext uri="{FF2B5EF4-FFF2-40B4-BE49-F238E27FC236}">
                <a16:creationId xmlns:a16="http://schemas.microsoft.com/office/drawing/2014/main" id="{7AB2512A-6576-4703-A9E7-C4C9C29A84BA}"/>
              </a:ext>
            </a:extLst>
          </p:cNvPr>
          <p:cNvSpPr>
            <a:spLocks noChangeShapeType="1"/>
          </p:cNvSpPr>
          <p:nvPr/>
        </p:nvSpPr>
        <p:spPr bwMode="auto">
          <a:xfrm>
            <a:off x="5186995" y="1568221"/>
            <a:ext cx="0" cy="1803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chemeClr val="tx1">
                  <a:lumMod val="95000"/>
                  <a:lumOff val="5000"/>
                </a:schemeClr>
              </a:solidFill>
              <a:effectLst/>
              <a:uLnTx/>
              <a:uFillTx/>
              <a:ea typeface="宋体" panose="02010600030101010101" pitchFamily="2" charset="-122"/>
            </a:endParaRPr>
          </a:p>
        </p:txBody>
      </p:sp>
      <p:sp>
        <p:nvSpPr>
          <p:cNvPr id="28" name="Line 14">
            <a:extLst>
              <a:ext uri="{FF2B5EF4-FFF2-40B4-BE49-F238E27FC236}">
                <a16:creationId xmlns:a16="http://schemas.microsoft.com/office/drawing/2014/main" id="{337CF86A-1191-4872-A06C-9BAAFABA8C0C}"/>
              </a:ext>
            </a:extLst>
          </p:cNvPr>
          <p:cNvSpPr>
            <a:spLocks noChangeShapeType="1"/>
          </p:cNvSpPr>
          <p:nvPr/>
        </p:nvSpPr>
        <p:spPr bwMode="auto">
          <a:xfrm>
            <a:off x="578483" y="3444646"/>
            <a:ext cx="727233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chemeClr val="tx1">
                  <a:lumMod val="95000"/>
                  <a:lumOff val="5000"/>
                </a:schemeClr>
              </a:solidFill>
              <a:effectLst/>
              <a:uLnTx/>
              <a:uFillTx/>
              <a:ea typeface="宋体" panose="02010600030101010101" pitchFamily="2" charset="-122"/>
            </a:endParaRPr>
          </a:p>
        </p:txBody>
      </p:sp>
      <p:sp>
        <p:nvSpPr>
          <p:cNvPr id="29" name="Line 15">
            <a:extLst>
              <a:ext uri="{FF2B5EF4-FFF2-40B4-BE49-F238E27FC236}">
                <a16:creationId xmlns:a16="http://schemas.microsoft.com/office/drawing/2014/main" id="{D416B66D-375F-43F7-86C1-18EC20993B99}"/>
              </a:ext>
            </a:extLst>
          </p:cNvPr>
          <p:cNvSpPr>
            <a:spLocks noChangeShapeType="1"/>
          </p:cNvSpPr>
          <p:nvPr/>
        </p:nvSpPr>
        <p:spPr bwMode="auto">
          <a:xfrm>
            <a:off x="649920" y="1571396"/>
            <a:ext cx="72723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chemeClr val="tx1">
                  <a:lumMod val="95000"/>
                  <a:lumOff val="5000"/>
                </a:schemeClr>
              </a:solidFill>
              <a:effectLst/>
              <a:uLnTx/>
              <a:uFillTx/>
              <a:ea typeface="宋体" panose="02010600030101010101" pitchFamily="2" charset="-122"/>
            </a:endParaRPr>
          </a:p>
        </p:txBody>
      </p:sp>
      <p:sp>
        <p:nvSpPr>
          <p:cNvPr id="30" name="Line 16">
            <a:extLst>
              <a:ext uri="{FF2B5EF4-FFF2-40B4-BE49-F238E27FC236}">
                <a16:creationId xmlns:a16="http://schemas.microsoft.com/office/drawing/2014/main" id="{6F9831BE-D80A-4F25-928E-BC2448EDAA36}"/>
              </a:ext>
            </a:extLst>
          </p:cNvPr>
          <p:cNvSpPr>
            <a:spLocks noChangeShapeType="1"/>
          </p:cNvSpPr>
          <p:nvPr/>
        </p:nvSpPr>
        <p:spPr bwMode="auto">
          <a:xfrm>
            <a:off x="649920" y="3084284"/>
            <a:ext cx="72723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chemeClr val="tx1">
                  <a:lumMod val="95000"/>
                  <a:lumOff val="5000"/>
                </a:schemeClr>
              </a:solidFill>
              <a:effectLst/>
              <a:uLnTx/>
              <a:uFillTx/>
              <a:ea typeface="宋体" panose="02010600030101010101" pitchFamily="2" charset="-122"/>
            </a:endParaRPr>
          </a:p>
        </p:txBody>
      </p:sp>
    </p:spTree>
    <p:extLst>
      <p:ext uri="{BB962C8B-B14F-4D97-AF65-F5344CB8AC3E}">
        <p14:creationId xmlns:p14="http://schemas.microsoft.com/office/powerpoint/2010/main" val="2852400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1086678" y="303213"/>
            <a:ext cx="8057322" cy="743709"/>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1.2.1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未配置操作系统的计算机系统</a:t>
            </a:r>
          </a:p>
        </p:txBody>
      </p:sp>
      <p:sp>
        <p:nvSpPr>
          <p:cNvPr id="9" name="Rectangle 3">
            <a:extLst>
              <a:ext uri="{FF2B5EF4-FFF2-40B4-BE49-F238E27FC236}">
                <a16:creationId xmlns:a16="http://schemas.microsoft.com/office/drawing/2014/main" id="{8E5516B4-8F41-C44B-B356-C461D814DC60}"/>
              </a:ext>
            </a:extLst>
          </p:cNvPr>
          <p:cNvSpPr txBox="1">
            <a:spLocks noChangeArrowheads="1"/>
          </p:cNvSpPr>
          <p:nvPr/>
        </p:nvSpPr>
        <p:spPr>
          <a:xfrm>
            <a:off x="685800" y="1447800"/>
            <a:ext cx="8458200" cy="76200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marL="0" indent="0">
              <a:buFont typeface="Wingdings" charset="2"/>
              <a:buNone/>
              <a:defRPr/>
            </a:pPr>
            <a:r>
              <a:rPr lang="en-US" altLang="zh-CN" sz="3200" b="1" dirty="0">
                <a:solidFill>
                  <a:srgbClr val="0000FF"/>
                </a:solidFill>
              </a:rPr>
              <a:t>2</a:t>
            </a:r>
            <a:r>
              <a:rPr lang="zh-CN" altLang="en-US" sz="3200" b="1" dirty="0">
                <a:solidFill>
                  <a:srgbClr val="0000FF"/>
                </a:solidFill>
              </a:rPr>
              <a:t>、脱机输入输出方式</a:t>
            </a:r>
          </a:p>
        </p:txBody>
      </p:sp>
      <p:sp>
        <p:nvSpPr>
          <p:cNvPr id="10" name="Rectangle 3">
            <a:extLst>
              <a:ext uri="{FF2B5EF4-FFF2-40B4-BE49-F238E27FC236}">
                <a16:creationId xmlns:a16="http://schemas.microsoft.com/office/drawing/2014/main" id="{CDBF453A-71CE-A240-B8CE-53FED1E61542}"/>
              </a:ext>
            </a:extLst>
          </p:cNvPr>
          <p:cNvSpPr>
            <a:spLocks noChangeArrowheads="1"/>
          </p:cNvSpPr>
          <p:nvPr/>
        </p:nvSpPr>
        <p:spPr bwMode="auto">
          <a:xfrm>
            <a:off x="400050" y="2486439"/>
            <a:ext cx="44958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l">
              <a:spcBef>
                <a:spcPct val="20000"/>
              </a:spcBef>
              <a:buClr>
                <a:schemeClr val="bg2"/>
              </a:buClr>
              <a:buSzPct val="75000"/>
              <a:buFont typeface="Wingdings" charset="2"/>
              <a:buChar char="n"/>
              <a:defRPr sz="3200">
                <a:solidFill>
                  <a:schemeClr val="tx1"/>
                </a:solidFill>
                <a:latin typeface="Arial" charset="0"/>
                <a:ea typeface="宋体" charset="0"/>
              </a:defRPr>
            </a:lvl1pPr>
            <a:lvl2pPr marL="742950" indent="-285750" algn="l">
              <a:spcBef>
                <a:spcPct val="20000"/>
              </a:spcBef>
              <a:buClr>
                <a:schemeClr val="accent2"/>
              </a:buClr>
              <a:buSzPct val="80000"/>
              <a:buFont typeface="Wingdings" charset="2"/>
              <a:buChar char="¨"/>
              <a:defRPr sz="2800">
                <a:solidFill>
                  <a:schemeClr val="tx1"/>
                </a:solidFill>
                <a:latin typeface="Arial" charset="0"/>
                <a:ea typeface="宋体" charset="0"/>
              </a:defRPr>
            </a:lvl2pPr>
            <a:lvl3pPr marL="1143000" indent="-228600" algn="l">
              <a:spcBef>
                <a:spcPct val="20000"/>
              </a:spcBef>
              <a:buClr>
                <a:schemeClr val="bg2"/>
              </a:buClr>
              <a:buSzPct val="65000"/>
              <a:buFont typeface="Wingdings" charset="2"/>
              <a:buChar char="n"/>
              <a:defRPr sz="2400">
                <a:solidFill>
                  <a:schemeClr val="tx1"/>
                </a:solidFill>
                <a:latin typeface="Arial" charset="0"/>
                <a:ea typeface="宋体" charset="0"/>
              </a:defRPr>
            </a:lvl3pPr>
            <a:lvl4pPr marL="1600200" indent="-228600" algn="l">
              <a:spcBef>
                <a:spcPct val="20000"/>
              </a:spcBef>
              <a:buClr>
                <a:schemeClr val="accent2"/>
              </a:buClr>
              <a:buSzPct val="70000"/>
              <a:buFont typeface="Wingdings" charset="2"/>
              <a:buChar char="¨"/>
              <a:defRPr sz="2000">
                <a:solidFill>
                  <a:schemeClr val="tx1"/>
                </a:solidFill>
                <a:latin typeface="Arial" charset="0"/>
                <a:ea typeface="宋体" charset="0"/>
              </a:defRPr>
            </a:lvl4pPr>
            <a:lvl5pPr marL="2057400" indent="-228600" algn="l">
              <a:spcBef>
                <a:spcPct val="20000"/>
              </a:spcBef>
              <a:buClr>
                <a:schemeClr val="bg2"/>
              </a:buClr>
              <a:buFont typeface="Wingdings" charset="2"/>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宋体" charset="0"/>
              </a:defRPr>
            </a:lvl9pPr>
          </a:lstStyle>
          <a:p>
            <a:pPr eaLnBrk="1" hangingPunct="1">
              <a:lnSpc>
                <a:spcPct val="150000"/>
              </a:lnSpc>
              <a:defRPr/>
            </a:pPr>
            <a:r>
              <a:rPr lang="zh-CN" altLang="en-US" sz="2400" dirty="0">
                <a:latin typeface="微软雅黑" panose="020B0503020204020204" pitchFamily="34" charset="-122"/>
                <a:ea typeface="微软雅黑" panose="020B0503020204020204" pitchFamily="34" charset="-122"/>
              </a:rPr>
              <a:t>在外围计算机的控制下，实现输入输出。</a:t>
            </a:r>
          </a:p>
          <a:p>
            <a:pPr eaLnBrk="1" hangingPunct="1">
              <a:lnSpc>
                <a:spcPct val="150000"/>
              </a:lnSpc>
              <a:defRPr/>
            </a:pPr>
            <a:r>
              <a:rPr lang="zh-CN" altLang="en-US" sz="2400" dirty="0">
                <a:latin typeface="微软雅黑" panose="020B0503020204020204" pitchFamily="34" charset="-122"/>
                <a:ea typeface="微软雅黑" panose="020B0503020204020204" pitchFamily="34" charset="-122"/>
              </a:rPr>
              <a:t>主要解决了</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与设备之间不匹配的矛盾，提高了</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速度</a:t>
            </a:r>
          </a:p>
        </p:txBody>
      </p:sp>
      <p:grpSp>
        <p:nvGrpSpPr>
          <p:cNvPr id="11" name="组合 3">
            <a:extLst>
              <a:ext uri="{FF2B5EF4-FFF2-40B4-BE49-F238E27FC236}">
                <a16:creationId xmlns:a16="http://schemas.microsoft.com/office/drawing/2014/main" id="{810421DA-1ABF-1A46-B46D-C5562C183AF6}"/>
              </a:ext>
            </a:extLst>
          </p:cNvPr>
          <p:cNvGrpSpPr>
            <a:grpSpLocks/>
          </p:cNvGrpSpPr>
          <p:nvPr/>
        </p:nvGrpSpPr>
        <p:grpSpPr bwMode="auto">
          <a:xfrm>
            <a:off x="4775353" y="2346592"/>
            <a:ext cx="3733800" cy="3165475"/>
            <a:chOff x="5105400" y="2133600"/>
            <a:chExt cx="3733800" cy="3165475"/>
          </a:xfrm>
        </p:grpSpPr>
        <p:pic>
          <p:nvPicPr>
            <p:cNvPr id="12" name="Picture 5">
              <a:extLst>
                <a:ext uri="{FF2B5EF4-FFF2-40B4-BE49-F238E27FC236}">
                  <a16:creationId xmlns:a16="http://schemas.microsoft.com/office/drawing/2014/main" id="{7326B7A5-8AC3-B44D-80B3-02860008E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133600"/>
              <a:ext cx="3733800" cy="316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13" name="矩形 12">
              <a:extLst>
                <a:ext uri="{FF2B5EF4-FFF2-40B4-BE49-F238E27FC236}">
                  <a16:creationId xmlns:a16="http://schemas.microsoft.com/office/drawing/2014/main" id="{83CFF1A6-C4BA-1541-9017-F46A74AE8FE1}"/>
                </a:ext>
              </a:extLst>
            </p:cNvPr>
            <p:cNvSpPr/>
            <p:nvPr/>
          </p:nvSpPr>
          <p:spPr>
            <a:xfrm>
              <a:off x="6096000" y="4953000"/>
              <a:ext cx="533400" cy="34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grpSp>
    </p:spTree>
    <p:extLst>
      <p:ext uri="{BB962C8B-B14F-4D97-AF65-F5344CB8AC3E}">
        <p14:creationId xmlns:p14="http://schemas.microsoft.com/office/powerpoint/2010/main" val="3028172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737CE3A4-46A9-484B-8D7C-AFE155335C85}"/>
              </a:ext>
            </a:extLst>
          </p:cNvPr>
          <p:cNvSpPr txBox="1">
            <a:spLocks/>
          </p:cNvSpPr>
          <p:nvPr/>
        </p:nvSpPr>
        <p:spPr>
          <a:xfrm>
            <a:off x="755373" y="1601442"/>
            <a:ext cx="8146256" cy="457200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marL="579755" indent="-579755">
              <a:buFont typeface="Wingdings" panose="05000000000000000000" pitchFamily="2" charset="2"/>
              <a:buNone/>
              <a:defRPr/>
            </a:pPr>
            <a:r>
              <a:rPr lang="en-US" altLang="zh-CN" sz="2400" dirty="0"/>
              <a:t>50</a:t>
            </a:r>
            <a:r>
              <a:rPr lang="zh-CN" altLang="en-US" sz="2400" dirty="0"/>
              <a:t>年代末 </a:t>
            </a:r>
            <a:r>
              <a:rPr lang="en-US" altLang="zh-CN" sz="2400" dirty="0"/>
              <a:t>~ 60</a:t>
            </a:r>
            <a:r>
              <a:rPr lang="zh-CN" altLang="en-US" sz="2400" dirty="0"/>
              <a:t>年代中（晶体管）</a:t>
            </a:r>
          </a:p>
          <a:p>
            <a:pPr marL="579755" indent="-579755">
              <a:buFont typeface="Wingdings" panose="05000000000000000000" pitchFamily="2" charset="2"/>
              <a:buNone/>
              <a:defRPr/>
            </a:pPr>
            <a:r>
              <a:rPr lang="zh-CN" altLang="en-US" sz="2400" dirty="0"/>
              <a:t>      把一批作业以脱机输入方式输入到磁带</a:t>
            </a:r>
            <a:r>
              <a:rPr lang="en-US" altLang="zh-CN" sz="2400" dirty="0"/>
              <a:t>/</a:t>
            </a:r>
            <a:r>
              <a:rPr lang="zh-CN" altLang="en-US" sz="2400" dirty="0"/>
              <a:t>磁盘</a:t>
            </a:r>
          </a:p>
          <a:p>
            <a:pPr marL="579755" indent="-579755">
              <a:buFont typeface="Wingdings" panose="05000000000000000000" pitchFamily="2" charset="2"/>
              <a:buNone/>
              <a:defRPr/>
            </a:pPr>
            <a:r>
              <a:rPr lang="zh-CN" altLang="en-US" sz="2400" dirty="0"/>
              <a:t>      利用磁带或磁盘把任务分类编成作业顺序执行</a:t>
            </a:r>
          </a:p>
          <a:p>
            <a:pPr marL="579755" indent="-579755">
              <a:buFont typeface="Wingdings" panose="05000000000000000000" pitchFamily="2" charset="2"/>
              <a:buNone/>
              <a:defRPr/>
            </a:pPr>
            <a:r>
              <a:rPr lang="zh-CN" altLang="en-US" sz="2400" dirty="0"/>
              <a:t>      每个批作业由专门监督程序（</a:t>
            </a:r>
            <a:r>
              <a:rPr lang="en-US" altLang="zh-CN" sz="2400" dirty="0"/>
              <a:t>Monitor</a:t>
            </a:r>
            <a:r>
              <a:rPr lang="zh-CN" altLang="en-US" sz="2400" dirty="0"/>
              <a:t>）自动依次处理</a:t>
            </a:r>
          </a:p>
          <a:p>
            <a:pPr marL="579755" indent="-579755">
              <a:buFont typeface="Wingdings" panose="05000000000000000000" pitchFamily="2" charset="2"/>
              <a:buNone/>
              <a:defRPr/>
            </a:pPr>
            <a:endParaRPr lang="en-US" altLang="zh-CN" sz="2400" dirty="0"/>
          </a:p>
          <a:p>
            <a:pPr>
              <a:lnSpc>
                <a:spcPct val="150000"/>
              </a:lnSpc>
              <a:defRPr/>
            </a:pPr>
            <a:r>
              <a:rPr lang="zh-CN" altLang="en-US" sz="2400" dirty="0"/>
              <a:t>系统对作业的处理都是成批进行的，且在</a:t>
            </a:r>
            <a:r>
              <a:rPr lang="zh-CN" altLang="en-US" sz="2400" dirty="0">
                <a:solidFill>
                  <a:srgbClr val="FF0000"/>
                </a:solidFill>
              </a:rPr>
              <a:t>内存中始终仅存一道作业运行</a:t>
            </a:r>
            <a:r>
              <a:rPr lang="zh-CN" altLang="en-US" sz="2400" dirty="0"/>
              <a:t>，运行结束或出错，才自动调另一道作业运行，故称为</a:t>
            </a:r>
            <a:r>
              <a:rPr lang="zh-CN" altLang="en-US" sz="2400" dirty="0">
                <a:solidFill>
                  <a:srgbClr val="FF0000"/>
                </a:solidFill>
              </a:rPr>
              <a:t>单道批处理系统。</a:t>
            </a:r>
          </a:p>
          <a:p>
            <a:pPr marL="579755" indent="-579755">
              <a:buFont typeface="Wingdings" panose="05000000000000000000" pitchFamily="2" charset="2"/>
              <a:buNone/>
              <a:defRPr/>
            </a:pPr>
            <a:endParaRPr lang="zh-CN" altLang="en-US" sz="2800" b="1" dirty="0">
              <a:solidFill>
                <a:srgbClr val="FF0000"/>
              </a:solidFill>
            </a:endParaRPr>
          </a:p>
        </p:txBody>
      </p:sp>
      <p:sp>
        <p:nvSpPr>
          <p:cNvPr id="6" name="Rectangle 2">
            <a:extLst>
              <a:ext uri="{FF2B5EF4-FFF2-40B4-BE49-F238E27FC236}">
                <a16:creationId xmlns:a16="http://schemas.microsoft.com/office/drawing/2014/main" id="{7BC86BE9-A7B3-404A-BBB2-787B00B8DB15}"/>
              </a:ext>
            </a:extLst>
          </p:cNvPr>
          <p:cNvSpPr txBox="1">
            <a:spLocks/>
          </p:cNvSpPr>
          <p:nvPr/>
        </p:nvSpPr>
        <p:spPr>
          <a:xfrm>
            <a:off x="1113183" y="429064"/>
            <a:ext cx="7906554" cy="723875"/>
          </a:xfrm>
          <a:prstGeom prst="rect">
            <a:avLst/>
          </a:prstGeo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defRPr/>
            </a:pPr>
            <a:r>
              <a:rPr lang="en-US" altLang="zh-CN"/>
              <a:t> </a:t>
            </a:r>
            <a:r>
              <a:rPr lang="en-US" altLang="zh-CN" sz="3200">
                <a:solidFill>
                  <a:srgbClr val="4A66AC">
                    <a:lumMod val="75000"/>
                  </a:srgbClr>
                </a:solidFill>
                <a:effectLst>
                  <a:outerShdw blurRad="38100" dist="38100" dir="2700000" algn="tl">
                    <a:srgbClr val="000000">
                      <a:alpha val="43137"/>
                    </a:srgbClr>
                  </a:outerShdw>
                </a:effectLst>
              </a:rPr>
              <a:t>1.2.2</a:t>
            </a:r>
            <a:r>
              <a:rPr lang="zh-CN" altLang="en-US" sz="3200">
                <a:solidFill>
                  <a:srgbClr val="4A66AC">
                    <a:lumMod val="75000"/>
                  </a:srgbClr>
                </a:solidFill>
                <a:effectLst>
                  <a:outerShdw blurRad="38100" dist="38100" dir="2700000" algn="tl">
                    <a:srgbClr val="000000">
                      <a:alpha val="43137"/>
                    </a:srgbClr>
                  </a:outerShdw>
                </a:effectLst>
              </a:rPr>
              <a:t> 单道批处理系统</a:t>
            </a:r>
            <a:endParaRPr lang="zh-CN" altLang="en-US" sz="3200" dirty="0">
              <a:solidFill>
                <a:srgbClr val="4A66AC">
                  <a:lumMod val="75000"/>
                </a:srgb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0468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378" name="Group 23">
            <a:extLst>
              <a:ext uri="{FF2B5EF4-FFF2-40B4-BE49-F238E27FC236}">
                <a16:creationId xmlns:a16="http://schemas.microsoft.com/office/drawing/2014/main" id="{6023FF8C-28BD-44AA-BDA3-142C8F3D7B2E}"/>
              </a:ext>
            </a:extLst>
          </p:cNvPr>
          <p:cNvGrpSpPr>
            <a:grpSpLocks/>
          </p:cNvGrpSpPr>
          <p:nvPr/>
        </p:nvGrpSpPr>
        <p:grpSpPr bwMode="auto">
          <a:xfrm>
            <a:off x="944180" y="1742157"/>
            <a:ext cx="7632700" cy="4248150"/>
            <a:chOff x="521" y="754"/>
            <a:chExt cx="4808" cy="2676"/>
          </a:xfrm>
        </p:grpSpPr>
        <p:sp>
          <p:nvSpPr>
            <p:cNvPr id="101381" name="Line 2">
              <a:extLst>
                <a:ext uri="{FF2B5EF4-FFF2-40B4-BE49-F238E27FC236}">
                  <a16:creationId xmlns:a16="http://schemas.microsoft.com/office/drawing/2014/main" id="{68048799-80E4-4E34-AAD4-A8679C087B08}"/>
                </a:ext>
              </a:extLst>
            </p:cNvPr>
            <p:cNvSpPr>
              <a:spLocks noChangeShapeType="1"/>
            </p:cNvSpPr>
            <p:nvPr/>
          </p:nvSpPr>
          <p:spPr bwMode="auto">
            <a:xfrm>
              <a:off x="521" y="1207"/>
              <a:ext cx="908" cy="0"/>
            </a:xfrm>
            <a:prstGeom prst="line">
              <a:avLst/>
            </a:prstGeom>
            <a:noFill/>
            <a:ln w="9525">
              <a:solidFill>
                <a:schemeClr val="bg2">
                  <a:lumMod val="25000"/>
                </a:schemeClr>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solidFill>
                  <a:schemeClr val="tx1">
                    <a:lumMod val="95000"/>
                    <a:lumOff val="5000"/>
                  </a:schemeClr>
                </a:solidFill>
                <a:latin typeface="+mj-ea"/>
                <a:ea typeface="+mj-ea"/>
              </a:endParaRPr>
            </a:p>
          </p:txBody>
        </p:sp>
        <p:sp>
          <p:nvSpPr>
            <p:cNvPr id="101382" name="AutoShape 3">
              <a:extLst>
                <a:ext uri="{FF2B5EF4-FFF2-40B4-BE49-F238E27FC236}">
                  <a16:creationId xmlns:a16="http://schemas.microsoft.com/office/drawing/2014/main" id="{BC88EE33-3BB8-49B5-ABCF-1F58B4F6B532}"/>
                </a:ext>
              </a:extLst>
            </p:cNvPr>
            <p:cNvSpPr>
              <a:spLocks noChangeArrowheads="1"/>
            </p:cNvSpPr>
            <p:nvPr/>
          </p:nvSpPr>
          <p:spPr bwMode="auto">
            <a:xfrm>
              <a:off x="1429" y="799"/>
              <a:ext cx="1088" cy="771"/>
            </a:xfrm>
            <a:prstGeom prst="diamond">
              <a:avLst/>
            </a:prstGeom>
            <a:solidFill>
              <a:srgbClr val="00B050"/>
            </a:solidFill>
            <a:ln w="9525">
              <a:solidFill>
                <a:schemeClr val="bg2">
                  <a:lumMod val="25000"/>
                </a:schemeClr>
              </a:solidFill>
              <a:miter lim="800000"/>
              <a:headEnd/>
              <a:tailEnd/>
            </a:ln>
          </p:spPr>
          <p:txBody>
            <a:bodyPr wrap="none"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a:solidFill>
                    <a:schemeClr val="tx1">
                      <a:lumMod val="95000"/>
                      <a:lumOff val="5000"/>
                    </a:schemeClr>
                  </a:solidFill>
                  <a:latin typeface="+mj-ea"/>
                  <a:ea typeface="+mj-ea"/>
                </a:rPr>
                <a:t>还有下一</a:t>
              </a:r>
            </a:p>
            <a:p>
              <a:pPr algn="ctr" eaLnBrk="1" hangingPunct="1">
                <a:spcBef>
                  <a:spcPct val="0"/>
                </a:spcBef>
                <a:buClrTx/>
                <a:buSzTx/>
                <a:buFontTx/>
                <a:buNone/>
              </a:pPr>
              <a:r>
                <a:rPr lang="zh-CN" altLang="en-US" sz="1800">
                  <a:solidFill>
                    <a:schemeClr val="tx1">
                      <a:lumMod val="95000"/>
                      <a:lumOff val="5000"/>
                    </a:schemeClr>
                  </a:solidFill>
                  <a:latin typeface="+mj-ea"/>
                  <a:ea typeface="+mj-ea"/>
                </a:rPr>
                <a:t>个作业？</a:t>
              </a:r>
            </a:p>
          </p:txBody>
        </p:sp>
        <p:sp>
          <p:nvSpPr>
            <p:cNvPr id="101383" name="Line 4">
              <a:extLst>
                <a:ext uri="{FF2B5EF4-FFF2-40B4-BE49-F238E27FC236}">
                  <a16:creationId xmlns:a16="http://schemas.microsoft.com/office/drawing/2014/main" id="{563F7000-1E7C-4EFF-98F1-015495AAA87D}"/>
                </a:ext>
              </a:extLst>
            </p:cNvPr>
            <p:cNvSpPr>
              <a:spLocks noChangeShapeType="1"/>
            </p:cNvSpPr>
            <p:nvPr/>
          </p:nvSpPr>
          <p:spPr bwMode="auto">
            <a:xfrm>
              <a:off x="2517" y="1207"/>
              <a:ext cx="454" cy="0"/>
            </a:xfrm>
            <a:prstGeom prst="line">
              <a:avLst/>
            </a:prstGeom>
            <a:noFill/>
            <a:ln w="9525">
              <a:solidFill>
                <a:schemeClr val="bg2">
                  <a:lumMod val="25000"/>
                </a:schemeClr>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tx1">
                    <a:lumMod val="95000"/>
                    <a:lumOff val="5000"/>
                  </a:schemeClr>
                </a:solidFill>
                <a:latin typeface="+mj-ea"/>
                <a:ea typeface="+mj-ea"/>
              </a:endParaRPr>
            </a:p>
          </p:txBody>
        </p:sp>
        <p:sp>
          <p:nvSpPr>
            <p:cNvPr id="101384" name="Rectangle 5">
              <a:extLst>
                <a:ext uri="{FF2B5EF4-FFF2-40B4-BE49-F238E27FC236}">
                  <a16:creationId xmlns:a16="http://schemas.microsoft.com/office/drawing/2014/main" id="{A7FF9800-3EA7-42D8-A078-98AE192323FA}"/>
                </a:ext>
              </a:extLst>
            </p:cNvPr>
            <p:cNvSpPr>
              <a:spLocks noChangeArrowheads="1"/>
            </p:cNvSpPr>
            <p:nvPr/>
          </p:nvSpPr>
          <p:spPr bwMode="auto">
            <a:xfrm>
              <a:off x="2971" y="754"/>
              <a:ext cx="2358" cy="771"/>
            </a:xfrm>
            <a:prstGeom prst="rect">
              <a:avLst/>
            </a:prstGeom>
            <a:solidFill>
              <a:srgbClr val="00B050"/>
            </a:solidFill>
            <a:ln w="9525">
              <a:solidFill>
                <a:schemeClr val="bg2">
                  <a:lumMod val="25000"/>
                </a:schemeClr>
              </a:solidFill>
              <a:miter lim="800000"/>
              <a:headEnd/>
              <a:tailEnd/>
            </a:ln>
          </p:spPr>
          <p:txBody>
            <a:bodyPr wrap="none"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a:solidFill>
                    <a:schemeClr val="tx1">
                      <a:lumMod val="95000"/>
                      <a:lumOff val="5000"/>
                    </a:schemeClr>
                  </a:solidFill>
                  <a:latin typeface="+mj-ea"/>
                  <a:ea typeface="+mj-ea"/>
                </a:rPr>
                <a:t>把下一个作业</a:t>
              </a:r>
            </a:p>
            <a:p>
              <a:pPr algn="ctr" eaLnBrk="1" hangingPunct="1">
                <a:spcBef>
                  <a:spcPct val="0"/>
                </a:spcBef>
                <a:buClrTx/>
                <a:buSzTx/>
                <a:buFontTx/>
                <a:buNone/>
              </a:pPr>
              <a:r>
                <a:rPr lang="zh-CN" altLang="en-US" sz="1800">
                  <a:solidFill>
                    <a:schemeClr val="tx1">
                      <a:lumMod val="95000"/>
                      <a:lumOff val="5000"/>
                    </a:schemeClr>
                  </a:solidFill>
                  <a:latin typeface="+mj-ea"/>
                  <a:ea typeface="+mj-ea"/>
                </a:rPr>
                <a:t>的源程序转换</a:t>
              </a:r>
            </a:p>
            <a:p>
              <a:pPr algn="ctr" eaLnBrk="1" hangingPunct="1">
                <a:spcBef>
                  <a:spcPct val="0"/>
                </a:spcBef>
                <a:buClrTx/>
                <a:buSzTx/>
                <a:buFontTx/>
                <a:buNone/>
              </a:pPr>
              <a:r>
                <a:rPr lang="zh-CN" altLang="en-US" sz="1800">
                  <a:solidFill>
                    <a:schemeClr val="tx1">
                      <a:lumMod val="95000"/>
                      <a:lumOff val="5000"/>
                    </a:schemeClr>
                  </a:solidFill>
                  <a:latin typeface="+mj-ea"/>
                  <a:ea typeface="+mj-ea"/>
                </a:rPr>
                <a:t>为目标程序</a:t>
              </a:r>
            </a:p>
          </p:txBody>
        </p:sp>
        <p:sp>
          <p:nvSpPr>
            <p:cNvPr id="101385" name="Line 6">
              <a:extLst>
                <a:ext uri="{FF2B5EF4-FFF2-40B4-BE49-F238E27FC236}">
                  <a16:creationId xmlns:a16="http://schemas.microsoft.com/office/drawing/2014/main" id="{A16E3AA9-66CA-427E-BBFB-A0C18AE4B948}"/>
                </a:ext>
              </a:extLst>
            </p:cNvPr>
            <p:cNvSpPr>
              <a:spLocks noChangeShapeType="1"/>
            </p:cNvSpPr>
            <p:nvPr/>
          </p:nvSpPr>
          <p:spPr bwMode="auto">
            <a:xfrm>
              <a:off x="4059" y="1525"/>
              <a:ext cx="0" cy="227"/>
            </a:xfrm>
            <a:prstGeom prst="line">
              <a:avLst/>
            </a:prstGeom>
            <a:noFill/>
            <a:ln w="9525">
              <a:solidFill>
                <a:schemeClr val="bg2">
                  <a:lumMod val="25000"/>
                </a:schemeClr>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tx1">
                    <a:lumMod val="95000"/>
                    <a:lumOff val="5000"/>
                  </a:schemeClr>
                </a:solidFill>
                <a:latin typeface="+mj-ea"/>
                <a:ea typeface="+mj-ea"/>
              </a:endParaRPr>
            </a:p>
          </p:txBody>
        </p:sp>
        <p:sp>
          <p:nvSpPr>
            <p:cNvPr id="101386" name="AutoShape 7">
              <a:extLst>
                <a:ext uri="{FF2B5EF4-FFF2-40B4-BE49-F238E27FC236}">
                  <a16:creationId xmlns:a16="http://schemas.microsoft.com/office/drawing/2014/main" id="{8DF0DFAF-1706-4CBD-B780-E286C910C5D2}"/>
                </a:ext>
              </a:extLst>
            </p:cNvPr>
            <p:cNvSpPr>
              <a:spLocks noChangeArrowheads="1"/>
            </p:cNvSpPr>
            <p:nvPr/>
          </p:nvSpPr>
          <p:spPr bwMode="auto">
            <a:xfrm>
              <a:off x="3515" y="1752"/>
              <a:ext cx="1179" cy="771"/>
            </a:xfrm>
            <a:prstGeom prst="diamond">
              <a:avLst/>
            </a:prstGeom>
            <a:solidFill>
              <a:srgbClr val="00B050"/>
            </a:solidFill>
            <a:ln w="9525">
              <a:solidFill>
                <a:schemeClr val="bg2">
                  <a:lumMod val="25000"/>
                </a:schemeClr>
              </a:solidFill>
              <a:miter lim="800000"/>
              <a:headEnd/>
              <a:tailEnd/>
            </a:ln>
          </p:spPr>
          <p:txBody>
            <a:bodyPr wrap="none"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a:solidFill>
                    <a:schemeClr val="tx1">
                      <a:lumMod val="95000"/>
                      <a:lumOff val="5000"/>
                    </a:schemeClr>
                  </a:solidFill>
                  <a:latin typeface="+mj-ea"/>
                  <a:ea typeface="+mj-ea"/>
                </a:rPr>
                <a:t>源程序</a:t>
              </a:r>
            </a:p>
            <a:p>
              <a:pPr algn="ctr" eaLnBrk="1" hangingPunct="1">
                <a:spcBef>
                  <a:spcPct val="0"/>
                </a:spcBef>
                <a:buClrTx/>
                <a:buSzTx/>
                <a:buFontTx/>
                <a:buNone/>
              </a:pPr>
              <a:r>
                <a:rPr lang="zh-CN" altLang="en-US" sz="1800">
                  <a:solidFill>
                    <a:schemeClr val="tx1">
                      <a:lumMod val="95000"/>
                      <a:lumOff val="5000"/>
                    </a:schemeClr>
                  </a:solidFill>
                  <a:latin typeface="+mj-ea"/>
                  <a:ea typeface="+mj-ea"/>
                </a:rPr>
                <a:t>有错吗？</a:t>
              </a:r>
            </a:p>
          </p:txBody>
        </p:sp>
        <p:sp>
          <p:nvSpPr>
            <p:cNvPr id="101387" name="Line 8">
              <a:extLst>
                <a:ext uri="{FF2B5EF4-FFF2-40B4-BE49-F238E27FC236}">
                  <a16:creationId xmlns:a16="http://schemas.microsoft.com/office/drawing/2014/main" id="{56787DA3-0045-4AD3-A839-98993BA628A1}"/>
                </a:ext>
              </a:extLst>
            </p:cNvPr>
            <p:cNvSpPr>
              <a:spLocks noChangeShapeType="1"/>
            </p:cNvSpPr>
            <p:nvPr/>
          </p:nvSpPr>
          <p:spPr bwMode="auto">
            <a:xfrm>
              <a:off x="4059" y="2523"/>
              <a:ext cx="0" cy="227"/>
            </a:xfrm>
            <a:prstGeom prst="line">
              <a:avLst/>
            </a:prstGeom>
            <a:noFill/>
            <a:ln w="9525">
              <a:solidFill>
                <a:schemeClr val="bg2">
                  <a:lumMod val="25000"/>
                </a:schemeClr>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tx1">
                    <a:lumMod val="95000"/>
                    <a:lumOff val="5000"/>
                  </a:schemeClr>
                </a:solidFill>
                <a:latin typeface="+mj-ea"/>
                <a:ea typeface="+mj-ea"/>
              </a:endParaRPr>
            </a:p>
          </p:txBody>
        </p:sp>
        <p:sp>
          <p:nvSpPr>
            <p:cNvPr id="101388" name="Rectangle 9">
              <a:extLst>
                <a:ext uri="{FF2B5EF4-FFF2-40B4-BE49-F238E27FC236}">
                  <a16:creationId xmlns:a16="http://schemas.microsoft.com/office/drawing/2014/main" id="{855627CE-0344-479F-A072-E35A231DF6C0}"/>
                </a:ext>
              </a:extLst>
            </p:cNvPr>
            <p:cNvSpPr>
              <a:spLocks noChangeArrowheads="1"/>
            </p:cNvSpPr>
            <p:nvPr/>
          </p:nvSpPr>
          <p:spPr bwMode="auto">
            <a:xfrm>
              <a:off x="3334" y="2750"/>
              <a:ext cx="1496" cy="680"/>
            </a:xfrm>
            <a:prstGeom prst="rect">
              <a:avLst/>
            </a:prstGeom>
            <a:solidFill>
              <a:srgbClr val="00B050"/>
            </a:solidFill>
            <a:ln w="9525">
              <a:solidFill>
                <a:schemeClr val="bg2">
                  <a:lumMod val="25000"/>
                </a:schemeClr>
              </a:solidFill>
              <a:miter lim="800000"/>
              <a:headEnd/>
              <a:tailEnd/>
            </a:ln>
          </p:spPr>
          <p:txBody>
            <a:bodyPr wrap="none"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a:solidFill>
                    <a:schemeClr val="tx1">
                      <a:lumMod val="95000"/>
                      <a:lumOff val="5000"/>
                    </a:schemeClr>
                  </a:solidFill>
                  <a:latin typeface="+mj-ea"/>
                  <a:ea typeface="+mj-ea"/>
                </a:rPr>
                <a:t>装配目标程序</a:t>
              </a:r>
            </a:p>
          </p:txBody>
        </p:sp>
        <p:sp>
          <p:nvSpPr>
            <p:cNvPr id="101389" name="Line 10">
              <a:extLst>
                <a:ext uri="{FF2B5EF4-FFF2-40B4-BE49-F238E27FC236}">
                  <a16:creationId xmlns:a16="http://schemas.microsoft.com/office/drawing/2014/main" id="{4DFD0118-107F-4AE7-8D76-9BE5D2A468E8}"/>
                </a:ext>
              </a:extLst>
            </p:cNvPr>
            <p:cNvSpPr>
              <a:spLocks noChangeShapeType="1"/>
            </p:cNvSpPr>
            <p:nvPr/>
          </p:nvSpPr>
          <p:spPr bwMode="auto">
            <a:xfrm flipH="1">
              <a:off x="2880" y="3113"/>
              <a:ext cx="454" cy="0"/>
            </a:xfrm>
            <a:prstGeom prst="line">
              <a:avLst/>
            </a:prstGeom>
            <a:noFill/>
            <a:ln w="9525">
              <a:solidFill>
                <a:schemeClr val="bg2">
                  <a:lumMod val="25000"/>
                </a:schemeClr>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tx1">
                    <a:lumMod val="95000"/>
                    <a:lumOff val="5000"/>
                  </a:schemeClr>
                </a:solidFill>
                <a:latin typeface="+mj-ea"/>
                <a:ea typeface="+mj-ea"/>
              </a:endParaRPr>
            </a:p>
          </p:txBody>
        </p:sp>
        <p:sp>
          <p:nvSpPr>
            <p:cNvPr id="101390" name="Rectangle 11">
              <a:extLst>
                <a:ext uri="{FF2B5EF4-FFF2-40B4-BE49-F238E27FC236}">
                  <a16:creationId xmlns:a16="http://schemas.microsoft.com/office/drawing/2014/main" id="{F9B52182-89AA-4AED-8314-954A020FACB2}"/>
                </a:ext>
              </a:extLst>
            </p:cNvPr>
            <p:cNvSpPr>
              <a:spLocks noChangeArrowheads="1"/>
            </p:cNvSpPr>
            <p:nvPr/>
          </p:nvSpPr>
          <p:spPr bwMode="auto">
            <a:xfrm>
              <a:off x="1383" y="2750"/>
              <a:ext cx="1542" cy="680"/>
            </a:xfrm>
            <a:prstGeom prst="rect">
              <a:avLst/>
            </a:prstGeom>
            <a:solidFill>
              <a:srgbClr val="00B050"/>
            </a:solidFill>
            <a:ln w="9525">
              <a:solidFill>
                <a:schemeClr val="bg2">
                  <a:lumMod val="25000"/>
                </a:schemeClr>
              </a:solidFill>
              <a:miter lim="800000"/>
              <a:headEnd/>
              <a:tailEnd/>
            </a:ln>
          </p:spPr>
          <p:txBody>
            <a:bodyPr wrap="none"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a:solidFill>
                    <a:schemeClr val="tx1">
                      <a:lumMod val="95000"/>
                      <a:lumOff val="5000"/>
                    </a:schemeClr>
                  </a:solidFill>
                  <a:latin typeface="+mj-ea"/>
                  <a:ea typeface="+mj-ea"/>
                </a:rPr>
                <a:t>运行目标程序</a:t>
              </a:r>
            </a:p>
          </p:txBody>
        </p:sp>
        <p:sp>
          <p:nvSpPr>
            <p:cNvPr id="101391" name="Line 12">
              <a:extLst>
                <a:ext uri="{FF2B5EF4-FFF2-40B4-BE49-F238E27FC236}">
                  <a16:creationId xmlns:a16="http://schemas.microsoft.com/office/drawing/2014/main" id="{6306CF4F-06B7-492A-B070-34734E1F4224}"/>
                </a:ext>
              </a:extLst>
            </p:cNvPr>
            <p:cNvSpPr>
              <a:spLocks noChangeShapeType="1"/>
            </p:cNvSpPr>
            <p:nvPr/>
          </p:nvSpPr>
          <p:spPr bwMode="auto">
            <a:xfrm flipH="1">
              <a:off x="1020" y="3113"/>
              <a:ext cx="408" cy="0"/>
            </a:xfrm>
            <a:prstGeom prst="line">
              <a:avLst/>
            </a:prstGeom>
            <a:noFill/>
            <a:ln w="9525">
              <a:solidFill>
                <a:schemeClr val="bg2">
                  <a:lumMod val="25000"/>
                </a:schemeClr>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tx1">
                    <a:lumMod val="95000"/>
                    <a:lumOff val="5000"/>
                  </a:schemeClr>
                </a:solidFill>
                <a:latin typeface="+mj-ea"/>
                <a:ea typeface="+mj-ea"/>
              </a:endParaRPr>
            </a:p>
          </p:txBody>
        </p:sp>
        <p:sp>
          <p:nvSpPr>
            <p:cNvPr id="101392" name="Line 13">
              <a:extLst>
                <a:ext uri="{FF2B5EF4-FFF2-40B4-BE49-F238E27FC236}">
                  <a16:creationId xmlns:a16="http://schemas.microsoft.com/office/drawing/2014/main" id="{562C37E3-BEC9-46C9-B90A-5398195D6669}"/>
                </a:ext>
              </a:extLst>
            </p:cNvPr>
            <p:cNvSpPr>
              <a:spLocks noChangeShapeType="1"/>
            </p:cNvSpPr>
            <p:nvPr/>
          </p:nvSpPr>
          <p:spPr bwMode="auto">
            <a:xfrm flipV="1">
              <a:off x="1066" y="1207"/>
              <a:ext cx="0" cy="1906"/>
            </a:xfrm>
            <a:prstGeom prst="line">
              <a:avLst/>
            </a:prstGeom>
            <a:noFill/>
            <a:ln w="9525">
              <a:solidFill>
                <a:schemeClr val="bg2">
                  <a:lumMod val="25000"/>
                </a:schemeClr>
              </a:solidFill>
              <a:miter lim="800000"/>
              <a:headEnd/>
              <a:tailEnd type="oval" w="med" len="med"/>
            </a:ln>
            <a:extLst>
              <a:ext uri="{909E8E84-426E-40DD-AFC4-6F175D3DCCD1}">
                <a14:hiddenFill xmlns:a14="http://schemas.microsoft.com/office/drawing/2010/main">
                  <a:noFill/>
                </a14:hiddenFill>
              </a:ext>
            </a:extLst>
          </p:spPr>
          <p:txBody>
            <a:bodyPr wrap="none"/>
            <a:lstStyle/>
            <a:p>
              <a:endParaRPr lang="zh-CN" altLang="en-US">
                <a:solidFill>
                  <a:schemeClr val="tx1">
                    <a:lumMod val="95000"/>
                    <a:lumOff val="5000"/>
                  </a:schemeClr>
                </a:solidFill>
                <a:latin typeface="+mj-ea"/>
                <a:ea typeface="+mj-ea"/>
              </a:endParaRPr>
            </a:p>
          </p:txBody>
        </p:sp>
        <p:sp>
          <p:nvSpPr>
            <p:cNvPr id="101393" name="Line 14">
              <a:extLst>
                <a:ext uri="{FF2B5EF4-FFF2-40B4-BE49-F238E27FC236}">
                  <a16:creationId xmlns:a16="http://schemas.microsoft.com/office/drawing/2014/main" id="{AE876FB5-A29F-48C7-B742-74030613B1FB}"/>
                </a:ext>
              </a:extLst>
            </p:cNvPr>
            <p:cNvSpPr>
              <a:spLocks noChangeShapeType="1"/>
            </p:cNvSpPr>
            <p:nvPr/>
          </p:nvSpPr>
          <p:spPr bwMode="auto">
            <a:xfrm flipH="1">
              <a:off x="1066" y="2115"/>
              <a:ext cx="2449" cy="0"/>
            </a:xfrm>
            <a:prstGeom prst="line">
              <a:avLst/>
            </a:prstGeom>
            <a:noFill/>
            <a:ln w="9525">
              <a:solidFill>
                <a:schemeClr val="bg2">
                  <a:lumMod val="25000"/>
                </a:schemeClr>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tx1">
                    <a:lumMod val="95000"/>
                    <a:lumOff val="5000"/>
                  </a:schemeClr>
                </a:solidFill>
                <a:latin typeface="+mj-ea"/>
                <a:ea typeface="+mj-ea"/>
              </a:endParaRPr>
            </a:p>
          </p:txBody>
        </p:sp>
        <p:sp>
          <p:nvSpPr>
            <p:cNvPr id="101394" name="Text Box 15">
              <a:extLst>
                <a:ext uri="{FF2B5EF4-FFF2-40B4-BE49-F238E27FC236}">
                  <a16:creationId xmlns:a16="http://schemas.microsoft.com/office/drawing/2014/main" id="{8232B77A-48B4-4FBE-8097-30A3026477A6}"/>
                </a:ext>
              </a:extLst>
            </p:cNvPr>
            <p:cNvSpPr txBox="1">
              <a:spLocks noChangeArrowheads="1"/>
            </p:cNvSpPr>
            <p:nvPr/>
          </p:nvSpPr>
          <p:spPr bwMode="auto">
            <a:xfrm>
              <a:off x="612" y="893"/>
              <a:ext cx="529" cy="2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solidFill>
                    <a:schemeClr val="tx1">
                      <a:lumMod val="95000"/>
                      <a:lumOff val="5000"/>
                    </a:schemeClr>
                  </a:solidFill>
                  <a:latin typeface="+mj-ea"/>
                  <a:ea typeface="+mj-ea"/>
                </a:rPr>
                <a:t>开始</a:t>
              </a:r>
            </a:p>
          </p:txBody>
        </p:sp>
        <p:sp>
          <p:nvSpPr>
            <p:cNvPr id="101395" name="Text Box 16">
              <a:extLst>
                <a:ext uri="{FF2B5EF4-FFF2-40B4-BE49-F238E27FC236}">
                  <a16:creationId xmlns:a16="http://schemas.microsoft.com/office/drawing/2014/main" id="{9D104221-4F31-420E-9645-6406164BA88D}"/>
                </a:ext>
              </a:extLst>
            </p:cNvPr>
            <p:cNvSpPr txBox="1">
              <a:spLocks noChangeArrowheads="1"/>
            </p:cNvSpPr>
            <p:nvPr/>
          </p:nvSpPr>
          <p:spPr bwMode="auto">
            <a:xfrm>
              <a:off x="2641" y="893"/>
              <a:ext cx="263" cy="2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rtl="0">
                <a:defRPr lang="x-none"/>
              </a:defPPr>
              <a:lvl1pPr>
                <a:spcBef>
                  <a:spcPct val="0"/>
                </a:spcBef>
                <a:buClrTx/>
                <a:buSzTx/>
                <a:buFontTx/>
                <a:buNone/>
                <a:defRPr b="1">
                  <a:solidFill>
                    <a:schemeClr val="tx1">
                      <a:lumMod val="95000"/>
                      <a:lumOff val="5000"/>
                    </a:schemeClr>
                  </a:solidFill>
                  <a:latin typeface="+mj-ea"/>
                  <a:ea typeface="+mj-ea"/>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r>
                <a:rPr lang="zh-CN" altLang="en-US"/>
                <a:t>是</a:t>
              </a:r>
            </a:p>
          </p:txBody>
        </p:sp>
        <p:sp>
          <p:nvSpPr>
            <p:cNvPr id="101396" name="Line 17">
              <a:extLst>
                <a:ext uri="{FF2B5EF4-FFF2-40B4-BE49-F238E27FC236}">
                  <a16:creationId xmlns:a16="http://schemas.microsoft.com/office/drawing/2014/main" id="{81D3189D-88C5-410D-84AC-04708F4A5B17}"/>
                </a:ext>
              </a:extLst>
            </p:cNvPr>
            <p:cNvSpPr>
              <a:spLocks noChangeShapeType="1"/>
            </p:cNvSpPr>
            <p:nvPr/>
          </p:nvSpPr>
          <p:spPr bwMode="auto">
            <a:xfrm>
              <a:off x="1973" y="1570"/>
              <a:ext cx="0" cy="227"/>
            </a:xfrm>
            <a:prstGeom prst="line">
              <a:avLst/>
            </a:prstGeom>
            <a:noFill/>
            <a:ln w="9525">
              <a:solidFill>
                <a:schemeClr val="bg2">
                  <a:lumMod val="25000"/>
                </a:schemeClr>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chemeClr val="tx1">
                    <a:lumMod val="95000"/>
                    <a:lumOff val="5000"/>
                  </a:schemeClr>
                </a:solidFill>
                <a:latin typeface="+mj-ea"/>
                <a:ea typeface="+mj-ea"/>
              </a:endParaRPr>
            </a:p>
          </p:txBody>
        </p:sp>
        <p:sp>
          <p:nvSpPr>
            <p:cNvPr id="101397" name="Text Box 18">
              <a:extLst>
                <a:ext uri="{FF2B5EF4-FFF2-40B4-BE49-F238E27FC236}">
                  <a16:creationId xmlns:a16="http://schemas.microsoft.com/office/drawing/2014/main" id="{927A0D1D-7592-4E88-AF3F-B2DE77B1CFD1}"/>
                </a:ext>
              </a:extLst>
            </p:cNvPr>
            <p:cNvSpPr txBox="1">
              <a:spLocks noChangeArrowheads="1"/>
            </p:cNvSpPr>
            <p:nvPr/>
          </p:nvSpPr>
          <p:spPr bwMode="auto">
            <a:xfrm>
              <a:off x="1610" y="1525"/>
              <a:ext cx="263" cy="2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rtl="0">
                <a:defRPr lang="x-none"/>
              </a:defPPr>
              <a:lvl1pPr>
                <a:spcBef>
                  <a:spcPct val="0"/>
                </a:spcBef>
                <a:buClrTx/>
                <a:buSzTx/>
                <a:buFontTx/>
                <a:buNone/>
                <a:defRPr b="1">
                  <a:solidFill>
                    <a:schemeClr val="tx1">
                      <a:lumMod val="95000"/>
                      <a:lumOff val="5000"/>
                    </a:schemeClr>
                  </a:solidFill>
                  <a:latin typeface="+mj-ea"/>
                  <a:ea typeface="+mj-ea"/>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r>
                <a:rPr lang="zh-CN" altLang="en-US"/>
                <a:t>否</a:t>
              </a:r>
            </a:p>
          </p:txBody>
        </p:sp>
        <p:sp>
          <p:nvSpPr>
            <p:cNvPr id="101398" name="Text Box 19">
              <a:extLst>
                <a:ext uri="{FF2B5EF4-FFF2-40B4-BE49-F238E27FC236}">
                  <a16:creationId xmlns:a16="http://schemas.microsoft.com/office/drawing/2014/main" id="{F0217160-9EFE-4411-8F23-9A012F1A7891}"/>
                </a:ext>
              </a:extLst>
            </p:cNvPr>
            <p:cNvSpPr txBox="1">
              <a:spLocks noChangeArrowheads="1"/>
            </p:cNvSpPr>
            <p:nvPr/>
          </p:nvSpPr>
          <p:spPr bwMode="auto">
            <a:xfrm>
              <a:off x="1742" y="1801"/>
              <a:ext cx="557" cy="2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rtl="0">
                <a:defRPr lang="x-none"/>
              </a:defPPr>
              <a:lvl1pPr>
                <a:spcBef>
                  <a:spcPct val="0"/>
                </a:spcBef>
                <a:buClrTx/>
                <a:buSzTx/>
                <a:buFontTx/>
                <a:buNone/>
                <a:defRPr b="1">
                  <a:solidFill>
                    <a:schemeClr val="tx1">
                      <a:lumMod val="95000"/>
                      <a:lumOff val="5000"/>
                    </a:schemeClr>
                  </a:solidFill>
                  <a:latin typeface="+mj-ea"/>
                  <a:ea typeface="+mj-ea"/>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r>
                <a:rPr lang="zh-CN" altLang="en-US"/>
                <a:t>停止</a:t>
              </a:r>
            </a:p>
          </p:txBody>
        </p:sp>
        <p:sp>
          <p:nvSpPr>
            <p:cNvPr id="101399" name="Text Box 20">
              <a:extLst>
                <a:ext uri="{FF2B5EF4-FFF2-40B4-BE49-F238E27FC236}">
                  <a16:creationId xmlns:a16="http://schemas.microsoft.com/office/drawing/2014/main" id="{051388F8-9FFF-473D-BDAE-A2688905A6AB}"/>
                </a:ext>
              </a:extLst>
            </p:cNvPr>
            <p:cNvSpPr txBox="1">
              <a:spLocks noChangeArrowheads="1"/>
            </p:cNvSpPr>
            <p:nvPr/>
          </p:nvSpPr>
          <p:spPr bwMode="auto">
            <a:xfrm>
              <a:off x="3230" y="1846"/>
              <a:ext cx="263" cy="2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rtl="0">
                <a:defRPr lang="x-none"/>
              </a:defPPr>
              <a:lvl1pPr>
                <a:spcBef>
                  <a:spcPct val="0"/>
                </a:spcBef>
                <a:buClrTx/>
                <a:buSzTx/>
                <a:buFontTx/>
                <a:buNone/>
                <a:defRPr b="1">
                  <a:solidFill>
                    <a:schemeClr val="tx1">
                      <a:lumMod val="95000"/>
                      <a:lumOff val="5000"/>
                    </a:schemeClr>
                  </a:solidFill>
                  <a:latin typeface="+mj-ea"/>
                  <a:ea typeface="+mj-ea"/>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r>
                <a:rPr lang="zh-CN" altLang="en-US" dirty="0"/>
                <a:t>是</a:t>
              </a:r>
            </a:p>
          </p:txBody>
        </p:sp>
        <p:sp>
          <p:nvSpPr>
            <p:cNvPr id="101400" name="Text Box 21">
              <a:extLst>
                <a:ext uri="{FF2B5EF4-FFF2-40B4-BE49-F238E27FC236}">
                  <a16:creationId xmlns:a16="http://schemas.microsoft.com/office/drawing/2014/main" id="{4C541A1B-8D1B-47D5-B50C-67AAA58D8F65}"/>
                </a:ext>
              </a:extLst>
            </p:cNvPr>
            <p:cNvSpPr txBox="1">
              <a:spLocks noChangeArrowheads="1"/>
            </p:cNvSpPr>
            <p:nvPr/>
          </p:nvSpPr>
          <p:spPr bwMode="auto">
            <a:xfrm>
              <a:off x="3684" y="2436"/>
              <a:ext cx="263" cy="2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rtl="0">
                <a:defRPr lang="x-none"/>
              </a:defPPr>
              <a:lvl1pPr>
                <a:spcBef>
                  <a:spcPct val="0"/>
                </a:spcBef>
                <a:buClrTx/>
                <a:buSzTx/>
                <a:buFontTx/>
                <a:buNone/>
                <a:defRPr b="1">
                  <a:solidFill>
                    <a:schemeClr val="tx1">
                      <a:lumMod val="95000"/>
                      <a:lumOff val="5000"/>
                    </a:schemeClr>
                  </a:solidFill>
                  <a:latin typeface="+mj-ea"/>
                  <a:ea typeface="+mj-ea"/>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r>
                <a:rPr lang="zh-CN" altLang="en-US" dirty="0"/>
                <a:t>否</a:t>
              </a:r>
            </a:p>
          </p:txBody>
        </p:sp>
      </p:grpSp>
      <p:sp>
        <p:nvSpPr>
          <p:cNvPr id="101379" name="Text Box 7">
            <a:extLst>
              <a:ext uri="{FF2B5EF4-FFF2-40B4-BE49-F238E27FC236}">
                <a16:creationId xmlns:a16="http://schemas.microsoft.com/office/drawing/2014/main" id="{505F7C32-BB4D-456F-8236-41023B58B4AB}"/>
              </a:ext>
            </a:extLst>
          </p:cNvPr>
          <p:cNvSpPr txBox="1">
            <a:spLocks noChangeArrowheads="1"/>
          </p:cNvSpPr>
          <p:nvPr/>
        </p:nvSpPr>
        <p:spPr bwMode="auto">
          <a:xfrm>
            <a:off x="2384043" y="353095"/>
            <a:ext cx="4602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dirty="0">
                <a:solidFill>
                  <a:srgbClr val="FFC000"/>
                </a:solidFill>
                <a:latin typeface="+mj-ea"/>
                <a:ea typeface="+mj-ea"/>
              </a:rPr>
              <a:t>单道批处理系统的处理流程</a:t>
            </a:r>
            <a:r>
              <a:rPr kumimoji="1" lang="zh-CN" altLang="en-US" sz="2800" b="0" dirty="0">
                <a:solidFill>
                  <a:srgbClr val="FFC000"/>
                </a:solidFill>
                <a:latin typeface="+mj-ea"/>
                <a:ea typeface="+mj-ea"/>
              </a:rPr>
              <a:t> </a:t>
            </a:r>
          </a:p>
        </p:txBody>
      </p:sp>
      <p:sp>
        <p:nvSpPr>
          <p:cNvPr id="101380" name="Text Box 24">
            <a:extLst>
              <a:ext uri="{FF2B5EF4-FFF2-40B4-BE49-F238E27FC236}">
                <a16:creationId xmlns:a16="http://schemas.microsoft.com/office/drawing/2014/main" id="{781E9605-4BF4-4C37-8A4B-4BD1FEFF0199}"/>
              </a:ext>
            </a:extLst>
          </p:cNvPr>
          <p:cNvSpPr txBox="1">
            <a:spLocks noChangeArrowheads="1"/>
          </p:cNvSpPr>
          <p:nvPr/>
        </p:nvSpPr>
        <p:spPr bwMode="auto">
          <a:xfrm>
            <a:off x="223455" y="975395"/>
            <a:ext cx="649287" cy="2530475"/>
          </a:xfrm>
          <a:prstGeom prst="rect">
            <a:avLst/>
          </a:prstGeom>
          <a:solidFill>
            <a:srgbClr val="00B050"/>
          </a:solidFill>
          <a:ln w="9525" algn="ctr">
            <a:solidFill>
              <a:schemeClr val="bg1"/>
            </a:solidFill>
            <a:miter lim="800000"/>
            <a:headEnd/>
            <a:tailEnd/>
          </a:ln>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tx1">
                    <a:lumMod val="95000"/>
                    <a:lumOff val="5000"/>
                  </a:schemeClr>
                </a:solidFill>
                <a:latin typeface="+mj-ea"/>
                <a:ea typeface="+mj-ea"/>
              </a:rPr>
              <a:t>一批作业输入磁带</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7" name="Rectangle 3"/>
          <p:cNvSpPr>
            <a:spLocks noGrp="1" noChangeArrowheads="1"/>
          </p:cNvSpPr>
          <p:nvPr>
            <p:ph idx="1"/>
          </p:nvPr>
        </p:nvSpPr>
        <p:spPr>
          <a:xfrm>
            <a:off x="609600" y="1554163"/>
            <a:ext cx="7772400" cy="4846637"/>
          </a:xfrm>
        </p:spPr>
        <p:txBody>
          <a:bodyPr/>
          <a:lstStyle/>
          <a:p>
            <a:pPr marL="579438" indent="-579438" eaLnBrk="1" hangingPunct="1">
              <a:lnSpc>
                <a:spcPct val="150000"/>
              </a:lnSpc>
              <a:buFont typeface="Wingdings" charset="2"/>
              <a:buNone/>
              <a:defRPr/>
            </a:pPr>
            <a:r>
              <a:rPr lang="en-US" altLang="zh-CN" sz="2400" b="1" dirty="0">
                <a:latin typeface="Microsoft YaHei" panose="020B0503020204020204" pitchFamily="34" charset="-122"/>
                <a:ea typeface="Microsoft YaHei" panose="020B0503020204020204" pitchFamily="34" charset="-122"/>
              </a:rPr>
              <a:t>1</a:t>
            </a:r>
            <a:r>
              <a:rPr lang="zh-CN" altLang="en-US" sz="2400" b="1" dirty="0">
                <a:latin typeface="Microsoft YaHei" panose="020B0503020204020204" pitchFamily="34" charset="-122"/>
                <a:ea typeface="Microsoft YaHei" panose="020B0503020204020204" pitchFamily="34" charset="-122"/>
              </a:rPr>
              <a:t>、</a:t>
            </a:r>
            <a:r>
              <a:rPr lang="zh-CN" altLang="en-US" sz="2400" b="1" dirty="0">
                <a:solidFill>
                  <a:srgbClr val="FF0000"/>
                </a:solidFill>
                <a:latin typeface="Microsoft YaHei" panose="020B0503020204020204" pitchFamily="34" charset="-122"/>
                <a:ea typeface="Microsoft YaHei" panose="020B0503020204020204" pitchFamily="34" charset="-122"/>
              </a:rPr>
              <a:t>单道批处理系统主要特征</a:t>
            </a:r>
            <a:r>
              <a:rPr lang="zh-CN" altLang="en-US" sz="2400" b="1" dirty="0">
                <a:latin typeface="Microsoft YaHei" panose="020B0503020204020204" pitchFamily="34" charset="-122"/>
                <a:ea typeface="Microsoft YaHei" panose="020B0503020204020204" pitchFamily="34" charset="-122"/>
              </a:rPr>
              <a:t>：自动性、顺序性、单道性。</a:t>
            </a:r>
          </a:p>
          <a:p>
            <a:pPr marL="579438" indent="-579438" eaLnBrk="1" hangingPunct="1">
              <a:lnSpc>
                <a:spcPct val="150000"/>
              </a:lnSpc>
              <a:buFont typeface="Wingdings" charset="2"/>
              <a:buNone/>
              <a:defRPr/>
            </a:pPr>
            <a:r>
              <a:rPr lang="en-US" altLang="zh-CN" sz="2400" b="1" dirty="0">
                <a:latin typeface="Microsoft YaHei" panose="020B0503020204020204" pitchFamily="34" charset="-122"/>
                <a:ea typeface="Microsoft YaHei" panose="020B0503020204020204" pitchFamily="34" charset="-122"/>
              </a:rPr>
              <a:t>2</a:t>
            </a:r>
            <a:r>
              <a:rPr lang="zh-CN" altLang="en-US" sz="2400" b="1" dirty="0">
                <a:latin typeface="Microsoft YaHei" panose="020B0503020204020204" pitchFamily="34" charset="-122"/>
                <a:ea typeface="Microsoft YaHei" panose="020B0503020204020204" pitchFamily="34" charset="-122"/>
              </a:rPr>
              <a:t>、单道批处理系统</a:t>
            </a:r>
            <a:r>
              <a:rPr lang="zh-CN" altLang="en-US" sz="2400" b="1" dirty="0">
                <a:solidFill>
                  <a:srgbClr val="FF0000"/>
                </a:solidFill>
                <a:latin typeface="Microsoft YaHei" panose="020B0503020204020204" pitchFamily="34" charset="-122"/>
                <a:ea typeface="Microsoft YaHei" panose="020B0503020204020204" pitchFamily="34" charset="-122"/>
              </a:rPr>
              <a:t>主要优点</a:t>
            </a:r>
            <a:r>
              <a:rPr lang="zh-CN" altLang="en-US" sz="2400" b="1" dirty="0">
                <a:latin typeface="Microsoft YaHei" panose="020B0503020204020204" pitchFamily="34" charset="-122"/>
                <a:ea typeface="Microsoft YaHei" panose="020B0503020204020204" pitchFamily="34" charset="-122"/>
              </a:rPr>
              <a:t>：减少人工操作，解决了作业的自动接续。</a:t>
            </a:r>
          </a:p>
          <a:p>
            <a:pPr marL="579438" indent="-579438" eaLnBrk="1" hangingPunct="1">
              <a:lnSpc>
                <a:spcPct val="150000"/>
              </a:lnSpc>
              <a:buFont typeface="Wingdings" charset="2"/>
              <a:buNone/>
              <a:defRPr/>
            </a:pPr>
            <a:r>
              <a:rPr lang="en-US" altLang="zh-CN" sz="2400" b="1" dirty="0">
                <a:latin typeface="Microsoft YaHei" panose="020B0503020204020204" pitchFamily="34" charset="-122"/>
                <a:ea typeface="Microsoft YaHei" panose="020B0503020204020204" pitchFamily="34" charset="-122"/>
              </a:rPr>
              <a:t>3</a:t>
            </a:r>
            <a:r>
              <a:rPr lang="zh-CN" altLang="en-US" sz="2400" b="1" dirty="0">
                <a:latin typeface="Microsoft YaHei" panose="020B0503020204020204" pitchFamily="34" charset="-122"/>
                <a:ea typeface="Microsoft YaHei" panose="020B0503020204020204" pitchFamily="34" charset="-122"/>
              </a:rPr>
              <a:t>、单道批处理系统</a:t>
            </a:r>
            <a:r>
              <a:rPr lang="zh-CN" altLang="en-US" sz="2400" b="1" dirty="0">
                <a:solidFill>
                  <a:srgbClr val="FF0000"/>
                </a:solidFill>
                <a:latin typeface="Microsoft YaHei" panose="020B0503020204020204" pitchFamily="34" charset="-122"/>
                <a:ea typeface="Microsoft YaHei" panose="020B0503020204020204" pitchFamily="34" charset="-122"/>
              </a:rPr>
              <a:t>主要缺点</a:t>
            </a:r>
            <a:r>
              <a:rPr lang="zh-CN" altLang="en-US" sz="2400" b="1" dirty="0">
                <a:latin typeface="Microsoft YaHei" panose="020B0503020204020204" pitchFamily="34" charset="-122"/>
                <a:ea typeface="Microsoft YaHei" panose="020B0503020204020204" pitchFamily="34" charset="-122"/>
              </a:rPr>
              <a:t>：平均周转时间长，没有交互能力。</a:t>
            </a:r>
          </a:p>
        </p:txBody>
      </p:sp>
      <p:sp>
        <p:nvSpPr>
          <p:cNvPr id="51202" name="Rectangle 2"/>
          <p:cNvSpPr>
            <a:spLocks noGrp="1" noChangeArrowheads="1"/>
          </p:cNvSpPr>
          <p:nvPr>
            <p:ph type="title" idx="4294967295"/>
          </p:nvPr>
        </p:nvSpPr>
        <p:spPr>
          <a:xfrm>
            <a:off x="914400" y="457200"/>
            <a:ext cx="8229600" cy="1096963"/>
          </a:xfrm>
          <a:prstGeom prst="rect">
            <a:avLst/>
          </a:prstGeom>
        </p:spPr>
        <p:txBody>
          <a:bodyPr/>
          <a:lstStyle/>
          <a:p>
            <a:pPr eaLnBrk="1" hangingPunct="1">
              <a:defRPr/>
            </a:pPr>
            <a:r>
              <a:rPr lang="en-US" altLang="zh-CN" b="1" dirty="0"/>
              <a:t> </a:t>
            </a: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1.2.2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单道批处理系统</a:t>
            </a:r>
          </a:p>
        </p:txBody>
      </p:sp>
    </p:spTree>
    <p:extLst>
      <p:ext uri="{BB962C8B-B14F-4D97-AF65-F5344CB8AC3E}">
        <p14:creationId xmlns:p14="http://schemas.microsoft.com/office/powerpoint/2010/main" val="8178513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idx="1"/>
          </p:nvPr>
        </p:nvSpPr>
        <p:spPr>
          <a:xfrm>
            <a:off x="657697" y="1284556"/>
            <a:ext cx="7992888" cy="2286000"/>
          </a:xfrm>
        </p:spPr>
        <p:txBody>
          <a:bodyPr/>
          <a:lstStyle/>
          <a:p>
            <a:pPr marL="575072" indent="-575072">
              <a:lnSpc>
                <a:spcPct val="150000"/>
              </a:lnSpc>
              <a:buNone/>
            </a:pPr>
            <a:r>
              <a:rPr lang="zh-CN" altLang="en-US" sz="2400" dirty="0">
                <a:solidFill>
                  <a:srgbClr val="FF0000"/>
                </a:solidFill>
                <a:latin typeface="微软雅黑" panose="020B0503020204020204" pitchFamily="34" charset="-122"/>
                <a:ea typeface="微软雅黑" panose="020B0503020204020204" pitchFamily="34" charset="-122"/>
              </a:rPr>
              <a:t>一、多道程序的概念</a:t>
            </a:r>
            <a:r>
              <a:rPr lang="zh-CN" altLang="en-US" sz="2400" dirty="0">
                <a:solidFill>
                  <a:srgbClr val="0066FF"/>
                </a:solidFill>
                <a:latin typeface="微软雅黑" panose="020B0503020204020204" pitchFamily="34" charset="-122"/>
                <a:ea typeface="微软雅黑" panose="020B0503020204020204" pitchFamily="34" charset="-122"/>
              </a:rPr>
              <a:t>：</a:t>
            </a:r>
            <a:r>
              <a:rPr lang="zh-CN" altLang="en-US" sz="2400" dirty="0">
                <a:solidFill>
                  <a:schemeClr val="hlink"/>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在内存中存放多道作业运行，运行结束或出错，自动调度内存中的另一道作业运行。</a:t>
            </a:r>
            <a:endParaRPr lang="zh-CN" altLang="en-US" sz="2400" dirty="0">
              <a:solidFill>
                <a:srgbClr val="0066FF"/>
              </a:solidFill>
              <a:latin typeface="微软雅黑" panose="020B0503020204020204" pitchFamily="34" charset="-122"/>
              <a:ea typeface="微软雅黑" panose="020B0503020204020204" pitchFamily="34" charset="-122"/>
            </a:endParaRPr>
          </a:p>
          <a:p>
            <a:pPr marL="575072" indent="-575072">
              <a:lnSpc>
                <a:spcPct val="150000"/>
              </a:lnSpc>
              <a:buNone/>
            </a:pPr>
            <a:r>
              <a:rPr lang="zh-CN" altLang="en-US" sz="2400" dirty="0">
                <a:solidFill>
                  <a:srgbClr val="FF0000"/>
                </a:solidFill>
                <a:latin typeface="微软雅黑" panose="020B0503020204020204" pitchFamily="34" charset="-122"/>
                <a:ea typeface="微软雅黑" panose="020B0503020204020204" pitchFamily="34" charset="-122"/>
              </a:rPr>
              <a:t>●多道程序带来的好处</a:t>
            </a:r>
            <a:r>
              <a:rPr lang="zh-CN" altLang="en-US" sz="2400" dirty="0">
                <a:solidFill>
                  <a:srgbClr val="0066FF"/>
                </a:solidFill>
                <a:latin typeface="微软雅黑" panose="020B0503020204020204" pitchFamily="34" charset="-122"/>
                <a:ea typeface="微软雅黑" panose="020B0503020204020204" pitchFamily="34" charset="-122"/>
              </a:rPr>
              <a:t>：</a:t>
            </a:r>
          </a:p>
          <a:p>
            <a:pPr marL="575072" indent="-575072">
              <a:lnSpc>
                <a:spcPct val="150000"/>
              </a:lnSpc>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、提高</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的利用率。</a:t>
            </a:r>
          </a:p>
          <a:p>
            <a:pPr marL="575072" indent="-575072">
              <a:lnSpc>
                <a:spcPct val="150000"/>
              </a:lnSpc>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、提高内存和</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设备利用率。</a:t>
            </a:r>
          </a:p>
          <a:p>
            <a:pPr marL="575072" indent="-575072">
              <a:lnSpc>
                <a:spcPct val="150000"/>
              </a:lnSpc>
              <a:buNone/>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、增加系统吞吐率。</a:t>
            </a:r>
          </a:p>
        </p:txBody>
      </p:sp>
      <p:sp>
        <p:nvSpPr>
          <p:cNvPr id="63490" name="Rectangle 2"/>
          <p:cNvSpPr>
            <a:spLocks noGrp="1" noChangeArrowheads="1"/>
          </p:cNvSpPr>
          <p:nvPr>
            <p:ph type="title" idx="4294967295"/>
          </p:nvPr>
        </p:nvSpPr>
        <p:spPr>
          <a:xfrm>
            <a:off x="1152938" y="411163"/>
            <a:ext cx="5128592" cy="685800"/>
          </a:xfrm>
          <a:prstGeom prst="rect">
            <a:avLst/>
          </a:prstGeom>
        </p:spPr>
        <p:txBody>
          <a:bodyPr/>
          <a:lstStyle/>
          <a:p>
            <a:pPr>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1.2.3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多道批处理系统</a:t>
            </a:r>
          </a:p>
        </p:txBody>
      </p:sp>
      <p:pic>
        <p:nvPicPr>
          <p:cNvPr id="4" name="Picture 3" descr="22">
            <a:extLst>
              <a:ext uri="{FF2B5EF4-FFF2-40B4-BE49-F238E27FC236}">
                <a16:creationId xmlns:a16="http://schemas.microsoft.com/office/drawing/2014/main" id="{6114E637-623A-4431-BD2F-E3CA9D5A6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928" y="3982072"/>
            <a:ext cx="3966072" cy="285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9F62D96D-241D-4AEA-B80F-2E566CD93154}"/>
              </a:ext>
            </a:extLst>
          </p:cNvPr>
          <p:cNvSpPr txBox="1"/>
          <p:nvPr/>
        </p:nvSpPr>
        <p:spPr>
          <a:xfrm>
            <a:off x="6698256" y="3570556"/>
            <a:ext cx="4583016" cy="369332"/>
          </a:xfrm>
          <a:prstGeom prst="rect">
            <a:avLst/>
          </a:prstGeom>
          <a:noFill/>
        </p:spPr>
        <p:txBody>
          <a:bodyPr wrap="square">
            <a:spAutoFit/>
          </a:bodyPr>
          <a:lstStyle/>
          <a:p>
            <a:r>
              <a:rPr lang="en-US" altLang="zh-CN" dirty="0"/>
              <a:t>IBM S/360</a:t>
            </a:r>
          </a:p>
        </p:txBody>
      </p:sp>
    </p:spTree>
    <p:extLst>
      <p:ext uri="{BB962C8B-B14F-4D97-AF65-F5344CB8AC3E}">
        <p14:creationId xmlns:p14="http://schemas.microsoft.com/office/powerpoint/2010/main" val="195580645"/>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3">
            <a:extLst>
              <a:ext uri="{FF2B5EF4-FFF2-40B4-BE49-F238E27FC236}">
                <a16:creationId xmlns:a16="http://schemas.microsoft.com/office/drawing/2014/main" id="{1BA45A20-2356-458D-9D47-8EA36B377562}"/>
              </a:ext>
            </a:extLst>
          </p:cNvPr>
          <p:cNvSpPr>
            <a:spLocks noGrp="1" noChangeArrowheads="1"/>
          </p:cNvSpPr>
          <p:nvPr>
            <p:ph idx="1"/>
          </p:nvPr>
        </p:nvSpPr>
        <p:spPr>
          <a:xfrm>
            <a:off x="304800" y="1828800"/>
            <a:ext cx="8382000" cy="5029200"/>
          </a:xfrm>
        </p:spPr>
        <p:txBody>
          <a:bodyPr/>
          <a:lstStyle/>
          <a:p>
            <a:pPr algn="just">
              <a:lnSpc>
                <a:spcPct val="120000"/>
              </a:lnSpc>
              <a:spcBef>
                <a:spcPts val="1275"/>
              </a:spcBef>
            </a:pPr>
            <a:r>
              <a:rPr lang="en-US" altLang="zh-CN" sz="2400" dirty="0">
                <a:latin typeface="Microsoft YaHei" panose="020B0503020204020204" pitchFamily="34" charset="-122"/>
                <a:ea typeface="Microsoft YaHei" panose="020B0503020204020204" pitchFamily="34" charset="-122"/>
              </a:rPr>
              <a:t>GR1.3</a:t>
            </a:r>
            <a:r>
              <a:rPr lang="zh-CN" altLang="en-US" sz="2400" dirty="0">
                <a:latin typeface="Microsoft YaHei" panose="020B0503020204020204" pitchFamily="34" charset="-122"/>
                <a:ea typeface="Microsoft YaHei" panose="020B0503020204020204" pitchFamily="34" charset="-122"/>
              </a:rPr>
              <a:t>：理解系统的概念及其在软件工程领域的体现，能对复杂软件工程问题的解决方案进行分析，并尝试改进 </a:t>
            </a:r>
            <a:endParaRPr lang="en-US" altLang="zh-CN" sz="2400" dirty="0">
              <a:latin typeface="Microsoft YaHei" panose="020B0503020204020204" pitchFamily="34" charset="-122"/>
              <a:ea typeface="Microsoft YaHei" panose="020B0503020204020204" pitchFamily="34" charset="-122"/>
            </a:endParaRPr>
          </a:p>
          <a:p>
            <a:pPr algn="just">
              <a:lnSpc>
                <a:spcPct val="120000"/>
              </a:lnSpc>
              <a:spcBef>
                <a:spcPts val="1275"/>
              </a:spcBef>
            </a:pPr>
            <a:endParaRPr lang="en-US" altLang="zh-CN" sz="2400" dirty="0">
              <a:latin typeface="Microsoft YaHei" panose="020B0503020204020204" pitchFamily="34" charset="-122"/>
              <a:ea typeface="Microsoft YaHei" panose="020B0503020204020204" pitchFamily="34" charset="-122"/>
            </a:endParaRPr>
          </a:p>
          <a:p>
            <a:pPr algn="just">
              <a:lnSpc>
                <a:spcPct val="120000"/>
              </a:lnSpc>
              <a:spcBef>
                <a:spcPts val="1275"/>
              </a:spcBef>
            </a:pPr>
            <a:r>
              <a:rPr lang="en-US" altLang="zh-CN" sz="2400" dirty="0">
                <a:latin typeface="Microsoft YaHei" panose="020B0503020204020204" pitchFamily="34" charset="-122"/>
                <a:ea typeface="Microsoft YaHei" panose="020B0503020204020204" pitchFamily="34" charset="-122"/>
              </a:rPr>
              <a:t>GR4.1</a:t>
            </a:r>
            <a:r>
              <a:rPr lang="zh-CN" altLang="en-US" sz="2400" dirty="0">
                <a:latin typeface="Microsoft YaHei" panose="020B0503020204020204" pitchFamily="34" charset="-122"/>
                <a:ea typeface="Microsoft YaHei" panose="020B0503020204020204" pitchFamily="34" charset="-122"/>
              </a:rPr>
              <a:t>：能够采用科学的方法对复杂工程问题中的关键环节，设计相应的实验方案，搭建实验环境，开展实验 </a:t>
            </a:r>
            <a:endParaRPr lang="en-US" altLang="zh-CN" sz="2400" dirty="0">
              <a:latin typeface="Microsoft YaHei" panose="020B0503020204020204" pitchFamily="34" charset="-122"/>
              <a:ea typeface="Microsoft YaHei" panose="020B0503020204020204" pitchFamily="34" charset="-122"/>
            </a:endParaRPr>
          </a:p>
        </p:txBody>
      </p:sp>
      <p:sp>
        <p:nvSpPr>
          <p:cNvPr id="6147" name="Rectangle 4">
            <a:extLst>
              <a:ext uri="{FF2B5EF4-FFF2-40B4-BE49-F238E27FC236}">
                <a16:creationId xmlns:a16="http://schemas.microsoft.com/office/drawing/2014/main" id="{F2709C2D-EFA5-4F43-923B-591B5FC3F45A}"/>
              </a:ext>
            </a:extLst>
          </p:cNvPr>
          <p:cNvSpPr>
            <a:spLocks noGrp="1" noChangeArrowheads="1"/>
          </p:cNvSpPr>
          <p:nvPr>
            <p:ph type="title" idx="4294967295"/>
          </p:nvPr>
        </p:nvSpPr>
        <p:spPr>
          <a:xfrm>
            <a:off x="1411288" y="292100"/>
            <a:ext cx="7732712" cy="608013"/>
          </a:xfrm>
          <a:prstGeom prst="rect">
            <a:avLst/>
          </a:prstGeom>
        </p:spPr>
        <p:txBody>
          <a:bodyPr/>
          <a:lstStyle/>
          <a:p>
            <a:r>
              <a:rPr lang="zh-CN" altLang="en-US" sz="3200" b="1" dirty="0">
                <a:solidFill>
                  <a:srgbClr val="4A66AC">
                    <a:lumMod val="75000"/>
                  </a:srgbClr>
                </a:solidFill>
                <a:latin typeface="微软雅黑" panose="020B0503020204020204" pitchFamily="34" charset="-122"/>
                <a:ea typeface="微软雅黑" panose="020B0503020204020204" pitchFamily="34" charset="-122"/>
              </a:rPr>
              <a:t>课程指标点</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1B72972-3312-4458-9068-F9BA1245A3E3}"/>
              </a:ext>
            </a:extLst>
          </p:cNvPr>
          <p:cNvSpPr/>
          <p:nvPr/>
        </p:nvSpPr>
        <p:spPr>
          <a:xfrm>
            <a:off x="152400" y="914400"/>
            <a:ext cx="8839200" cy="5715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8547" name="Text Box 4">
            <a:extLst>
              <a:ext uri="{FF2B5EF4-FFF2-40B4-BE49-F238E27FC236}">
                <a16:creationId xmlns:a16="http://schemas.microsoft.com/office/drawing/2014/main" id="{A3667AED-A426-44F7-B549-B2FE0A5FF2C6}"/>
              </a:ext>
            </a:extLst>
          </p:cNvPr>
          <p:cNvSpPr txBox="1">
            <a:spLocks noChangeArrowheads="1"/>
          </p:cNvSpPr>
          <p:nvPr/>
        </p:nvSpPr>
        <p:spPr bwMode="auto">
          <a:xfrm>
            <a:off x="250825" y="1571625"/>
            <a:ext cx="1728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chemeClr val="tx1"/>
                </a:solidFill>
              </a:rPr>
              <a:t>用户程序</a:t>
            </a:r>
          </a:p>
        </p:txBody>
      </p:sp>
      <p:sp>
        <p:nvSpPr>
          <p:cNvPr id="108548" name="Text Box 5">
            <a:extLst>
              <a:ext uri="{FF2B5EF4-FFF2-40B4-BE49-F238E27FC236}">
                <a16:creationId xmlns:a16="http://schemas.microsoft.com/office/drawing/2014/main" id="{5FB1A1CE-6D4E-40E0-BC53-217F009BE0D1}"/>
              </a:ext>
            </a:extLst>
          </p:cNvPr>
          <p:cNvSpPr txBox="1">
            <a:spLocks noChangeArrowheads="1"/>
          </p:cNvSpPr>
          <p:nvPr/>
        </p:nvSpPr>
        <p:spPr bwMode="auto">
          <a:xfrm>
            <a:off x="250825" y="2508250"/>
            <a:ext cx="165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dirty="0">
                <a:solidFill>
                  <a:schemeClr val="tx1"/>
                </a:solidFill>
              </a:rPr>
              <a:t>调度程序</a:t>
            </a:r>
          </a:p>
        </p:txBody>
      </p:sp>
      <p:sp>
        <p:nvSpPr>
          <p:cNvPr id="108549" name="Text Box 39">
            <a:extLst>
              <a:ext uri="{FF2B5EF4-FFF2-40B4-BE49-F238E27FC236}">
                <a16:creationId xmlns:a16="http://schemas.microsoft.com/office/drawing/2014/main" id="{1A611F21-2B85-46F0-BDC1-2932F5A745CC}"/>
              </a:ext>
            </a:extLst>
          </p:cNvPr>
          <p:cNvSpPr txBox="1">
            <a:spLocks noChangeArrowheads="1"/>
          </p:cNvSpPr>
          <p:nvPr/>
        </p:nvSpPr>
        <p:spPr bwMode="auto">
          <a:xfrm>
            <a:off x="3348038" y="5103813"/>
            <a:ext cx="3008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chemeClr val="tx1"/>
                </a:solidFill>
              </a:rPr>
              <a:t>(a)</a:t>
            </a:r>
            <a:r>
              <a:rPr lang="zh-CN" altLang="en-US" sz="2400">
                <a:solidFill>
                  <a:schemeClr val="tx1"/>
                </a:solidFill>
              </a:rPr>
              <a:t>单道程序运行情况</a:t>
            </a:r>
          </a:p>
        </p:txBody>
      </p:sp>
      <p:sp>
        <p:nvSpPr>
          <p:cNvPr id="108550" name="Line 3">
            <a:extLst>
              <a:ext uri="{FF2B5EF4-FFF2-40B4-BE49-F238E27FC236}">
                <a16:creationId xmlns:a16="http://schemas.microsoft.com/office/drawing/2014/main" id="{A333FFFC-FA7D-424F-87F0-3DA40A822F73}"/>
              </a:ext>
            </a:extLst>
          </p:cNvPr>
          <p:cNvSpPr>
            <a:spLocks noChangeShapeType="1"/>
          </p:cNvSpPr>
          <p:nvPr/>
        </p:nvSpPr>
        <p:spPr bwMode="auto">
          <a:xfrm>
            <a:off x="1476375" y="4811713"/>
            <a:ext cx="7416800" cy="0"/>
          </a:xfrm>
          <a:prstGeom prst="line">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8551" name="Text Box 6">
            <a:extLst>
              <a:ext uri="{FF2B5EF4-FFF2-40B4-BE49-F238E27FC236}">
                <a16:creationId xmlns:a16="http://schemas.microsoft.com/office/drawing/2014/main" id="{AC543D33-1AEC-476D-A621-0F0A838633A7}"/>
              </a:ext>
            </a:extLst>
          </p:cNvPr>
          <p:cNvSpPr txBox="1">
            <a:spLocks noChangeArrowheads="1"/>
          </p:cNvSpPr>
          <p:nvPr/>
        </p:nvSpPr>
        <p:spPr bwMode="auto">
          <a:xfrm>
            <a:off x="323850" y="3606800"/>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chemeClr val="tx1"/>
                </a:solidFill>
              </a:rPr>
              <a:t>I/O</a:t>
            </a:r>
            <a:r>
              <a:rPr lang="zh-CN" altLang="en-US" sz="2400">
                <a:solidFill>
                  <a:schemeClr val="tx1"/>
                </a:solidFill>
              </a:rPr>
              <a:t>操作</a:t>
            </a:r>
          </a:p>
        </p:txBody>
      </p:sp>
      <p:sp>
        <p:nvSpPr>
          <p:cNvPr id="108552" name="Line 7">
            <a:extLst>
              <a:ext uri="{FF2B5EF4-FFF2-40B4-BE49-F238E27FC236}">
                <a16:creationId xmlns:a16="http://schemas.microsoft.com/office/drawing/2014/main" id="{AFA07F4A-C878-4AB4-908F-D6E8C997B348}"/>
              </a:ext>
            </a:extLst>
          </p:cNvPr>
          <p:cNvSpPr>
            <a:spLocks noChangeShapeType="1"/>
          </p:cNvSpPr>
          <p:nvPr/>
        </p:nvSpPr>
        <p:spPr bwMode="auto">
          <a:xfrm>
            <a:off x="1908175" y="1787525"/>
            <a:ext cx="863600" cy="0"/>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8553" name="Text Box 8">
            <a:extLst>
              <a:ext uri="{FF2B5EF4-FFF2-40B4-BE49-F238E27FC236}">
                <a16:creationId xmlns:a16="http://schemas.microsoft.com/office/drawing/2014/main" id="{8D17DC89-A74A-4773-BB9A-F631757E481B}"/>
              </a:ext>
            </a:extLst>
          </p:cNvPr>
          <p:cNvSpPr txBox="1">
            <a:spLocks noChangeArrowheads="1"/>
          </p:cNvSpPr>
          <p:nvPr/>
        </p:nvSpPr>
        <p:spPr bwMode="auto">
          <a:xfrm>
            <a:off x="2339975" y="1341438"/>
            <a:ext cx="1028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chemeClr val="tx1"/>
                </a:solidFill>
              </a:rPr>
              <a:t>I/O</a:t>
            </a:r>
            <a:r>
              <a:rPr lang="zh-CN" altLang="en-US" sz="2000">
                <a:solidFill>
                  <a:schemeClr val="tx1"/>
                </a:solidFill>
              </a:rPr>
              <a:t>请求</a:t>
            </a:r>
          </a:p>
        </p:txBody>
      </p:sp>
      <p:sp>
        <p:nvSpPr>
          <p:cNvPr id="108554" name="Line 9">
            <a:extLst>
              <a:ext uri="{FF2B5EF4-FFF2-40B4-BE49-F238E27FC236}">
                <a16:creationId xmlns:a16="http://schemas.microsoft.com/office/drawing/2014/main" id="{588A5D34-9532-4AB2-9D4B-A402350BD610}"/>
              </a:ext>
            </a:extLst>
          </p:cNvPr>
          <p:cNvSpPr>
            <a:spLocks noChangeShapeType="1"/>
          </p:cNvSpPr>
          <p:nvPr/>
        </p:nvSpPr>
        <p:spPr bwMode="auto">
          <a:xfrm>
            <a:off x="2771775" y="1787525"/>
            <a:ext cx="0" cy="920750"/>
          </a:xfrm>
          <a:prstGeom prst="line">
            <a:avLst/>
          </a:prstGeom>
          <a:noFill/>
          <a:ln w="1905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8555" name="Line 10">
            <a:extLst>
              <a:ext uri="{FF2B5EF4-FFF2-40B4-BE49-F238E27FC236}">
                <a16:creationId xmlns:a16="http://schemas.microsoft.com/office/drawing/2014/main" id="{9915E670-D940-4328-A45A-EDE29DD7F28A}"/>
              </a:ext>
            </a:extLst>
          </p:cNvPr>
          <p:cNvSpPr>
            <a:spLocks noChangeShapeType="1"/>
          </p:cNvSpPr>
          <p:nvPr/>
        </p:nvSpPr>
        <p:spPr bwMode="auto">
          <a:xfrm>
            <a:off x="2771775" y="2724150"/>
            <a:ext cx="431800" cy="0"/>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8556" name="Text Box 11">
            <a:extLst>
              <a:ext uri="{FF2B5EF4-FFF2-40B4-BE49-F238E27FC236}">
                <a16:creationId xmlns:a16="http://schemas.microsoft.com/office/drawing/2014/main" id="{8F3AE269-CC02-49C3-85D1-F14A25477964}"/>
              </a:ext>
            </a:extLst>
          </p:cNvPr>
          <p:cNvSpPr txBox="1">
            <a:spLocks noChangeArrowheads="1"/>
          </p:cNvSpPr>
          <p:nvPr/>
        </p:nvSpPr>
        <p:spPr bwMode="auto">
          <a:xfrm>
            <a:off x="2843213" y="2292350"/>
            <a:ext cx="1028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solidFill>
                  <a:schemeClr val="tx1"/>
                </a:solidFill>
              </a:rPr>
              <a:t>启动</a:t>
            </a:r>
            <a:r>
              <a:rPr lang="en-US" altLang="zh-CN" sz="2000">
                <a:solidFill>
                  <a:schemeClr val="tx1"/>
                </a:solidFill>
              </a:rPr>
              <a:t>I/O</a:t>
            </a:r>
          </a:p>
        </p:txBody>
      </p:sp>
      <p:sp>
        <p:nvSpPr>
          <p:cNvPr id="108557" name="Line 12">
            <a:extLst>
              <a:ext uri="{FF2B5EF4-FFF2-40B4-BE49-F238E27FC236}">
                <a16:creationId xmlns:a16="http://schemas.microsoft.com/office/drawing/2014/main" id="{AF166D1C-1F4A-4CEF-859C-0ED2A8CE4557}"/>
              </a:ext>
            </a:extLst>
          </p:cNvPr>
          <p:cNvSpPr>
            <a:spLocks noChangeShapeType="1"/>
          </p:cNvSpPr>
          <p:nvPr/>
        </p:nvSpPr>
        <p:spPr bwMode="auto">
          <a:xfrm>
            <a:off x="3203575" y="2724150"/>
            <a:ext cx="0" cy="1079500"/>
          </a:xfrm>
          <a:prstGeom prst="line">
            <a:avLst/>
          </a:prstGeom>
          <a:noFill/>
          <a:ln w="1905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8558" name="Line 13">
            <a:extLst>
              <a:ext uri="{FF2B5EF4-FFF2-40B4-BE49-F238E27FC236}">
                <a16:creationId xmlns:a16="http://schemas.microsoft.com/office/drawing/2014/main" id="{73DC5F77-A348-4816-87A7-E16967B95EE4}"/>
              </a:ext>
            </a:extLst>
          </p:cNvPr>
          <p:cNvSpPr>
            <a:spLocks noChangeShapeType="1"/>
          </p:cNvSpPr>
          <p:nvPr/>
        </p:nvSpPr>
        <p:spPr bwMode="auto">
          <a:xfrm>
            <a:off x="3203575" y="3803650"/>
            <a:ext cx="1368425" cy="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8559" name="Line 14">
            <a:extLst>
              <a:ext uri="{FF2B5EF4-FFF2-40B4-BE49-F238E27FC236}">
                <a16:creationId xmlns:a16="http://schemas.microsoft.com/office/drawing/2014/main" id="{6EDE655C-D85C-456B-90BC-D749CCAF83EA}"/>
              </a:ext>
            </a:extLst>
          </p:cNvPr>
          <p:cNvSpPr>
            <a:spLocks noChangeShapeType="1"/>
          </p:cNvSpPr>
          <p:nvPr/>
        </p:nvSpPr>
        <p:spPr bwMode="auto">
          <a:xfrm flipV="1">
            <a:off x="4572000" y="2724150"/>
            <a:ext cx="0" cy="1079500"/>
          </a:xfrm>
          <a:prstGeom prst="line">
            <a:avLst/>
          </a:prstGeom>
          <a:noFill/>
          <a:ln w="1905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8560" name="Line 15">
            <a:extLst>
              <a:ext uri="{FF2B5EF4-FFF2-40B4-BE49-F238E27FC236}">
                <a16:creationId xmlns:a16="http://schemas.microsoft.com/office/drawing/2014/main" id="{F476CE32-51CC-488D-B010-8D41503283F0}"/>
              </a:ext>
            </a:extLst>
          </p:cNvPr>
          <p:cNvSpPr>
            <a:spLocks noChangeShapeType="1"/>
          </p:cNvSpPr>
          <p:nvPr/>
        </p:nvSpPr>
        <p:spPr bwMode="auto">
          <a:xfrm>
            <a:off x="4572000" y="2724150"/>
            <a:ext cx="431800" cy="0"/>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8561" name="Text Box 16">
            <a:extLst>
              <a:ext uri="{FF2B5EF4-FFF2-40B4-BE49-F238E27FC236}">
                <a16:creationId xmlns:a16="http://schemas.microsoft.com/office/drawing/2014/main" id="{8EE9EE3D-3FCB-49F5-91C1-5814F9B08C36}"/>
              </a:ext>
            </a:extLst>
          </p:cNvPr>
          <p:cNvSpPr txBox="1">
            <a:spLocks noChangeArrowheads="1"/>
          </p:cNvSpPr>
          <p:nvPr/>
        </p:nvSpPr>
        <p:spPr bwMode="auto">
          <a:xfrm>
            <a:off x="3995738" y="2239963"/>
            <a:ext cx="1223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chemeClr val="tx1"/>
                </a:solidFill>
              </a:rPr>
              <a:t>I/O</a:t>
            </a:r>
            <a:r>
              <a:rPr lang="zh-CN" altLang="en-US" sz="2000">
                <a:solidFill>
                  <a:schemeClr val="tx1"/>
                </a:solidFill>
              </a:rPr>
              <a:t>完成</a:t>
            </a:r>
          </a:p>
        </p:txBody>
      </p:sp>
      <p:sp>
        <p:nvSpPr>
          <p:cNvPr id="108562" name="Line 17">
            <a:extLst>
              <a:ext uri="{FF2B5EF4-FFF2-40B4-BE49-F238E27FC236}">
                <a16:creationId xmlns:a16="http://schemas.microsoft.com/office/drawing/2014/main" id="{CD8C2F62-1C57-4C66-9CB9-E53523412A6F}"/>
              </a:ext>
            </a:extLst>
          </p:cNvPr>
          <p:cNvSpPr>
            <a:spLocks noChangeShapeType="1"/>
          </p:cNvSpPr>
          <p:nvPr/>
        </p:nvSpPr>
        <p:spPr bwMode="auto">
          <a:xfrm flipV="1">
            <a:off x="5003800" y="1787525"/>
            <a:ext cx="0" cy="936625"/>
          </a:xfrm>
          <a:prstGeom prst="line">
            <a:avLst/>
          </a:prstGeom>
          <a:noFill/>
          <a:ln w="1905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8563" name="Text Box 18">
            <a:extLst>
              <a:ext uri="{FF2B5EF4-FFF2-40B4-BE49-F238E27FC236}">
                <a16:creationId xmlns:a16="http://schemas.microsoft.com/office/drawing/2014/main" id="{E4644F64-D070-4F3C-B6A0-9E2818628606}"/>
              </a:ext>
            </a:extLst>
          </p:cNvPr>
          <p:cNvSpPr txBox="1">
            <a:spLocks noChangeArrowheads="1"/>
          </p:cNvSpPr>
          <p:nvPr/>
        </p:nvSpPr>
        <p:spPr bwMode="auto">
          <a:xfrm>
            <a:off x="4572000" y="3429000"/>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solidFill>
                  <a:schemeClr val="tx1"/>
                </a:solidFill>
              </a:rPr>
              <a:t>中断</a:t>
            </a:r>
          </a:p>
        </p:txBody>
      </p:sp>
      <p:sp>
        <p:nvSpPr>
          <p:cNvPr id="108564" name="Line 19">
            <a:extLst>
              <a:ext uri="{FF2B5EF4-FFF2-40B4-BE49-F238E27FC236}">
                <a16:creationId xmlns:a16="http://schemas.microsoft.com/office/drawing/2014/main" id="{FA3A734D-E8BA-4A5D-9B8B-FD58E8DAC2BF}"/>
              </a:ext>
            </a:extLst>
          </p:cNvPr>
          <p:cNvSpPr>
            <a:spLocks noChangeShapeType="1"/>
          </p:cNvSpPr>
          <p:nvPr/>
        </p:nvSpPr>
        <p:spPr bwMode="auto">
          <a:xfrm>
            <a:off x="5005388" y="1792288"/>
            <a:ext cx="863600" cy="0"/>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8565" name="Text Box 20">
            <a:extLst>
              <a:ext uri="{FF2B5EF4-FFF2-40B4-BE49-F238E27FC236}">
                <a16:creationId xmlns:a16="http://schemas.microsoft.com/office/drawing/2014/main" id="{752B7237-3CDD-4083-8E75-8399277BD84B}"/>
              </a:ext>
            </a:extLst>
          </p:cNvPr>
          <p:cNvSpPr txBox="1">
            <a:spLocks noChangeArrowheads="1"/>
          </p:cNvSpPr>
          <p:nvPr/>
        </p:nvSpPr>
        <p:spPr bwMode="auto">
          <a:xfrm>
            <a:off x="5508625" y="1341438"/>
            <a:ext cx="1028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chemeClr val="tx1"/>
                </a:solidFill>
              </a:rPr>
              <a:t>I/O</a:t>
            </a:r>
            <a:r>
              <a:rPr lang="zh-CN" altLang="en-US" sz="2000">
                <a:solidFill>
                  <a:schemeClr val="tx1"/>
                </a:solidFill>
              </a:rPr>
              <a:t>请求</a:t>
            </a:r>
          </a:p>
        </p:txBody>
      </p:sp>
      <p:sp>
        <p:nvSpPr>
          <p:cNvPr id="108566" name="Line 21">
            <a:extLst>
              <a:ext uri="{FF2B5EF4-FFF2-40B4-BE49-F238E27FC236}">
                <a16:creationId xmlns:a16="http://schemas.microsoft.com/office/drawing/2014/main" id="{8390293D-2257-471C-AB95-429363FC2681}"/>
              </a:ext>
            </a:extLst>
          </p:cNvPr>
          <p:cNvSpPr>
            <a:spLocks noChangeShapeType="1"/>
          </p:cNvSpPr>
          <p:nvPr/>
        </p:nvSpPr>
        <p:spPr bwMode="auto">
          <a:xfrm>
            <a:off x="5868988" y="1792288"/>
            <a:ext cx="0" cy="936625"/>
          </a:xfrm>
          <a:prstGeom prst="line">
            <a:avLst/>
          </a:prstGeom>
          <a:noFill/>
          <a:ln w="1905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8567" name="Line 22">
            <a:extLst>
              <a:ext uri="{FF2B5EF4-FFF2-40B4-BE49-F238E27FC236}">
                <a16:creationId xmlns:a16="http://schemas.microsoft.com/office/drawing/2014/main" id="{A6DFCDE2-1295-459A-8FBB-547B408860C1}"/>
              </a:ext>
            </a:extLst>
          </p:cNvPr>
          <p:cNvSpPr>
            <a:spLocks noChangeShapeType="1"/>
          </p:cNvSpPr>
          <p:nvPr/>
        </p:nvSpPr>
        <p:spPr bwMode="auto">
          <a:xfrm>
            <a:off x="5868988" y="2728913"/>
            <a:ext cx="431800" cy="0"/>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8568" name="Text Box 23">
            <a:extLst>
              <a:ext uri="{FF2B5EF4-FFF2-40B4-BE49-F238E27FC236}">
                <a16:creationId xmlns:a16="http://schemas.microsoft.com/office/drawing/2014/main" id="{B9A3038D-3832-4581-97B8-EE1B220B26CB}"/>
              </a:ext>
            </a:extLst>
          </p:cNvPr>
          <p:cNvSpPr txBox="1">
            <a:spLocks noChangeArrowheads="1"/>
          </p:cNvSpPr>
          <p:nvPr/>
        </p:nvSpPr>
        <p:spPr bwMode="auto">
          <a:xfrm>
            <a:off x="5940425" y="2311400"/>
            <a:ext cx="1028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solidFill>
                  <a:schemeClr val="tx1"/>
                </a:solidFill>
              </a:rPr>
              <a:t>启动</a:t>
            </a:r>
            <a:r>
              <a:rPr lang="en-US" altLang="zh-CN" sz="2000">
                <a:solidFill>
                  <a:schemeClr val="tx1"/>
                </a:solidFill>
              </a:rPr>
              <a:t>I/O</a:t>
            </a:r>
          </a:p>
        </p:txBody>
      </p:sp>
      <p:sp>
        <p:nvSpPr>
          <p:cNvPr id="108569" name="Line 24">
            <a:extLst>
              <a:ext uri="{FF2B5EF4-FFF2-40B4-BE49-F238E27FC236}">
                <a16:creationId xmlns:a16="http://schemas.microsoft.com/office/drawing/2014/main" id="{817CD1AB-A0DE-4AC1-82B5-035DE614DE73}"/>
              </a:ext>
            </a:extLst>
          </p:cNvPr>
          <p:cNvSpPr>
            <a:spLocks noChangeShapeType="1"/>
          </p:cNvSpPr>
          <p:nvPr/>
        </p:nvSpPr>
        <p:spPr bwMode="auto">
          <a:xfrm>
            <a:off x="6300788" y="2728913"/>
            <a:ext cx="0" cy="1079500"/>
          </a:xfrm>
          <a:prstGeom prst="line">
            <a:avLst/>
          </a:prstGeom>
          <a:noFill/>
          <a:ln w="1905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8570" name="Line 25">
            <a:extLst>
              <a:ext uri="{FF2B5EF4-FFF2-40B4-BE49-F238E27FC236}">
                <a16:creationId xmlns:a16="http://schemas.microsoft.com/office/drawing/2014/main" id="{C5AF7F53-EA6C-475B-B022-DF7CA3D2FD9C}"/>
              </a:ext>
            </a:extLst>
          </p:cNvPr>
          <p:cNvSpPr>
            <a:spLocks noChangeShapeType="1"/>
          </p:cNvSpPr>
          <p:nvPr/>
        </p:nvSpPr>
        <p:spPr bwMode="auto">
          <a:xfrm>
            <a:off x="6300788" y="3808413"/>
            <a:ext cx="1368425" cy="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8571" name="Line 26">
            <a:extLst>
              <a:ext uri="{FF2B5EF4-FFF2-40B4-BE49-F238E27FC236}">
                <a16:creationId xmlns:a16="http://schemas.microsoft.com/office/drawing/2014/main" id="{D36CC01C-E612-4880-B682-91D008857D6C}"/>
              </a:ext>
            </a:extLst>
          </p:cNvPr>
          <p:cNvSpPr>
            <a:spLocks noChangeShapeType="1"/>
          </p:cNvSpPr>
          <p:nvPr/>
        </p:nvSpPr>
        <p:spPr bwMode="auto">
          <a:xfrm flipV="1">
            <a:off x="7669213" y="2728913"/>
            <a:ext cx="0" cy="1079500"/>
          </a:xfrm>
          <a:prstGeom prst="line">
            <a:avLst/>
          </a:prstGeom>
          <a:noFill/>
          <a:ln w="1905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8572" name="Line 27">
            <a:extLst>
              <a:ext uri="{FF2B5EF4-FFF2-40B4-BE49-F238E27FC236}">
                <a16:creationId xmlns:a16="http://schemas.microsoft.com/office/drawing/2014/main" id="{2B37AC09-F797-4200-89E6-0166E41A69A0}"/>
              </a:ext>
            </a:extLst>
          </p:cNvPr>
          <p:cNvSpPr>
            <a:spLocks noChangeShapeType="1"/>
          </p:cNvSpPr>
          <p:nvPr/>
        </p:nvSpPr>
        <p:spPr bwMode="auto">
          <a:xfrm>
            <a:off x="7669213" y="2728913"/>
            <a:ext cx="431800" cy="0"/>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8573" name="Text Box 28">
            <a:extLst>
              <a:ext uri="{FF2B5EF4-FFF2-40B4-BE49-F238E27FC236}">
                <a16:creationId xmlns:a16="http://schemas.microsoft.com/office/drawing/2014/main" id="{5939D286-87DA-42C8-B30E-D9871FBB4B04}"/>
              </a:ext>
            </a:extLst>
          </p:cNvPr>
          <p:cNvSpPr txBox="1">
            <a:spLocks noChangeArrowheads="1"/>
          </p:cNvSpPr>
          <p:nvPr/>
        </p:nvSpPr>
        <p:spPr bwMode="auto">
          <a:xfrm>
            <a:off x="7092950" y="2311400"/>
            <a:ext cx="1543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chemeClr val="tx1"/>
                </a:solidFill>
              </a:rPr>
              <a:t>I/O</a:t>
            </a:r>
            <a:r>
              <a:rPr lang="zh-CN" altLang="en-US" sz="2000">
                <a:solidFill>
                  <a:schemeClr val="tx1"/>
                </a:solidFill>
              </a:rPr>
              <a:t>完成</a:t>
            </a:r>
          </a:p>
        </p:txBody>
      </p:sp>
      <p:sp>
        <p:nvSpPr>
          <p:cNvPr id="108574" name="Line 29">
            <a:extLst>
              <a:ext uri="{FF2B5EF4-FFF2-40B4-BE49-F238E27FC236}">
                <a16:creationId xmlns:a16="http://schemas.microsoft.com/office/drawing/2014/main" id="{DA902AC0-F102-4613-9E8C-E9306624122D}"/>
              </a:ext>
            </a:extLst>
          </p:cNvPr>
          <p:cNvSpPr>
            <a:spLocks noChangeShapeType="1"/>
          </p:cNvSpPr>
          <p:nvPr/>
        </p:nvSpPr>
        <p:spPr bwMode="auto">
          <a:xfrm flipV="1">
            <a:off x="8101013" y="1792288"/>
            <a:ext cx="0" cy="936625"/>
          </a:xfrm>
          <a:prstGeom prst="line">
            <a:avLst/>
          </a:prstGeom>
          <a:noFill/>
          <a:ln w="1905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8575" name="Text Box 30">
            <a:extLst>
              <a:ext uri="{FF2B5EF4-FFF2-40B4-BE49-F238E27FC236}">
                <a16:creationId xmlns:a16="http://schemas.microsoft.com/office/drawing/2014/main" id="{27E6FFAC-C41B-4668-8030-9D88FAA7DE20}"/>
              </a:ext>
            </a:extLst>
          </p:cNvPr>
          <p:cNvSpPr txBox="1">
            <a:spLocks noChangeArrowheads="1"/>
          </p:cNvSpPr>
          <p:nvPr/>
        </p:nvSpPr>
        <p:spPr bwMode="auto">
          <a:xfrm>
            <a:off x="7667625" y="3357563"/>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solidFill>
                  <a:schemeClr val="tx1"/>
                </a:solidFill>
              </a:rPr>
              <a:t>中断</a:t>
            </a:r>
          </a:p>
        </p:txBody>
      </p:sp>
      <p:sp>
        <p:nvSpPr>
          <p:cNvPr id="108576" name="Text Box 31">
            <a:extLst>
              <a:ext uri="{FF2B5EF4-FFF2-40B4-BE49-F238E27FC236}">
                <a16:creationId xmlns:a16="http://schemas.microsoft.com/office/drawing/2014/main" id="{0C70C923-CBF3-4773-8970-F6CE372B525F}"/>
              </a:ext>
            </a:extLst>
          </p:cNvPr>
          <p:cNvSpPr txBox="1">
            <a:spLocks noChangeArrowheads="1"/>
          </p:cNvSpPr>
          <p:nvPr/>
        </p:nvSpPr>
        <p:spPr bwMode="auto">
          <a:xfrm>
            <a:off x="2484438" y="4308475"/>
            <a:ext cx="409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chemeClr val="tx1"/>
                </a:solidFill>
              </a:rPr>
              <a:t>t1</a:t>
            </a:r>
          </a:p>
        </p:txBody>
      </p:sp>
      <p:sp>
        <p:nvSpPr>
          <p:cNvPr id="108577" name="Text Box 32">
            <a:extLst>
              <a:ext uri="{FF2B5EF4-FFF2-40B4-BE49-F238E27FC236}">
                <a16:creationId xmlns:a16="http://schemas.microsoft.com/office/drawing/2014/main" id="{1FE25518-18A9-4CA4-ADD4-CC54573BA5D6}"/>
              </a:ext>
            </a:extLst>
          </p:cNvPr>
          <p:cNvSpPr txBox="1">
            <a:spLocks noChangeArrowheads="1"/>
          </p:cNvSpPr>
          <p:nvPr/>
        </p:nvSpPr>
        <p:spPr bwMode="auto">
          <a:xfrm>
            <a:off x="2987675" y="4308475"/>
            <a:ext cx="409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99FF"/>
                </a:solidFill>
              </a:rPr>
              <a:t>t2</a:t>
            </a:r>
          </a:p>
        </p:txBody>
      </p:sp>
      <p:sp>
        <p:nvSpPr>
          <p:cNvPr id="108578" name="Text Box 33">
            <a:extLst>
              <a:ext uri="{FF2B5EF4-FFF2-40B4-BE49-F238E27FC236}">
                <a16:creationId xmlns:a16="http://schemas.microsoft.com/office/drawing/2014/main" id="{F0C4A5F7-3D9D-4996-A12D-CBCFAE58844D}"/>
              </a:ext>
            </a:extLst>
          </p:cNvPr>
          <p:cNvSpPr txBox="1">
            <a:spLocks noChangeArrowheads="1"/>
          </p:cNvSpPr>
          <p:nvPr/>
        </p:nvSpPr>
        <p:spPr bwMode="auto">
          <a:xfrm>
            <a:off x="4356100" y="4308475"/>
            <a:ext cx="409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99FF"/>
                </a:solidFill>
              </a:rPr>
              <a:t>t3</a:t>
            </a:r>
          </a:p>
        </p:txBody>
      </p:sp>
      <p:sp>
        <p:nvSpPr>
          <p:cNvPr id="108579" name="Text Box 34">
            <a:extLst>
              <a:ext uri="{FF2B5EF4-FFF2-40B4-BE49-F238E27FC236}">
                <a16:creationId xmlns:a16="http://schemas.microsoft.com/office/drawing/2014/main" id="{0FB15A34-EE07-43D0-9674-B6590F5E72D4}"/>
              </a:ext>
            </a:extLst>
          </p:cNvPr>
          <p:cNvSpPr txBox="1">
            <a:spLocks noChangeArrowheads="1"/>
          </p:cNvSpPr>
          <p:nvPr/>
        </p:nvSpPr>
        <p:spPr bwMode="auto">
          <a:xfrm>
            <a:off x="4859338" y="4308475"/>
            <a:ext cx="409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chemeClr val="tx1"/>
                </a:solidFill>
              </a:rPr>
              <a:t>t4</a:t>
            </a:r>
          </a:p>
        </p:txBody>
      </p:sp>
      <p:sp>
        <p:nvSpPr>
          <p:cNvPr id="108580" name="Text Box 35">
            <a:extLst>
              <a:ext uri="{FF2B5EF4-FFF2-40B4-BE49-F238E27FC236}">
                <a16:creationId xmlns:a16="http://schemas.microsoft.com/office/drawing/2014/main" id="{5C1551CD-26DD-4B1B-A776-3EF59DB6B01A}"/>
              </a:ext>
            </a:extLst>
          </p:cNvPr>
          <p:cNvSpPr txBox="1">
            <a:spLocks noChangeArrowheads="1"/>
          </p:cNvSpPr>
          <p:nvPr/>
        </p:nvSpPr>
        <p:spPr bwMode="auto">
          <a:xfrm>
            <a:off x="5797550" y="4308475"/>
            <a:ext cx="409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chemeClr val="tx1"/>
                </a:solidFill>
              </a:rPr>
              <a:t>t5</a:t>
            </a:r>
          </a:p>
        </p:txBody>
      </p:sp>
      <p:sp>
        <p:nvSpPr>
          <p:cNvPr id="108581" name="Text Box 36">
            <a:extLst>
              <a:ext uri="{FF2B5EF4-FFF2-40B4-BE49-F238E27FC236}">
                <a16:creationId xmlns:a16="http://schemas.microsoft.com/office/drawing/2014/main" id="{79A6AA02-5091-41F8-91EC-B7E5842C0A09}"/>
              </a:ext>
            </a:extLst>
          </p:cNvPr>
          <p:cNvSpPr txBox="1">
            <a:spLocks noChangeArrowheads="1"/>
          </p:cNvSpPr>
          <p:nvPr/>
        </p:nvSpPr>
        <p:spPr bwMode="auto">
          <a:xfrm>
            <a:off x="6300788" y="4308475"/>
            <a:ext cx="409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99FF"/>
                </a:solidFill>
              </a:rPr>
              <a:t>t6</a:t>
            </a:r>
          </a:p>
        </p:txBody>
      </p:sp>
      <p:sp>
        <p:nvSpPr>
          <p:cNvPr id="108582" name="Text Box 37">
            <a:extLst>
              <a:ext uri="{FF2B5EF4-FFF2-40B4-BE49-F238E27FC236}">
                <a16:creationId xmlns:a16="http://schemas.microsoft.com/office/drawing/2014/main" id="{1E703A47-A3F5-4632-9198-D546CCC029F5}"/>
              </a:ext>
            </a:extLst>
          </p:cNvPr>
          <p:cNvSpPr txBox="1">
            <a:spLocks noChangeArrowheads="1"/>
          </p:cNvSpPr>
          <p:nvPr/>
        </p:nvSpPr>
        <p:spPr bwMode="auto">
          <a:xfrm>
            <a:off x="7669213" y="4308475"/>
            <a:ext cx="409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0099FF"/>
                </a:solidFill>
              </a:rPr>
              <a:t>t7</a:t>
            </a:r>
          </a:p>
        </p:txBody>
      </p:sp>
      <p:sp>
        <p:nvSpPr>
          <p:cNvPr id="108583" name="Text Box 38">
            <a:extLst>
              <a:ext uri="{FF2B5EF4-FFF2-40B4-BE49-F238E27FC236}">
                <a16:creationId xmlns:a16="http://schemas.microsoft.com/office/drawing/2014/main" id="{FC7BE7B5-BD76-4DE9-96FB-E522FB95832F}"/>
              </a:ext>
            </a:extLst>
          </p:cNvPr>
          <p:cNvSpPr txBox="1">
            <a:spLocks noChangeArrowheads="1"/>
          </p:cNvSpPr>
          <p:nvPr/>
        </p:nvSpPr>
        <p:spPr bwMode="auto">
          <a:xfrm>
            <a:off x="8172450" y="4308475"/>
            <a:ext cx="409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chemeClr val="tx1"/>
                </a:solidFill>
              </a:rPr>
              <a:t>t8</a:t>
            </a:r>
          </a:p>
        </p:txBody>
      </p:sp>
      <p:sp>
        <p:nvSpPr>
          <p:cNvPr id="108584" name="Line 40">
            <a:extLst>
              <a:ext uri="{FF2B5EF4-FFF2-40B4-BE49-F238E27FC236}">
                <a16:creationId xmlns:a16="http://schemas.microsoft.com/office/drawing/2014/main" id="{E1E25BAF-810F-480E-BABD-7C2379C18E75}"/>
              </a:ext>
            </a:extLst>
          </p:cNvPr>
          <p:cNvSpPr>
            <a:spLocks noChangeShapeType="1"/>
          </p:cNvSpPr>
          <p:nvPr/>
        </p:nvSpPr>
        <p:spPr bwMode="auto">
          <a:xfrm>
            <a:off x="827088" y="5229225"/>
            <a:ext cx="863600" cy="0"/>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8585" name="Rectangle 41">
            <a:extLst>
              <a:ext uri="{FF2B5EF4-FFF2-40B4-BE49-F238E27FC236}">
                <a16:creationId xmlns:a16="http://schemas.microsoft.com/office/drawing/2014/main" id="{971A2ACA-1352-45D1-A640-81D17845380E}"/>
              </a:ext>
            </a:extLst>
          </p:cNvPr>
          <p:cNvSpPr>
            <a:spLocks noChangeArrowheads="1"/>
          </p:cNvSpPr>
          <p:nvPr/>
        </p:nvSpPr>
        <p:spPr bwMode="auto">
          <a:xfrm>
            <a:off x="827088" y="5353050"/>
            <a:ext cx="1871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3300"/>
                </a:solidFill>
                <a:latin typeface="楷体_GB2312" pitchFamily="49" charset="-122"/>
                <a:ea typeface="楷体_GB2312" pitchFamily="49" charset="-122"/>
              </a:rPr>
              <a:t>表示获得</a:t>
            </a:r>
            <a:r>
              <a:rPr lang="en-US" altLang="zh-CN" sz="2400">
                <a:solidFill>
                  <a:srgbClr val="FF3300"/>
                </a:solidFill>
                <a:latin typeface="楷体_GB2312" pitchFamily="49" charset="-122"/>
                <a:ea typeface="楷体_GB2312" pitchFamily="49" charset="-122"/>
              </a:rPr>
              <a:t>CPU</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4584F81-1C64-428A-B989-EFAE0DAFCB20}"/>
              </a:ext>
            </a:extLst>
          </p:cNvPr>
          <p:cNvSpPr/>
          <p:nvPr/>
        </p:nvSpPr>
        <p:spPr>
          <a:xfrm>
            <a:off x="0" y="533400"/>
            <a:ext cx="9144000" cy="6324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9571" name="Line 3">
            <a:extLst>
              <a:ext uri="{FF2B5EF4-FFF2-40B4-BE49-F238E27FC236}">
                <a16:creationId xmlns:a16="http://schemas.microsoft.com/office/drawing/2014/main" id="{73008D2A-B5F6-4A58-854C-788EF0D460A7}"/>
              </a:ext>
            </a:extLst>
          </p:cNvPr>
          <p:cNvSpPr>
            <a:spLocks noChangeShapeType="1"/>
          </p:cNvSpPr>
          <p:nvPr/>
        </p:nvSpPr>
        <p:spPr bwMode="auto">
          <a:xfrm>
            <a:off x="1476375" y="5876925"/>
            <a:ext cx="7416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9572" name="Text Box 4">
            <a:extLst>
              <a:ext uri="{FF2B5EF4-FFF2-40B4-BE49-F238E27FC236}">
                <a16:creationId xmlns:a16="http://schemas.microsoft.com/office/drawing/2014/main" id="{8C14477E-197E-4F80-9602-FFBAEB2C3F06}"/>
              </a:ext>
            </a:extLst>
          </p:cNvPr>
          <p:cNvSpPr txBox="1">
            <a:spLocks noChangeArrowheads="1"/>
          </p:cNvSpPr>
          <p:nvPr/>
        </p:nvSpPr>
        <p:spPr bwMode="auto">
          <a:xfrm>
            <a:off x="250825" y="1412875"/>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chemeClr val="tx1"/>
                </a:solidFill>
              </a:rPr>
              <a:t>程序</a:t>
            </a:r>
            <a:r>
              <a:rPr lang="en-US" altLang="zh-CN" sz="2400">
                <a:solidFill>
                  <a:schemeClr val="tx1"/>
                </a:solidFill>
              </a:rPr>
              <a:t>A</a:t>
            </a:r>
          </a:p>
        </p:txBody>
      </p:sp>
      <p:sp>
        <p:nvSpPr>
          <p:cNvPr id="109573" name="Text Box 5">
            <a:extLst>
              <a:ext uri="{FF2B5EF4-FFF2-40B4-BE49-F238E27FC236}">
                <a16:creationId xmlns:a16="http://schemas.microsoft.com/office/drawing/2014/main" id="{EAD6EE7F-8A87-4BB1-A806-BF11FB913A2A}"/>
              </a:ext>
            </a:extLst>
          </p:cNvPr>
          <p:cNvSpPr txBox="1">
            <a:spLocks noChangeArrowheads="1"/>
          </p:cNvSpPr>
          <p:nvPr/>
        </p:nvSpPr>
        <p:spPr bwMode="auto">
          <a:xfrm>
            <a:off x="179388" y="5013325"/>
            <a:ext cx="1728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chemeClr val="tx1"/>
                </a:solidFill>
              </a:rPr>
              <a:t>调度程序</a:t>
            </a:r>
          </a:p>
        </p:txBody>
      </p:sp>
      <p:sp>
        <p:nvSpPr>
          <p:cNvPr id="89094" name="Text Box 6">
            <a:extLst>
              <a:ext uri="{FF2B5EF4-FFF2-40B4-BE49-F238E27FC236}">
                <a16:creationId xmlns:a16="http://schemas.microsoft.com/office/drawing/2014/main" id="{DBB1EA9E-9519-40A0-B336-6C035F8E23E6}"/>
              </a:ext>
            </a:extLst>
          </p:cNvPr>
          <p:cNvSpPr txBox="1">
            <a:spLocks noChangeArrowheads="1"/>
          </p:cNvSpPr>
          <p:nvPr/>
        </p:nvSpPr>
        <p:spPr bwMode="auto">
          <a:xfrm>
            <a:off x="1627188" y="1143000"/>
            <a:ext cx="1223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chemeClr val="tx1"/>
                </a:solidFill>
              </a:rPr>
              <a:t>I/O</a:t>
            </a:r>
            <a:r>
              <a:rPr lang="zh-CN" altLang="en-US" sz="2000">
                <a:solidFill>
                  <a:schemeClr val="tx1"/>
                </a:solidFill>
              </a:rPr>
              <a:t>请求</a:t>
            </a:r>
          </a:p>
        </p:txBody>
      </p:sp>
      <p:sp>
        <p:nvSpPr>
          <p:cNvPr id="89095" name="Line 7">
            <a:extLst>
              <a:ext uri="{FF2B5EF4-FFF2-40B4-BE49-F238E27FC236}">
                <a16:creationId xmlns:a16="http://schemas.microsoft.com/office/drawing/2014/main" id="{B2EC9A33-7958-40A7-99B1-D4B0A7F1D0F6}"/>
              </a:ext>
            </a:extLst>
          </p:cNvPr>
          <p:cNvSpPr>
            <a:spLocks noChangeShapeType="1"/>
          </p:cNvSpPr>
          <p:nvPr/>
        </p:nvSpPr>
        <p:spPr bwMode="auto">
          <a:xfrm>
            <a:off x="3203575" y="2565400"/>
            <a:ext cx="12700" cy="2735263"/>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9576" name="Text Box 8">
            <a:extLst>
              <a:ext uri="{FF2B5EF4-FFF2-40B4-BE49-F238E27FC236}">
                <a16:creationId xmlns:a16="http://schemas.microsoft.com/office/drawing/2014/main" id="{F959191F-526B-4555-B728-F8EF6BD9E5A4}"/>
              </a:ext>
            </a:extLst>
          </p:cNvPr>
          <p:cNvSpPr txBox="1">
            <a:spLocks noChangeArrowheads="1"/>
          </p:cNvSpPr>
          <p:nvPr/>
        </p:nvSpPr>
        <p:spPr bwMode="auto">
          <a:xfrm>
            <a:off x="3276600" y="5949950"/>
            <a:ext cx="3671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chemeClr val="tx1"/>
                </a:solidFill>
              </a:rPr>
              <a:t>(b)</a:t>
            </a:r>
            <a:r>
              <a:rPr lang="zh-CN" altLang="en-US" sz="2400">
                <a:solidFill>
                  <a:schemeClr val="tx1"/>
                </a:solidFill>
              </a:rPr>
              <a:t>四道程序运行情况</a:t>
            </a:r>
          </a:p>
        </p:txBody>
      </p:sp>
      <p:sp>
        <p:nvSpPr>
          <p:cNvPr id="109577" name="Text Box 9">
            <a:extLst>
              <a:ext uri="{FF2B5EF4-FFF2-40B4-BE49-F238E27FC236}">
                <a16:creationId xmlns:a16="http://schemas.microsoft.com/office/drawing/2014/main" id="{6A56DC98-8F52-40D6-AC79-51D6349868F3}"/>
              </a:ext>
            </a:extLst>
          </p:cNvPr>
          <p:cNvSpPr txBox="1">
            <a:spLocks noChangeArrowheads="1"/>
          </p:cNvSpPr>
          <p:nvPr/>
        </p:nvSpPr>
        <p:spPr bwMode="auto">
          <a:xfrm>
            <a:off x="250825" y="2349500"/>
            <a:ext cx="1441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chemeClr val="tx1"/>
                </a:solidFill>
              </a:rPr>
              <a:t>程序</a:t>
            </a:r>
            <a:r>
              <a:rPr lang="en-US" altLang="zh-CN" sz="2400">
                <a:solidFill>
                  <a:schemeClr val="tx1"/>
                </a:solidFill>
              </a:rPr>
              <a:t>B</a:t>
            </a:r>
          </a:p>
        </p:txBody>
      </p:sp>
      <p:sp>
        <p:nvSpPr>
          <p:cNvPr id="109578" name="Text Box 10">
            <a:extLst>
              <a:ext uri="{FF2B5EF4-FFF2-40B4-BE49-F238E27FC236}">
                <a16:creationId xmlns:a16="http://schemas.microsoft.com/office/drawing/2014/main" id="{81390FE6-8CFB-4411-8A2D-779305C3A4DE}"/>
              </a:ext>
            </a:extLst>
          </p:cNvPr>
          <p:cNvSpPr txBox="1">
            <a:spLocks noChangeArrowheads="1"/>
          </p:cNvSpPr>
          <p:nvPr/>
        </p:nvSpPr>
        <p:spPr bwMode="auto">
          <a:xfrm>
            <a:off x="250825" y="3213100"/>
            <a:ext cx="1441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chemeClr val="tx1"/>
                </a:solidFill>
              </a:rPr>
              <a:t>程序</a:t>
            </a:r>
            <a:r>
              <a:rPr lang="en-US" altLang="zh-CN" sz="2400">
                <a:solidFill>
                  <a:schemeClr val="tx1"/>
                </a:solidFill>
              </a:rPr>
              <a:t>C</a:t>
            </a:r>
          </a:p>
        </p:txBody>
      </p:sp>
      <p:sp>
        <p:nvSpPr>
          <p:cNvPr id="109579" name="Text Box 11">
            <a:extLst>
              <a:ext uri="{FF2B5EF4-FFF2-40B4-BE49-F238E27FC236}">
                <a16:creationId xmlns:a16="http://schemas.microsoft.com/office/drawing/2014/main" id="{05445645-D966-45FC-B49D-B0B1461A93B6}"/>
              </a:ext>
            </a:extLst>
          </p:cNvPr>
          <p:cNvSpPr txBox="1">
            <a:spLocks noChangeArrowheads="1"/>
          </p:cNvSpPr>
          <p:nvPr/>
        </p:nvSpPr>
        <p:spPr bwMode="auto">
          <a:xfrm>
            <a:off x="250825" y="4149725"/>
            <a:ext cx="1512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chemeClr val="tx1"/>
                </a:solidFill>
              </a:rPr>
              <a:t>程序</a:t>
            </a:r>
            <a:r>
              <a:rPr lang="en-US" altLang="zh-CN" sz="2400">
                <a:solidFill>
                  <a:schemeClr val="tx1"/>
                </a:solidFill>
              </a:rPr>
              <a:t>D</a:t>
            </a:r>
          </a:p>
        </p:txBody>
      </p:sp>
      <p:sp>
        <p:nvSpPr>
          <p:cNvPr id="89100" name="Line 12">
            <a:extLst>
              <a:ext uri="{FF2B5EF4-FFF2-40B4-BE49-F238E27FC236}">
                <a16:creationId xmlns:a16="http://schemas.microsoft.com/office/drawing/2014/main" id="{13D37C25-7EC0-444B-A043-554C73641897}"/>
              </a:ext>
            </a:extLst>
          </p:cNvPr>
          <p:cNvSpPr>
            <a:spLocks noChangeShapeType="1"/>
          </p:cNvSpPr>
          <p:nvPr/>
        </p:nvSpPr>
        <p:spPr bwMode="auto">
          <a:xfrm>
            <a:off x="1763713" y="1700213"/>
            <a:ext cx="360362"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01" name="Line 13">
            <a:extLst>
              <a:ext uri="{FF2B5EF4-FFF2-40B4-BE49-F238E27FC236}">
                <a16:creationId xmlns:a16="http://schemas.microsoft.com/office/drawing/2014/main" id="{FFD21E2D-EE1F-42FA-AEF3-16B1E0D36AF9}"/>
              </a:ext>
            </a:extLst>
          </p:cNvPr>
          <p:cNvSpPr>
            <a:spLocks noChangeShapeType="1"/>
          </p:cNvSpPr>
          <p:nvPr/>
        </p:nvSpPr>
        <p:spPr bwMode="auto">
          <a:xfrm>
            <a:off x="2124075" y="1700213"/>
            <a:ext cx="0" cy="3600450"/>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02" name="Line 14">
            <a:extLst>
              <a:ext uri="{FF2B5EF4-FFF2-40B4-BE49-F238E27FC236}">
                <a16:creationId xmlns:a16="http://schemas.microsoft.com/office/drawing/2014/main" id="{2D0EAC82-2375-417C-9E67-C96215484C6C}"/>
              </a:ext>
            </a:extLst>
          </p:cNvPr>
          <p:cNvSpPr>
            <a:spLocks noChangeShapeType="1"/>
          </p:cNvSpPr>
          <p:nvPr/>
        </p:nvSpPr>
        <p:spPr bwMode="auto">
          <a:xfrm>
            <a:off x="2124075" y="5300663"/>
            <a:ext cx="215900"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03" name="Line 15">
            <a:extLst>
              <a:ext uri="{FF2B5EF4-FFF2-40B4-BE49-F238E27FC236}">
                <a16:creationId xmlns:a16="http://schemas.microsoft.com/office/drawing/2014/main" id="{048A94C6-4114-4A24-9AC7-02C9321DB661}"/>
              </a:ext>
            </a:extLst>
          </p:cNvPr>
          <p:cNvSpPr>
            <a:spLocks noChangeShapeType="1"/>
          </p:cNvSpPr>
          <p:nvPr/>
        </p:nvSpPr>
        <p:spPr bwMode="auto">
          <a:xfrm flipV="1">
            <a:off x="2339975" y="1700213"/>
            <a:ext cx="0" cy="3600450"/>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04" name="Line 16">
            <a:extLst>
              <a:ext uri="{FF2B5EF4-FFF2-40B4-BE49-F238E27FC236}">
                <a16:creationId xmlns:a16="http://schemas.microsoft.com/office/drawing/2014/main" id="{A50D1000-0730-435D-AAC1-FE2D9F6FDB6C}"/>
              </a:ext>
            </a:extLst>
          </p:cNvPr>
          <p:cNvSpPr>
            <a:spLocks noChangeShapeType="1"/>
          </p:cNvSpPr>
          <p:nvPr/>
        </p:nvSpPr>
        <p:spPr bwMode="auto">
          <a:xfrm>
            <a:off x="2339975" y="2565400"/>
            <a:ext cx="863600"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05" name="Text Box 17">
            <a:extLst>
              <a:ext uri="{FF2B5EF4-FFF2-40B4-BE49-F238E27FC236}">
                <a16:creationId xmlns:a16="http://schemas.microsoft.com/office/drawing/2014/main" id="{5A1CE7D8-66FD-4F6A-859B-2635DD5E6919}"/>
              </a:ext>
            </a:extLst>
          </p:cNvPr>
          <p:cNvSpPr txBox="1">
            <a:spLocks noChangeArrowheads="1"/>
          </p:cNvSpPr>
          <p:nvPr/>
        </p:nvSpPr>
        <p:spPr bwMode="auto">
          <a:xfrm>
            <a:off x="2700338" y="1981200"/>
            <a:ext cx="1031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chemeClr val="tx1"/>
                </a:solidFill>
              </a:rPr>
              <a:t>I/O</a:t>
            </a:r>
            <a:r>
              <a:rPr lang="zh-CN" altLang="en-US" sz="2000">
                <a:solidFill>
                  <a:schemeClr val="tx1"/>
                </a:solidFill>
              </a:rPr>
              <a:t>请求</a:t>
            </a:r>
          </a:p>
        </p:txBody>
      </p:sp>
      <p:sp>
        <p:nvSpPr>
          <p:cNvPr id="89106" name="Line 18">
            <a:extLst>
              <a:ext uri="{FF2B5EF4-FFF2-40B4-BE49-F238E27FC236}">
                <a16:creationId xmlns:a16="http://schemas.microsoft.com/office/drawing/2014/main" id="{767A8E39-2EAB-4B5D-9A56-D246BBBB5D16}"/>
              </a:ext>
            </a:extLst>
          </p:cNvPr>
          <p:cNvSpPr>
            <a:spLocks noChangeShapeType="1"/>
          </p:cNvSpPr>
          <p:nvPr/>
        </p:nvSpPr>
        <p:spPr bwMode="auto">
          <a:xfrm>
            <a:off x="3216275" y="5300663"/>
            <a:ext cx="203200"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07" name="Line 19">
            <a:extLst>
              <a:ext uri="{FF2B5EF4-FFF2-40B4-BE49-F238E27FC236}">
                <a16:creationId xmlns:a16="http://schemas.microsoft.com/office/drawing/2014/main" id="{7FEFDF8C-DBB0-4377-B586-EED328E2A404}"/>
              </a:ext>
            </a:extLst>
          </p:cNvPr>
          <p:cNvSpPr>
            <a:spLocks noChangeShapeType="1"/>
          </p:cNvSpPr>
          <p:nvPr/>
        </p:nvSpPr>
        <p:spPr bwMode="auto">
          <a:xfrm flipV="1">
            <a:off x="3419475" y="2565400"/>
            <a:ext cx="0" cy="2735263"/>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08" name="Line 20">
            <a:extLst>
              <a:ext uri="{FF2B5EF4-FFF2-40B4-BE49-F238E27FC236}">
                <a16:creationId xmlns:a16="http://schemas.microsoft.com/office/drawing/2014/main" id="{0317E087-6FD4-4E0D-B71C-0C5205DCEA94}"/>
              </a:ext>
            </a:extLst>
          </p:cNvPr>
          <p:cNvSpPr>
            <a:spLocks noChangeShapeType="1"/>
          </p:cNvSpPr>
          <p:nvPr/>
        </p:nvSpPr>
        <p:spPr bwMode="auto">
          <a:xfrm>
            <a:off x="3419475" y="3429000"/>
            <a:ext cx="863600"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09" name="Text Box 21">
            <a:extLst>
              <a:ext uri="{FF2B5EF4-FFF2-40B4-BE49-F238E27FC236}">
                <a16:creationId xmlns:a16="http://schemas.microsoft.com/office/drawing/2014/main" id="{E2872B98-5AAF-4A0C-B445-28A4396B4295}"/>
              </a:ext>
            </a:extLst>
          </p:cNvPr>
          <p:cNvSpPr txBox="1">
            <a:spLocks noChangeArrowheads="1"/>
          </p:cNvSpPr>
          <p:nvPr/>
        </p:nvSpPr>
        <p:spPr bwMode="auto">
          <a:xfrm>
            <a:off x="3708400" y="2879725"/>
            <a:ext cx="1031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chemeClr val="tx1"/>
                </a:solidFill>
              </a:rPr>
              <a:t>I/O</a:t>
            </a:r>
            <a:r>
              <a:rPr lang="zh-CN" altLang="en-US" sz="2000">
                <a:solidFill>
                  <a:schemeClr val="tx1"/>
                </a:solidFill>
              </a:rPr>
              <a:t>请求</a:t>
            </a:r>
          </a:p>
        </p:txBody>
      </p:sp>
      <p:sp>
        <p:nvSpPr>
          <p:cNvPr id="89110" name="Line 22">
            <a:extLst>
              <a:ext uri="{FF2B5EF4-FFF2-40B4-BE49-F238E27FC236}">
                <a16:creationId xmlns:a16="http://schemas.microsoft.com/office/drawing/2014/main" id="{3CEA031C-7EB5-414F-872C-696301574CD3}"/>
              </a:ext>
            </a:extLst>
          </p:cNvPr>
          <p:cNvSpPr>
            <a:spLocks noChangeShapeType="1"/>
          </p:cNvSpPr>
          <p:nvPr/>
        </p:nvSpPr>
        <p:spPr bwMode="auto">
          <a:xfrm>
            <a:off x="4284663" y="3429000"/>
            <a:ext cx="0" cy="1871663"/>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11" name="Line 23">
            <a:extLst>
              <a:ext uri="{FF2B5EF4-FFF2-40B4-BE49-F238E27FC236}">
                <a16:creationId xmlns:a16="http://schemas.microsoft.com/office/drawing/2014/main" id="{2EC3953A-727F-4EE5-BABE-722AB32A90B4}"/>
              </a:ext>
            </a:extLst>
          </p:cNvPr>
          <p:cNvSpPr>
            <a:spLocks noChangeShapeType="1"/>
          </p:cNvSpPr>
          <p:nvPr/>
        </p:nvSpPr>
        <p:spPr bwMode="auto">
          <a:xfrm>
            <a:off x="4284663" y="5300663"/>
            <a:ext cx="287337"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12" name="Line 24">
            <a:extLst>
              <a:ext uri="{FF2B5EF4-FFF2-40B4-BE49-F238E27FC236}">
                <a16:creationId xmlns:a16="http://schemas.microsoft.com/office/drawing/2014/main" id="{BBDE8E5F-73C2-4687-A207-7AC6D6C33FBC}"/>
              </a:ext>
            </a:extLst>
          </p:cNvPr>
          <p:cNvSpPr>
            <a:spLocks noChangeShapeType="1"/>
          </p:cNvSpPr>
          <p:nvPr/>
        </p:nvSpPr>
        <p:spPr bwMode="auto">
          <a:xfrm flipV="1">
            <a:off x="4572000" y="3429000"/>
            <a:ext cx="0" cy="1871663"/>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13" name="Line 25">
            <a:extLst>
              <a:ext uri="{FF2B5EF4-FFF2-40B4-BE49-F238E27FC236}">
                <a16:creationId xmlns:a16="http://schemas.microsoft.com/office/drawing/2014/main" id="{FB3DFBA3-CA01-4AEE-9F50-FD2EA01D69CF}"/>
              </a:ext>
            </a:extLst>
          </p:cNvPr>
          <p:cNvSpPr>
            <a:spLocks noChangeShapeType="1"/>
          </p:cNvSpPr>
          <p:nvPr/>
        </p:nvSpPr>
        <p:spPr bwMode="auto">
          <a:xfrm>
            <a:off x="4572000" y="4294188"/>
            <a:ext cx="863600"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14" name="Text Box 26">
            <a:extLst>
              <a:ext uri="{FF2B5EF4-FFF2-40B4-BE49-F238E27FC236}">
                <a16:creationId xmlns:a16="http://schemas.microsoft.com/office/drawing/2014/main" id="{DEFEAC34-4F41-4D85-A7A4-56DC64595C25}"/>
              </a:ext>
            </a:extLst>
          </p:cNvPr>
          <p:cNvSpPr txBox="1">
            <a:spLocks noChangeArrowheads="1"/>
          </p:cNvSpPr>
          <p:nvPr/>
        </p:nvSpPr>
        <p:spPr bwMode="auto">
          <a:xfrm>
            <a:off x="4859338" y="3703638"/>
            <a:ext cx="1031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chemeClr val="tx1"/>
                </a:solidFill>
              </a:rPr>
              <a:t>I/O</a:t>
            </a:r>
            <a:r>
              <a:rPr lang="zh-CN" altLang="en-US" sz="2000">
                <a:solidFill>
                  <a:schemeClr val="tx1"/>
                </a:solidFill>
              </a:rPr>
              <a:t>请求</a:t>
            </a:r>
          </a:p>
        </p:txBody>
      </p:sp>
      <p:sp>
        <p:nvSpPr>
          <p:cNvPr id="89115" name="Line 27">
            <a:extLst>
              <a:ext uri="{FF2B5EF4-FFF2-40B4-BE49-F238E27FC236}">
                <a16:creationId xmlns:a16="http://schemas.microsoft.com/office/drawing/2014/main" id="{E2041E8B-9BA0-41F3-9E48-F32D121C55C5}"/>
              </a:ext>
            </a:extLst>
          </p:cNvPr>
          <p:cNvSpPr>
            <a:spLocks noChangeShapeType="1"/>
          </p:cNvSpPr>
          <p:nvPr/>
        </p:nvSpPr>
        <p:spPr bwMode="auto">
          <a:xfrm>
            <a:off x="5435600" y="4292600"/>
            <a:ext cx="0" cy="1008063"/>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16" name="Line 28">
            <a:extLst>
              <a:ext uri="{FF2B5EF4-FFF2-40B4-BE49-F238E27FC236}">
                <a16:creationId xmlns:a16="http://schemas.microsoft.com/office/drawing/2014/main" id="{150E6CD1-3674-4BEE-A68F-F2EF90B3AE6C}"/>
              </a:ext>
            </a:extLst>
          </p:cNvPr>
          <p:cNvSpPr>
            <a:spLocks noChangeShapeType="1"/>
          </p:cNvSpPr>
          <p:nvPr/>
        </p:nvSpPr>
        <p:spPr bwMode="auto">
          <a:xfrm>
            <a:off x="5435600" y="5300663"/>
            <a:ext cx="288925"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17" name="Line 29">
            <a:extLst>
              <a:ext uri="{FF2B5EF4-FFF2-40B4-BE49-F238E27FC236}">
                <a16:creationId xmlns:a16="http://schemas.microsoft.com/office/drawing/2014/main" id="{D0DDC978-E653-4A5A-941A-1095CF9EBBF9}"/>
              </a:ext>
            </a:extLst>
          </p:cNvPr>
          <p:cNvSpPr>
            <a:spLocks noChangeShapeType="1"/>
          </p:cNvSpPr>
          <p:nvPr/>
        </p:nvSpPr>
        <p:spPr bwMode="auto">
          <a:xfrm flipV="1">
            <a:off x="5724525" y="1700213"/>
            <a:ext cx="0" cy="3600450"/>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18" name="Line 30">
            <a:extLst>
              <a:ext uri="{FF2B5EF4-FFF2-40B4-BE49-F238E27FC236}">
                <a16:creationId xmlns:a16="http://schemas.microsoft.com/office/drawing/2014/main" id="{7B10A9BD-3524-4CF9-8CC9-1E6D3C5222A2}"/>
              </a:ext>
            </a:extLst>
          </p:cNvPr>
          <p:cNvSpPr>
            <a:spLocks noChangeShapeType="1"/>
          </p:cNvSpPr>
          <p:nvPr/>
        </p:nvSpPr>
        <p:spPr bwMode="auto">
          <a:xfrm>
            <a:off x="5724525" y="4292600"/>
            <a:ext cx="2016125"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19" name="Line 31">
            <a:extLst>
              <a:ext uri="{FF2B5EF4-FFF2-40B4-BE49-F238E27FC236}">
                <a16:creationId xmlns:a16="http://schemas.microsoft.com/office/drawing/2014/main" id="{3F4FA090-5C02-4C57-80DF-398757688E83}"/>
              </a:ext>
            </a:extLst>
          </p:cNvPr>
          <p:cNvSpPr>
            <a:spLocks noChangeShapeType="1"/>
          </p:cNvSpPr>
          <p:nvPr/>
        </p:nvSpPr>
        <p:spPr bwMode="auto">
          <a:xfrm>
            <a:off x="2339975" y="1700213"/>
            <a:ext cx="2736850"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20" name="Text Box 32">
            <a:extLst>
              <a:ext uri="{FF2B5EF4-FFF2-40B4-BE49-F238E27FC236}">
                <a16:creationId xmlns:a16="http://schemas.microsoft.com/office/drawing/2014/main" id="{2ADEA630-FADE-4508-8FA5-3BB65D8DCDC1}"/>
              </a:ext>
            </a:extLst>
          </p:cNvPr>
          <p:cNvSpPr txBox="1">
            <a:spLocks noChangeArrowheads="1"/>
          </p:cNvSpPr>
          <p:nvPr/>
        </p:nvSpPr>
        <p:spPr bwMode="auto">
          <a:xfrm>
            <a:off x="4356100" y="1066800"/>
            <a:ext cx="1223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chemeClr val="tx1"/>
                </a:solidFill>
              </a:rPr>
              <a:t>I/O</a:t>
            </a:r>
            <a:r>
              <a:rPr lang="zh-CN" altLang="en-US" sz="2000">
                <a:solidFill>
                  <a:schemeClr val="tx1"/>
                </a:solidFill>
              </a:rPr>
              <a:t>完成</a:t>
            </a:r>
          </a:p>
        </p:txBody>
      </p:sp>
      <p:sp>
        <p:nvSpPr>
          <p:cNvPr id="89121" name="Line 33">
            <a:extLst>
              <a:ext uri="{FF2B5EF4-FFF2-40B4-BE49-F238E27FC236}">
                <a16:creationId xmlns:a16="http://schemas.microsoft.com/office/drawing/2014/main" id="{3A5D8FEF-F7D6-423F-AEF5-C0D8CF3EF384}"/>
              </a:ext>
            </a:extLst>
          </p:cNvPr>
          <p:cNvSpPr>
            <a:spLocks noChangeShapeType="1"/>
          </p:cNvSpPr>
          <p:nvPr/>
        </p:nvSpPr>
        <p:spPr bwMode="auto">
          <a:xfrm>
            <a:off x="3419475" y="2565400"/>
            <a:ext cx="3744913"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22" name="Text Box 34">
            <a:extLst>
              <a:ext uri="{FF2B5EF4-FFF2-40B4-BE49-F238E27FC236}">
                <a16:creationId xmlns:a16="http://schemas.microsoft.com/office/drawing/2014/main" id="{B96A4F82-C2A0-40B2-8585-8AF14D94C5AA}"/>
              </a:ext>
            </a:extLst>
          </p:cNvPr>
          <p:cNvSpPr txBox="1">
            <a:spLocks noChangeArrowheads="1"/>
          </p:cNvSpPr>
          <p:nvPr/>
        </p:nvSpPr>
        <p:spPr bwMode="auto">
          <a:xfrm>
            <a:off x="6589713" y="1981200"/>
            <a:ext cx="1512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chemeClr val="tx1"/>
                </a:solidFill>
              </a:rPr>
              <a:t>I/O</a:t>
            </a:r>
            <a:r>
              <a:rPr lang="zh-CN" altLang="en-US" sz="2000">
                <a:solidFill>
                  <a:schemeClr val="tx1"/>
                </a:solidFill>
              </a:rPr>
              <a:t>完成</a:t>
            </a:r>
          </a:p>
        </p:txBody>
      </p:sp>
      <p:sp>
        <p:nvSpPr>
          <p:cNvPr id="89123" name="Line 35">
            <a:extLst>
              <a:ext uri="{FF2B5EF4-FFF2-40B4-BE49-F238E27FC236}">
                <a16:creationId xmlns:a16="http://schemas.microsoft.com/office/drawing/2014/main" id="{2FCA673B-8AC8-4A92-A3D8-2E7175536CC9}"/>
              </a:ext>
            </a:extLst>
          </p:cNvPr>
          <p:cNvSpPr>
            <a:spLocks noChangeShapeType="1"/>
          </p:cNvSpPr>
          <p:nvPr/>
        </p:nvSpPr>
        <p:spPr bwMode="auto">
          <a:xfrm>
            <a:off x="5724525" y="1697038"/>
            <a:ext cx="647700" cy="3175"/>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24" name="Line 36">
            <a:extLst>
              <a:ext uri="{FF2B5EF4-FFF2-40B4-BE49-F238E27FC236}">
                <a16:creationId xmlns:a16="http://schemas.microsoft.com/office/drawing/2014/main" id="{7CD40C46-4BBA-4CCB-A581-19DB2DBB6CEA}"/>
              </a:ext>
            </a:extLst>
          </p:cNvPr>
          <p:cNvSpPr>
            <a:spLocks noChangeShapeType="1"/>
          </p:cNvSpPr>
          <p:nvPr/>
        </p:nvSpPr>
        <p:spPr bwMode="auto">
          <a:xfrm>
            <a:off x="6588125" y="3429000"/>
            <a:ext cx="1295400"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25" name="Line 37">
            <a:extLst>
              <a:ext uri="{FF2B5EF4-FFF2-40B4-BE49-F238E27FC236}">
                <a16:creationId xmlns:a16="http://schemas.microsoft.com/office/drawing/2014/main" id="{0D8ACD2D-F5F5-4847-AF55-F2FB6F1F3CA0}"/>
              </a:ext>
            </a:extLst>
          </p:cNvPr>
          <p:cNvSpPr>
            <a:spLocks noChangeShapeType="1"/>
          </p:cNvSpPr>
          <p:nvPr/>
        </p:nvSpPr>
        <p:spPr bwMode="auto">
          <a:xfrm>
            <a:off x="4572000" y="3429000"/>
            <a:ext cx="1439863"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26" name="Text Box 38">
            <a:extLst>
              <a:ext uri="{FF2B5EF4-FFF2-40B4-BE49-F238E27FC236}">
                <a16:creationId xmlns:a16="http://schemas.microsoft.com/office/drawing/2014/main" id="{245B29C3-E103-4286-8DB4-D04DE6B3748B}"/>
              </a:ext>
            </a:extLst>
          </p:cNvPr>
          <p:cNvSpPr txBox="1">
            <a:spLocks noChangeArrowheads="1"/>
          </p:cNvSpPr>
          <p:nvPr/>
        </p:nvSpPr>
        <p:spPr bwMode="auto">
          <a:xfrm>
            <a:off x="5405438" y="2879725"/>
            <a:ext cx="1223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chemeClr val="tx1"/>
                </a:solidFill>
              </a:rPr>
              <a:t>I/O</a:t>
            </a:r>
            <a:r>
              <a:rPr lang="zh-CN" altLang="en-US" sz="2000">
                <a:solidFill>
                  <a:schemeClr val="tx1"/>
                </a:solidFill>
              </a:rPr>
              <a:t>完成</a:t>
            </a:r>
          </a:p>
        </p:txBody>
      </p:sp>
      <p:sp>
        <p:nvSpPr>
          <p:cNvPr id="89127" name="Text Box 39">
            <a:extLst>
              <a:ext uri="{FF2B5EF4-FFF2-40B4-BE49-F238E27FC236}">
                <a16:creationId xmlns:a16="http://schemas.microsoft.com/office/drawing/2014/main" id="{FC505B41-F945-484B-9805-8B921AC40C86}"/>
              </a:ext>
            </a:extLst>
          </p:cNvPr>
          <p:cNvSpPr txBox="1">
            <a:spLocks noChangeArrowheads="1"/>
          </p:cNvSpPr>
          <p:nvPr/>
        </p:nvSpPr>
        <p:spPr bwMode="auto">
          <a:xfrm>
            <a:off x="5943600" y="1154113"/>
            <a:ext cx="1296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chemeClr val="tx1"/>
                </a:solidFill>
              </a:rPr>
              <a:t>A</a:t>
            </a:r>
            <a:r>
              <a:rPr lang="zh-CN" altLang="en-US" sz="2000">
                <a:solidFill>
                  <a:schemeClr val="tx1"/>
                </a:solidFill>
              </a:rPr>
              <a:t>完成</a:t>
            </a:r>
          </a:p>
        </p:txBody>
      </p:sp>
      <p:sp>
        <p:nvSpPr>
          <p:cNvPr id="109608" name="Line 40">
            <a:extLst>
              <a:ext uri="{FF2B5EF4-FFF2-40B4-BE49-F238E27FC236}">
                <a16:creationId xmlns:a16="http://schemas.microsoft.com/office/drawing/2014/main" id="{F75D26BD-0846-4886-930D-BB628938568C}"/>
              </a:ext>
            </a:extLst>
          </p:cNvPr>
          <p:cNvSpPr>
            <a:spLocks noChangeShapeType="1"/>
          </p:cNvSpPr>
          <p:nvPr/>
        </p:nvSpPr>
        <p:spPr bwMode="auto">
          <a:xfrm>
            <a:off x="250825" y="6092825"/>
            <a:ext cx="431800"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9609" name="Text Box 41">
            <a:extLst>
              <a:ext uri="{FF2B5EF4-FFF2-40B4-BE49-F238E27FC236}">
                <a16:creationId xmlns:a16="http://schemas.microsoft.com/office/drawing/2014/main" id="{6375CCD7-1DB7-49F2-A468-E53B3CB7164D}"/>
              </a:ext>
            </a:extLst>
          </p:cNvPr>
          <p:cNvSpPr txBox="1">
            <a:spLocks noChangeArrowheads="1"/>
          </p:cNvSpPr>
          <p:nvPr/>
        </p:nvSpPr>
        <p:spPr bwMode="auto">
          <a:xfrm>
            <a:off x="741363" y="5864225"/>
            <a:ext cx="2306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3300"/>
                </a:solidFill>
                <a:latin typeface="楷体_GB2312" pitchFamily="49" charset="-122"/>
                <a:ea typeface="楷体_GB2312" pitchFamily="49" charset="-122"/>
              </a:rPr>
              <a:t>表示获得</a:t>
            </a:r>
            <a:r>
              <a:rPr lang="en-US" altLang="zh-CN" sz="2400">
                <a:solidFill>
                  <a:srgbClr val="FF3300"/>
                </a:solidFill>
                <a:latin typeface="楷体_GB2312" pitchFamily="49" charset="-122"/>
                <a:ea typeface="楷体_GB2312" pitchFamily="49" charset="-122"/>
              </a:rPr>
              <a:t>CPU</a:t>
            </a:r>
          </a:p>
        </p:txBody>
      </p:sp>
      <p:sp>
        <p:nvSpPr>
          <p:cNvPr id="109610" name="Line 42">
            <a:extLst>
              <a:ext uri="{FF2B5EF4-FFF2-40B4-BE49-F238E27FC236}">
                <a16:creationId xmlns:a16="http://schemas.microsoft.com/office/drawing/2014/main" id="{FD56E2EE-4380-457E-B2DD-AFCDC05EC2D6}"/>
              </a:ext>
            </a:extLst>
          </p:cNvPr>
          <p:cNvSpPr>
            <a:spLocks noChangeShapeType="1"/>
          </p:cNvSpPr>
          <p:nvPr/>
        </p:nvSpPr>
        <p:spPr bwMode="auto">
          <a:xfrm>
            <a:off x="6372225" y="1700213"/>
            <a:ext cx="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31" name="Line 43">
            <a:extLst>
              <a:ext uri="{FF2B5EF4-FFF2-40B4-BE49-F238E27FC236}">
                <a16:creationId xmlns:a16="http://schemas.microsoft.com/office/drawing/2014/main" id="{E2E1185D-2BD6-4888-94F9-6DF902DCBBF6}"/>
              </a:ext>
            </a:extLst>
          </p:cNvPr>
          <p:cNvSpPr>
            <a:spLocks noChangeShapeType="1"/>
          </p:cNvSpPr>
          <p:nvPr/>
        </p:nvSpPr>
        <p:spPr bwMode="auto">
          <a:xfrm>
            <a:off x="6372225" y="1700213"/>
            <a:ext cx="0" cy="3600450"/>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32" name="Line 44">
            <a:extLst>
              <a:ext uri="{FF2B5EF4-FFF2-40B4-BE49-F238E27FC236}">
                <a16:creationId xmlns:a16="http://schemas.microsoft.com/office/drawing/2014/main" id="{677DB1E5-6A07-4773-B27B-1B0F9A56A315}"/>
              </a:ext>
            </a:extLst>
          </p:cNvPr>
          <p:cNvSpPr>
            <a:spLocks noChangeShapeType="1"/>
          </p:cNvSpPr>
          <p:nvPr/>
        </p:nvSpPr>
        <p:spPr bwMode="auto">
          <a:xfrm flipV="1">
            <a:off x="6588125" y="3429000"/>
            <a:ext cx="0" cy="1871663"/>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33" name="Line 45">
            <a:extLst>
              <a:ext uri="{FF2B5EF4-FFF2-40B4-BE49-F238E27FC236}">
                <a16:creationId xmlns:a16="http://schemas.microsoft.com/office/drawing/2014/main" id="{6EF67D4F-126D-4A60-81EE-C710964F458B}"/>
              </a:ext>
            </a:extLst>
          </p:cNvPr>
          <p:cNvSpPr>
            <a:spLocks noChangeShapeType="1"/>
          </p:cNvSpPr>
          <p:nvPr/>
        </p:nvSpPr>
        <p:spPr bwMode="auto">
          <a:xfrm>
            <a:off x="6372225" y="5300663"/>
            <a:ext cx="217488"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9134" name="Text Box 46">
            <a:extLst>
              <a:ext uri="{FF2B5EF4-FFF2-40B4-BE49-F238E27FC236}">
                <a16:creationId xmlns:a16="http://schemas.microsoft.com/office/drawing/2014/main" id="{DEC6FCC3-0A1B-4495-B1B7-758418343354}"/>
              </a:ext>
            </a:extLst>
          </p:cNvPr>
          <p:cNvSpPr txBox="1">
            <a:spLocks noChangeArrowheads="1"/>
          </p:cNvSpPr>
          <p:nvPr/>
        </p:nvSpPr>
        <p:spPr bwMode="auto">
          <a:xfrm>
            <a:off x="6732588" y="3041650"/>
            <a:ext cx="1296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chemeClr val="tx1"/>
                </a:solidFill>
              </a:rPr>
              <a:t>C</a:t>
            </a:r>
            <a:r>
              <a:rPr lang="zh-CN" altLang="en-US" sz="2000">
                <a:solidFill>
                  <a:schemeClr val="tx1"/>
                </a:solidFill>
              </a:rPr>
              <a:t>再运行</a:t>
            </a:r>
          </a:p>
        </p:txBody>
      </p:sp>
      <p:cxnSp>
        <p:nvCxnSpPr>
          <p:cNvPr id="6" name="直接箭头连接符 5">
            <a:extLst>
              <a:ext uri="{FF2B5EF4-FFF2-40B4-BE49-F238E27FC236}">
                <a16:creationId xmlns:a16="http://schemas.microsoft.com/office/drawing/2014/main" id="{BDEEEC41-743E-4C67-B2B1-158B3CA969B6}"/>
              </a:ext>
            </a:extLst>
          </p:cNvPr>
          <p:cNvCxnSpPr>
            <a:endCxn id="89101" idx="0"/>
          </p:cNvCxnSpPr>
          <p:nvPr/>
        </p:nvCxnSpPr>
        <p:spPr>
          <a:xfrm>
            <a:off x="2124075" y="1466850"/>
            <a:ext cx="0" cy="233363"/>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701E6616-DE54-4D36-B86C-A90800890D19}"/>
              </a:ext>
            </a:extLst>
          </p:cNvPr>
          <p:cNvCxnSpPr/>
          <p:nvPr/>
        </p:nvCxnSpPr>
        <p:spPr>
          <a:xfrm>
            <a:off x="6372225" y="1463675"/>
            <a:ext cx="0" cy="233363"/>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668B7D68-FADB-4D87-8110-B569DA5770C5}"/>
              </a:ext>
            </a:extLst>
          </p:cNvPr>
          <p:cNvCxnSpPr/>
          <p:nvPr/>
        </p:nvCxnSpPr>
        <p:spPr>
          <a:xfrm>
            <a:off x="4267200" y="3200400"/>
            <a:ext cx="0" cy="233363"/>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AAA90610-3A78-4DE9-B5FC-65BEA4585A4F}"/>
              </a:ext>
            </a:extLst>
          </p:cNvPr>
          <p:cNvCxnSpPr/>
          <p:nvPr/>
        </p:nvCxnSpPr>
        <p:spPr>
          <a:xfrm>
            <a:off x="5076825" y="1447800"/>
            <a:ext cx="0" cy="233363"/>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54D78A79-3E09-4834-A059-6BA22B84BA5B}"/>
              </a:ext>
            </a:extLst>
          </p:cNvPr>
          <p:cNvCxnSpPr/>
          <p:nvPr/>
        </p:nvCxnSpPr>
        <p:spPr>
          <a:xfrm>
            <a:off x="6011863" y="3208338"/>
            <a:ext cx="0" cy="233362"/>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7E129C65-D268-42FA-B89E-C00F2E5BE568}"/>
              </a:ext>
            </a:extLst>
          </p:cNvPr>
          <p:cNvCxnSpPr/>
          <p:nvPr/>
        </p:nvCxnSpPr>
        <p:spPr>
          <a:xfrm>
            <a:off x="5435600" y="4032250"/>
            <a:ext cx="0" cy="233363"/>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8DC51F9E-853A-4F76-97E3-10E1E3DA8647}"/>
              </a:ext>
            </a:extLst>
          </p:cNvPr>
          <p:cNvCxnSpPr/>
          <p:nvPr/>
        </p:nvCxnSpPr>
        <p:spPr>
          <a:xfrm>
            <a:off x="7164388" y="2320925"/>
            <a:ext cx="0" cy="233363"/>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5F77D177-3379-4775-B697-D722F55DC422}"/>
              </a:ext>
            </a:extLst>
          </p:cNvPr>
          <p:cNvCxnSpPr/>
          <p:nvPr/>
        </p:nvCxnSpPr>
        <p:spPr>
          <a:xfrm>
            <a:off x="3195638" y="2332038"/>
            <a:ext cx="0" cy="233362"/>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09623" name="Line 40">
            <a:extLst>
              <a:ext uri="{FF2B5EF4-FFF2-40B4-BE49-F238E27FC236}">
                <a16:creationId xmlns:a16="http://schemas.microsoft.com/office/drawing/2014/main" id="{EC0DFFA7-2D76-48E4-8306-7587D7FB0E16}"/>
              </a:ext>
            </a:extLst>
          </p:cNvPr>
          <p:cNvSpPr>
            <a:spLocks noChangeShapeType="1"/>
          </p:cNvSpPr>
          <p:nvPr/>
        </p:nvSpPr>
        <p:spPr bwMode="auto">
          <a:xfrm>
            <a:off x="231775" y="6553200"/>
            <a:ext cx="431800"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9624" name="Text Box 41">
            <a:extLst>
              <a:ext uri="{FF2B5EF4-FFF2-40B4-BE49-F238E27FC236}">
                <a16:creationId xmlns:a16="http://schemas.microsoft.com/office/drawing/2014/main" id="{0A9A36F6-3607-4FEE-8310-8D5FDFE071CB}"/>
              </a:ext>
            </a:extLst>
          </p:cNvPr>
          <p:cNvSpPr txBox="1">
            <a:spLocks noChangeArrowheads="1"/>
          </p:cNvSpPr>
          <p:nvPr/>
        </p:nvSpPr>
        <p:spPr bwMode="auto">
          <a:xfrm>
            <a:off x="741363" y="6346825"/>
            <a:ext cx="2306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3300"/>
                </a:solidFill>
                <a:latin typeface="楷体_GB2312" pitchFamily="49" charset="-122"/>
                <a:ea typeface="楷体_GB2312" pitchFamily="49" charset="-122"/>
              </a:rPr>
              <a:t>表示</a:t>
            </a:r>
            <a:r>
              <a:rPr lang="en-US" altLang="zh-CN" sz="2400">
                <a:solidFill>
                  <a:srgbClr val="FF3300"/>
                </a:solidFill>
                <a:latin typeface="楷体_GB2312" pitchFamily="49" charset="-122"/>
                <a:ea typeface="楷体_GB2312" pitchFamily="49" charset="-122"/>
              </a:rPr>
              <a:t>I/O</a:t>
            </a:r>
            <a:r>
              <a:rPr lang="zh-CN" altLang="en-US" sz="2400">
                <a:solidFill>
                  <a:srgbClr val="FF3300"/>
                </a:solidFill>
                <a:latin typeface="楷体_GB2312" pitchFamily="49" charset="-122"/>
                <a:ea typeface="楷体_GB2312" pitchFamily="49" charset="-122"/>
              </a:rPr>
              <a:t>操作</a:t>
            </a:r>
            <a:endParaRPr lang="en-US" altLang="zh-CN" sz="2400">
              <a:solidFill>
                <a:srgbClr val="FF3300"/>
              </a:solidFill>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91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09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910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10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910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891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910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910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8909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910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910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8910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912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109"/>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891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1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9112"/>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8911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912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120"/>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9114"/>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8911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911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9117"/>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0"/>
                                          </p:stCondLst>
                                        </p:cTn>
                                        <p:tgtEl>
                                          <p:spTgt spid="8912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9118"/>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nodeType="clickEffect">
                                  <p:stCondLst>
                                    <p:cond delay="0"/>
                                  </p:stCondLst>
                                  <p:childTnLst>
                                    <p:set>
                                      <p:cBhvr>
                                        <p:cTn id="96" dur="1" fill="hold">
                                          <p:stCondLst>
                                            <p:cond delay="0"/>
                                          </p:stCondLst>
                                        </p:cTn>
                                        <p:tgtEl>
                                          <p:spTgt spid="5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9126"/>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89127"/>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nodeType="clickEffect">
                                  <p:stCondLst>
                                    <p:cond delay="0"/>
                                  </p:stCondLst>
                                  <p:childTnLst>
                                    <p:set>
                                      <p:cBhvr>
                                        <p:cTn id="108" dur="1" fill="hold">
                                          <p:stCondLst>
                                            <p:cond delay="0"/>
                                          </p:stCondLst>
                                        </p:cTn>
                                        <p:tgtEl>
                                          <p:spTgt spid="8913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913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9132"/>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nodeType="clickEffect">
                                  <p:stCondLst>
                                    <p:cond delay="0"/>
                                  </p:stCondLst>
                                  <p:childTnLst>
                                    <p:set>
                                      <p:cBhvr>
                                        <p:cTn id="116" dur="1" fill="hold">
                                          <p:stCondLst>
                                            <p:cond delay="0"/>
                                          </p:stCondLst>
                                        </p:cTn>
                                        <p:tgtEl>
                                          <p:spTgt spid="8912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89134"/>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ntr" presetSubtype="0" fill="hold" nodeType="clickEffect">
                                  <p:stCondLst>
                                    <p:cond delay="0"/>
                                  </p:stCondLst>
                                  <p:childTnLst>
                                    <p:set>
                                      <p:cBhvr>
                                        <p:cTn id="122" dur="1" fill="hold">
                                          <p:stCondLst>
                                            <p:cond delay="0"/>
                                          </p:stCondLst>
                                        </p:cTn>
                                        <p:tgtEl>
                                          <p:spTgt spid="6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9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4" grpId="0"/>
      <p:bldP spid="89105" grpId="0"/>
      <p:bldP spid="89109" grpId="0"/>
      <p:bldP spid="89114" grpId="0"/>
      <p:bldP spid="89120" grpId="0"/>
      <p:bldP spid="89122" grpId="0"/>
      <p:bldP spid="89126" grpId="0"/>
      <p:bldP spid="89127" grpId="0"/>
      <p:bldP spid="8913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p:cNvSpPr>
            <a:spLocks/>
          </p:cNvSpPr>
          <p:nvPr/>
        </p:nvSpPr>
        <p:spPr bwMode="auto">
          <a:xfrm>
            <a:off x="421873" y="1258956"/>
            <a:ext cx="8316924" cy="2676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lnSpc>
                <a:spcPct val="120000"/>
              </a:lnSpc>
              <a:buClr>
                <a:schemeClr val="bg2"/>
              </a:buClr>
              <a:buSzPct val="75000"/>
              <a:buFont typeface="Wingdings" panose="05000000000000000000" pitchFamily="2" charset="2"/>
              <a:buChar char="n"/>
            </a:pPr>
            <a:r>
              <a:rPr lang="zh-CN" altLang="en-US" sz="2400" b="0" dirty="0">
                <a:latin typeface="微软雅黑" panose="020B0503020204020204" pitchFamily="34" charset="-122"/>
                <a:ea typeface="微软雅黑" panose="020B0503020204020204" pitchFamily="34" charset="-122"/>
              </a:rPr>
              <a:t>设内存中有三道程序</a:t>
            </a:r>
            <a:r>
              <a:rPr lang="en-US" altLang="zh-CN" sz="2400" b="0" dirty="0">
                <a:latin typeface="微软雅黑" panose="020B0503020204020204" pitchFamily="34" charset="-122"/>
                <a:ea typeface="微软雅黑" panose="020B0503020204020204" pitchFamily="34" charset="-122"/>
              </a:rPr>
              <a:t>A</a:t>
            </a:r>
            <a:r>
              <a:rPr lang="zh-CN" altLang="en-US" sz="2400" b="0" dirty="0">
                <a:latin typeface="微软雅黑" panose="020B0503020204020204" pitchFamily="34" charset="-122"/>
                <a:ea typeface="微软雅黑" panose="020B0503020204020204" pitchFamily="34" charset="-122"/>
              </a:rPr>
              <a:t>、</a:t>
            </a:r>
            <a:r>
              <a:rPr lang="en-US" altLang="zh-CN" sz="2400" b="0" dirty="0">
                <a:latin typeface="微软雅黑" panose="020B0503020204020204" pitchFamily="34" charset="-122"/>
                <a:ea typeface="微软雅黑" panose="020B0503020204020204" pitchFamily="34" charset="-122"/>
              </a:rPr>
              <a:t>B</a:t>
            </a:r>
            <a:r>
              <a:rPr lang="zh-CN" altLang="en-US" sz="2400" b="0" dirty="0">
                <a:latin typeface="微软雅黑" panose="020B0503020204020204" pitchFamily="34" charset="-122"/>
                <a:ea typeface="微软雅黑" panose="020B0503020204020204" pitchFamily="34" charset="-122"/>
              </a:rPr>
              <a:t>和</a:t>
            </a:r>
            <a:r>
              <a:rPr lang="en-US" altLang="zh-CN" sz="2400" b="0" dirty="0">
                <a:latin typeface="微软雅黑" panose="020B0503020204020204" pitchFamily="34" charset="-122"/>
                <a:ea typeface="微软雅黑" panose="020B0503020204020204" pitchFamily="34" charset="-122"/>
              </a:rPr>
              <a:t>C</a:t>
            </a:r>
            <a:r>
              <a:rPr lang="zh-CN" altLang="en-US" sz="2400" b="0" dirty="0">
                <a:latin typeface="微软雅黑" panose="020B0503020204020204" pitchFamily="34" charset="-122"/>
                <a:ea typeface="微软雅黑" panose="020B0503020204020204" pitchFamily="34" charset="-122"/>
              </a:rPr>
              <a:t>，它们按</a:t>
            </a:r>
            <a:r>
              <a:rPr lang="en-US" altLang="zh-CN" sz="2400" b="0" dirty="0">
                <a:latin typeface="微软雅黑" panose="020B0503020204020204" pitchFamily="34" charset="-122"/>
                <a:ea typeface="微软雅黑" panose="020B0503020204020204" pitchFamily="34" charset="-122"/>
              </a:rPr>
              <a:t>A</a:t>
            </a:r>
            <a:r>
              <a:rPr lang="zh-CN" altLang="en-US" sz="2400" b="0" dirty="0">
                <a:latin typeface="微软雅黑" panose="020B0503020204020204" pitchFamily="34" charset="-122"/>
                <a:ea typeface="微软雅黑" panose="020B0503020204020204" pitchFamily="34" charset="-122"/>
              </a:rPr>
              <a:t>、</a:t>
            </a:r>
            <a:r>
              <a:rPr lang="en-US" altLang="zh-CN" sz="2400" b="0" dirty="0">
                <a:latin typeface="微软雅黑" panose="020B0503020204020204" pitchFamily="34" charset="-122"/>
                <a:ea typeface="微软雅黑" panose="020B0503020204020204" pitchFamily="34" charset="-122"/>
              </a:rPr>
              <a:t>B</a:t>
            </a:r>
            <a:r>
              <a:rPr lang="zh-CN" altLang="en-US" sz="2400" b="0" dirty="0">
                <a:latin typeface="微软雅黑" panose="020B0503020204020204" pitchFamily="34" charset="-122"/>
                <a:ea typeface="微软雅黑" panose="020B0503020204020204" pitchFamily="34" charset="-122"/>
              </a:rPr>
              <a:t>、</a:t>
            </a:r>
            <a:r>
              <a:rPr lang="en-US" altLang="zh-CN" sz="2400" b="0" dirty="0">
                <a:latin typeface="微软雅黑" panose="020B0503020204020204" pitchFamily="34" charset="-122"/>
                <a:ea typeface="微软雅黑" panose="020B0503020204020204" pitchFamily="34" charset="-122"/>
              </a:rPr>
              <a:t>C</a:t>
            </a:r>
            <a:r>
              <a:rPr lang="zh-CN" altLang="en-US" sz="2400" b="0" dirty="0">
                <a:latin typeface="微软雅黑" panose="020B0503020204020204" pitchFamily="34" charset="-122"/>
                <a:ea typeface="微软雅黑" panose="020B0503020204020204" pitchFamily="34" charset="-122"/>
              </a:rPr>
              <a:t>的优先次序执行。它们的计算和</a:t>
            </a:r>
            <a:r>
              <a:rPr lang="en-US" altLang="zh-CN" sz="2400" b="0" dirty="0">
                <a:latin typeface="微软雅黑" panose="020B0503020204020204" pitchFamily="34" charset="-122"/>
                <a:ea typeface="微软雅黑" panose="020B0503020204020204" pitchFamily="34" charset="-122"/>
              </a:rPr>
              <a:t>I/O</a:t>
            </a:r>
            <a:r>
              <a:rPr lang="zh-CN" altLang="en-US" sz="2400" b="0" dirty="0">
                <a:latin typeface="微软雅黑" panose="020B0503020204020204" pitchFamily="34" charset="-122"/>
                <a:ea typeface="微软雅黑" panose="020B0503020204020204" pitchFamily="34" charset="-122"/>
              </a:rPr>
              <a:t>操作时间如下表所示。</a:t>
            </a:r>
          </a:p>
          <a:p>
            <a:pPr eaLnBrk="1" hangingPunct="1">
              <a:lnSpc>
                <a:spcPct val="120000"/>
              </a:lnSpc>
              <a:buClr>
                <a:schemeClr val="bg2"/>
              </a:buClr>
              <a:buSzPct val="75000"/>
              <a:buFont typeface="Wingdings" panose="05000000000000000000" pitchFamily="2" charset="2"/>
              <a:buNone/>
            </a:pPr>
            <a:r>
              <a:rPr lang="zh-CN" altLang="en-US" sz="2400" b="0" dirty="0">
                <a:latin typeface="微软雅黑" panose="020B0503020204020204" pitchFamily="34" charset="-122"/>
                <a:ea typeface="微软雅黑" panose="020B0503020204020204" pitchFamily="34" charset="-122"/>
              </a:rPr>
              <a:t>           假设三道程序使用能够相同的设备进行</a:t>
            </a:r>
            <a:r>
              <a:rPr lang="en-US" altLang="zh-CN" sz="2400" b="0" dirty="0">
                <a:latin typeface="微软雅黑" panose="020B0503020204020204" pitchFamily="34" charset="-122"/>
                <a:ea typeface="微软雅黑" panose="020B0503020204020204" pitchFamily="34" charset="-122"/>
              </a:rPr>
              <a:t>I/O</a:t>
            </a:r>
            <a:r>
              <a:rPr lang="zh-CN" altLang="en-US" sz="2400" b="0" dirty="0">
                <a:latin typeface="微软雅黑" panose="020B0503020204020204" pitchFamily="34" charset="-122"/>
                <a:ea typeface="微软雅黑" panose="020B0503020204020204" pitchFamily="34" charset="-122"/>
              </a:rPr>
              <a:t>操作，即程序以串行方式使用设备，试画出单道运行和多道运行的时间关系图（调度程序的执行时间忽略不计）。在两种情况下，完成这三道程序各要花多少时间？</a:t>
            </a:r>
          </a:p>
          <a:p>
            <a:pPr eaLnBrk="1" hangingPunct="1">
              <a:lnSpc>
                <a:spcPct val="120000"/>
              </a:lnSpc>
              <a:buClr>
                <a:schemeClr val="bg2"/>
              </a:buClr>
              <a:buSzPct val="75000"/>
              <a:buFont typeface="Wingdings" panose="05000000000000000000" pitchFamily="2" charset="2"/>
              <a:buNone/>
            </a:pPr>
            <a:endParaRPr lang="en-US" altLang="zh-CN" sz="2000" b="0" dirty="0"/>
          </a:p>
        </p:txBody>
      </p:sp>
      <p:graphicFrame>
        <p:nvGraphicFramePr>
          <p:cNvPr id="236578" name="Group 34"/>
          <p:cNvGraphicFramePr>
            <a:graphicFrameLocks noGrp="1"/>
          </p:cNvGraphicFramePr>
          <p:nvPr>
            <p:extLst>
              <p:ext uri="{D42A27DB-BD31-4B8C-83A1-F6EECF244321}">
                <p14:modId xmlns:p14="http://schemas.microsoft.com/office/powerpoint/2010/main" val="1715744648"/>
              </p:ext>
            </p:extLst>
          </p:nvPr>
        </p:nvGraphicFramePr>
        <p:xfrm>
          <a:off x="1974575" y="4240696"/>
          <a:ext cx="5327375" cy="1749288"/>
        </p:xfrm>
        <a:graphic>
          <a:graphicData uri="http://schemas.openxmlformats.org/drawingml/2006/table">
            <a:tbl>
              <a:tblPr/>
              <a:tblGrid>
                <a:gridCol w="1332613">
                  <a:extLst>
                    <a:ext uri="{9D8B030D-6E8A-4147-A177-3AD203B41FA5}">
                      <a16:colId xmlns:a16="http://schemas.microsoft.com/office/drawing/2014/main" val="20000"/>
                    </a:ext>
                  </a:extLst>
                </a:gridCol>
                <a:gridCol w="1331075">
                  <a:extLst>
                    <a:ext uri="{9D8B030D-6E8A-4147-A177-3AD203B41FA5}">
                      <a16:colId xmlns:a16="http://schemas.microsoft.com/office/drawing/2014/main" val="20001"/>
                    </a:ext>
                  </a:extLst>
                </a:gridCol>
                <a:gridCol w="1332613">
                  <a:extLst>
                    <a:ext uri="{9D8B030D-6E8A-4147-A177-3AD203B41FA5}">
                      <a16:colId xmlns:a16="http://schemas.microsoft.com/office/drawing/2014/main" val="20002"/>
                    </a:ext>
                  </a:extLst>
                </a:gridCol>
                <a:gridCol w="1331074">
                  <a:extLst>
                    <a:ext uri="{9D8B030D-6E8A-4147-A177-3AD203B41FA5}">
                      <a16:colId xmlns:a16="http://schemas.microsoft.com/office/drawing/2014/main" val="20003"/>
                    </a:ext>
                  </a:extLst>
                </a:gridCol>
              </a:tblGrid>
              <a:tr h="437322">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500" b="1" i="0" u="none" strike="noStrike" cap="none" normalizeH="0" baseline="0" dirty="0">
                        <a:ln>
                          <a:noFill/>
                        </a:ln>
                        <a:solidFill>
                          <a:schemeClr val="tx1"/>
                        </a:solidFill>
                        <a:effectLst/>
                        <a:latin typeface="Arial" pitchFamily="34" charset="0"/>
                        <a:ea typeface="宋体" pitchFamily="2" charset="-122"/>
                      </a:endParaRPr>
                    </a:p>
                  </a:txBody>
                  <a:tcPr marL="68580" marR="68580" marT="34232" marB="342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A</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B</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dirty="0">
                          <a:ln>
                            <a:noFill/>
                          </a:ln>
                          <a:solidFill>
                            <a:schemeClr val="tx1"/>
                          </a:solidFill>
                          <a:effectLst/>
                          <a:latin typeface="Arial" pitchFamily="34" charset="0"/>
                          <a:ea typeface="宋体" pitchFamily="2" charset="-122"/>
                        </a:rPr>
                        <a:t>C</a:t>
                      </a:r>
                    </a:p>
                  </a:txBody>
                  <a:tcPr marL="68580" marR="68580" marT="34232" marB="342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7322">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500" b="1" i="0" u="none" strike="noStrike" cap="none" normalizeH="0" baseline="0">
                          <a:ln>
                            <a:noFill/>
                          </a:ln>
                          <a:solidFill>
                            <a:schemeClr val="tx1"/>
                          </a:solidFill>
                          <a:effectLst/>
                          <a:latin typeface="Arial" pitchFamily="34" charset="0"/>
                          <a:ea typeface="宋体" pitchFamily="2" charset="-122"/>
                        </a:rPr>
                        <a:t>计算</a:t>
                      </a:r>
                    </a:p>
                  </a:txBody>
                  <a:tcPr marL="68580" marR="68580" marT="34232" marB="342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dirty="0">
                          <a:ln>
                            <a:noFill/>
                          </a:ln>
                          <a:solidFill>
                            <a:schemeClr val="tx1"/>
                          </a:solidFill>
                          <a:effectLst/>
                          <a:latin typeface="Arial" pitchFamily="34" charset="0"/>
                          <a:ea typeface="宋体" pitchFamily="2" charset="-122"/>
                        </a:rPr>
                        <a:t>30ms</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dirty="0">
                          <a:ln>
                            <a:noFill/>
                          </a:ln>
                          <a:solidFill>
                            <a:schemeClr val="tx1"/>
                          </a:solidFill>
                          <a:effectLst/>
                          <a:latin typeface="Arial" pitchFamily="34" charset="0"/>
                          <a:ea typeface="宋体" pitchFamily="2" charset="-122"/>
                        </a:rPr>
                        <a:t>60ms</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dirty="0">
                          <a:ln>
                            <a:noFill/>
                          </a:ln>
                          <a:solidFill>
                            <a:schemeClr val="tx1"/>
                          </a:solidFill>
                          <a:effectLst/>
                          <a:latin typeface="Arial" pitchFamily="34" charset="0"/>
                          <a:ea typeface="宋体" pitchFamily="2" charset="-122"/>
                        </a:rPr>
                        <a:t>20ms</a:t>
                      </a:r>
                    </a:p>
                  </a:txBody>
                  <a:tcPr marL="68580" marR="68580" marT="34232" marB="342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7322">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I/O</a:t>
                      </a:r>
                    </a:p>
                  </a:txBody>
                  <a:tcPr marL="68580" marR="68580" marT="34232" marB="342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40ms</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30ms</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40ms</a:t>
                      </a:r>
                    </a:p>
                  </a:txBody>
                  <a:tcPr marL="68580" marR="68580" marT="34232" marB="342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7322">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500" b="1" i="0" u="none" strike="noStrike" cap="none" normalizeH="0" baseline="0">
                          <a:ln>
                            <a:noFill/>
                          </a:ln>
                          <a:solidFill>
                            <a:schemeClr val="tx1"/>
                          </a:solidFill>
                          <a:effectLst/>
                          <a:latin typeface="Arial" pitchFamily="34" charset="0"/>
                          <a:ea typeface="宋体" pitchFamily="2" charset="-122"/>
                        </a:rPr>
                        <a:t>计算</a:t>
                      </a:r>
                    </a:p>
                  </a:txBody>
                  <a:tcPr marL="68580" marR="68580" marT="34232" marB="342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10ms</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a:ln>
                            <a:noFill/>
                          </a:ln>
                          <a:solidFill>
                            <a:schemeClr val="tx1"/>
                          </a:solidFill>
                          <a:effectLst/>
                          <a:latin typeface="Arial" pitchFamily="34" charset="0"/>
                          <a:ea typeface="宋体" pitchFamily="2" charset="-122"/>
                        </a:rPr>
                        <a:t>10ms</a:t>
                      </a:r>
                    </a:p>
                  </a:txBody>
                  <a:tcPr marL="68580" marR="68580" marT="34232" marB="342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500" b="1" i="0" u="none" strike="noStrike" cap="none" normalizeH="0" baseline="0" dirty="0">
                          <a:ln>
                            <a:noFill/>
                          </a:ln>
                          <a:solidFill>
                            <a:schemeClr val="tx1"/>
                          </a:solidFill>
                          <a:effectLst/>
                          <a:latin typeface="Arial" pitchFamily="34" charset="0"/>
                          <a:ea typeface="宋体" pitchFamily="2" charset="-122"/>
                        </a:rPr>
                        <a:t>20ms</a:t>
                      </a:r>
                    </a:p>
                  </a:txBody>
                  <a:tcPr marL="68580" marR="68580" marT="34232" marB="342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 name="Rectangle 2">
            <a:extLst>
              <a:ext uri="{FF2B5EF4-FFF2-40B4-BE49-F238E27FC236}">
                <a16:creationId xmlns:a16="http://schemas.microsoft.com/office/drawing/2014/main" id="{AD4328E5-1171-594B-B6ED-5E35E0936B58}"/>
              </a:ext>
            </a:extLst>
          </p:cNvPr>
          <p:cNvSpPr txBox="1">
            <a:spLocks noChangeArrowheads="1"/>
          </p:cNvSpPr>
          <p:nvPr/>
        </p:nvSpPr>
        <p:spPr>
          <a:xfrm>
            <a:off x="1192696" y="326835"/>
            <a:ext cx="5623780" cy="484584"/>
          </a:xfrm>
          <a:prstGeom prst="rect">
            <a:avLst/>
          </a:prstGeom>
        </p:spPr>
        <p:txBody>
          <a:bodyPr/>
          <a:lstStyle>
            <a:lvl1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2pPr>
            <a:lvl3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3pPr>
            <a:lvl4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4pPr>
            <a:lvl5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5pPr>
            <a:lvl6pPr marL="4572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6pPr>
            <a:lvl7pPr marL="9144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7pPr>
            <a:lvl8pPr marL="13716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8pPr>
            <a:lvl9pPr marL="18288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9pPr>
          </a:lstStyle>
          <a:p>
            <a:pPr algn="l" defTabSz="685800" eaLnBrk="1" hangingPunct="1">
              <a:lnSpc>
                <a:spcPct val="90000"/>
              </a:lnSpc>
              <a:defRPr/>
            </a:pPr>
            <a:r>
              <a:rPr lang="zh-CN" altLang="en-US"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举例</a:t>
            </a:r>
            <a:r>
              <a:rPr lang="en-US" altLang="zh-CN"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2020013"/>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2"/>
          <p:cNvSpPr>
            <a:spLocks/>
          </p:cNvSpPr>
          <p:nvPr/>
        </p:nvSpPr>
        <p:spPr bwMode="auto">
          <a:xfrm>
            <a:off x="490221" y="3038465"/>
            <a:ext cx="1872921" cy="68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lnSpc>
                <a:spcPct val="120000"/>
              </a:lnSpc>
              <a:buClr>
                <a:schemeClr val="bg2"/>
              </a:buClr>
              <a:buSzPct val="75000"/>
              <a:buFont typeface="Wingdings" panose="05000000000000000000" pitchFamily="2" charset="2"/>
              <a:buChar char="n"/>
            </a:pPr>
            <a:r>
              <a:rPr lang="zh-CN" altLang="en-US" sz="2400" b="0" dirty="0">
                <a:latin typeface="微软雅黑" panose="020B0503020204020204" pitchFamily="34" charset="-122"/>
                <a:ea typeface="微软雅黑" panose="020B0503020204020204" pitchFamily="34" charset="-122"/>
              </a:rPr>
              <a:t>单道运行的甘特图</a:t>
            </a:r>
          </a:p>
          <a:p>
            <a:pPr eaLnBrk="1" hangingPunct="1">
              <a:lnSpc>
                <a:spcPct val="120000"/>
              </a:lnSpc>
              <a:buClr>
                <a:schemeClr val="bg2"/>
              </a:buClr>
              <a:buSzPct val="75000"/>
              <a:buFont typeface="Wingdings" panose="05000000000000000000" pitchFamily="2" charset="2"/>
              <a:buNone/>
            </a:pPr>
            <a:r>
              <a:rPr lang="zh-CN" altLang="en-US" sz="1800" dirty="0">
                <a:latin typeface="Arial" panose="020B0604020202020204" pitchFamily="34" charset="0"/>
                <a:ea typeface="宋体" panose="02010600030101010101" pitchFamily="2" charset="-122"/>
              </a:rPr>
              <a:t>           </a:t>
            </a:r>
          </a:p>
          <a:p>
            <a:pPr eaLnBrk="1" hangingPunct="1">
              <a:lnSpc>
                <a:spcPct val="120000"/>
              </a:lnSpc>
              <a:buClr>
                <a:schemeClr val="bg2"/>
              </a:buClr>
              <a:buSzPct val="75000"/>
              <a:buFont typeface="Wingdings" panose="05000000000000000000" pitchFamily="2" charset="2"/>
              <a:buNone/>
            </a:pPr>
            <a:endParaRPr lang="en-US" altLang="zh-CN" sz="1800" dirty="0">
              <a:latin typeface="Arial" panose="020B0604020202020204" pitchFamily="34" charset="0"/>
              <a:ea typeface="宋体" panose="02010600030101010101" pitchFamily="2" charset="-122"/>
            </a:endParaRPr>
          </a:p>
        </p:txBody>
      </p:sp>
      <p:graphicFrame>
        <p:nvGraphicFramePr>
          <p:cNvPr id="237714" name="Group 146"/>
          <p:cNvGraphicFramePr>
            <a:graphicFrameLocks noGrp="1"/>
          </p:cNvGraphicFramePr>
          <p:nvPr>
            <p:extLst>
              <p:ext uri="{D42A27DB-BD31-4B8C-83A1-F6EECF244321}">
                <p14:modId xmlns:p14="http://schemas.microsoft.com/office/powerpoint/2010/main" val="650722459"/>
              </p:ext>
            </p:extLst>
          </p:nvPr>
        </p:nvGraphicFramePr>
        <p:xfrm>
          <a:off x="1875425" y="1246769"/>
          <a:ext cx="5149453" cy="1110256"/>
        </p:xfrm>
        <a:graphic>
          <a:graphicData uri="http://schemas.openxmlformats.org/drawingml/2006/table">
            <a:tbl>
              <a:tblPr/>
              <a:tblGrid>
                <a:gridCol w="1288107">
                  <a:extLst>
                    <a:ext uri="{9D8B030D-6E8A-4147-A177-3AD203B41FA5}">
                      <a16:colId xmlns:a16="http://schemas.microsoft.com/office/drawing/2014/main" val="20000"/>
                    </a:ext>
                  </a:extLst>
                </a:gridCol>
                <a:gridCol w="1286620">
                  <a:extLst>
                    <a:ext uri="{9D8B030D-6E8A-4147-A177-3AD203B41FA5}">
                      <a16:colId xmlns:a16="http://schemas.microsoft.com/office/drawing/2014/main" val="20001"/>
                    </a:ext>
                  </a:extLst>
                </a:gridCol>
                <a:gridCol w="1288107">
                  <a:extLst>
                    <a:ext uri="{9D8B030D-6E8A-4147-A177-3AD203B41FA5}">
                      <a16:colId xmlns:a16="http://schemas.microsoft.com/office/drawing/2014/main" val="20002"/>
                    </a:ext>
                  </a:extLst>
                </a:gridCol>
                <a:gridCol w="1286619">
                  <a:extLst>
                    <a:ext uri="{9D8B030D-6E8A-4147-A177-3AD203B41FA5}">
                      <a16:colId xmlns:a16="http://schemas.microsoft.com/office/drawing/2014/main" val="20003"/>
                    </a:ext>
                  </a:extLst>
                </a:gridCol>
              </a:tblGrid>
              <a:tr h="27756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200" b="1" i="0" u="none" strike="noStrike" cap="none" normalizeH="0" baseline="0" dirty="0">
                        <a:ln>
                          <a:noFill/>
                        </a:ln>
                        <a:solidFill>
                          <a:schemeClr val="tx1"/>
                        </a:solidFill>
                        <a:effectLst/>
                        <a:latin typeface="Arial" pitchFamily="34" charset="0"/>
                        <a:ea typeface="宋体" pitchFamily="2" charset="-122"/>
                      </a:endParaRPr>
                    </a:p>
                  </a:txBody>
                  <a:tcPr marL="68580" marR="68580" marT="34298" marB="342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a:ln>
                            <a:noFill/>
                          </a:ln>
                          <a:solidFill>
                            <a:schemeClr val="tx1"/>
                          </a:solidFill>
                          <a:effectLst/>
                          <a:latin typeface="Arial" pitchFamily="34" charset="0"/>
                          <a:ea typeface="宋体" pitchFamily="2" charset="-122"/>
                        </a:rPr>
                        <a:t>A</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dirty="0">
                          <a:ln>
                            <a:noFill/>
                          </a:ln>
                          <a:solidFill>
                            <a:schemeClr val="tx1"/>
                          </a:solidFill>
                          <a:effectLst/>
                          <a:latin typeface="Arial" pitchFamily="34" charset="0"/>
                          <a:ea typeface="宋体" pitchFamily="2" charset="-122"/>
                        </a:rPr>
                        <a:t>B</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dirty="0">
                          <a:ln>
                            <a:noFill/>
                          </a:ln>
                          <a:solidFill>
                            <a:schemeClr val="tx1"/>
                          </a:solidFill>
                          <a:effectLst/>
                          <a:latin typeface="Arial" pitchFamily="34" charset="0"/>
                          <a:ea typeface="宋体" pitchFamily="2" charset="-122"/>
                        </a:rPr>
                        <a:t>C</a:t>
                      </a:r>
                    </a:p>
                  </a:txBody>
                  <a:tcPr marL="68580" marR="68580" marT="34298" marB="342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756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200" b="1" i="0" u="none" strike="noStrike" cap="none" normalizeH="0" baseline="0">
                          <a:ln>
                            <a:noFill/>
                          </a:ln>
                          <a:solidFill>
                            <a:schemeClr val="tx1"/>
                          </a:solidFill>
                          <a:effectLst/>
                          <a:latin typeface="Arial" pitchFamily="34" charset="0"/>
                          <a:ea typeface="宋体" pitchFamily="2" charset="-122"/>
                        </a:rPr>
                        <a:t>计算</a:t>
                      </a:r>
                    </a:p>
                  </a:txBody>
                  <a:tcPr marL="68580" marR="68580" marT="34298" marB="342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a:ln>
                            <a:noFill/>
                          </a:ln>
                          <a:solidFill>
                            <a:schemeClr val="tx1"/>
                          </a:solidFill>
                          <a:effectLst/>
                          <a:latin typeface="Arial" pitchFamily="34" charset="0"/>
                          <a:ea typeface="宋体" pitchFamily="2" charset="-122"/>
                        </a:rPr>
                        <a:t>30ms</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a:ln>
                            <a:noFill/>
                          </a:ln>
                          <a:solidFill>
                            <a:schemeClr val="tx1"/>
                          </a:solidFill>
                          <a:effectLst/>
                          <a:latin typeface="Arial" pitchFamily="34" charset="0"/>
                          <a:ea typeface="宋体" pitchFamily="2" charset="-122"/>
                        </a:rPr>
                        <a:t>60ms</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a:ln>
                            <a:noFill/>
                          </a:ln>
                          <a:solidFill>
                            <a:schemeClr val="tx1"/>
                          </a:solidFill>
                          <a:effectLst/>
                          <a:latin typeface="Arial" pitchFamily="34" charset="0"/>
                          <a:ea typeface="宋体" pitchFamily="2" charset="-122"/>
                        </a:rPr>
                        <a:t>20ms</a:t>
                      </a:r>
                    </a:p>
                  </a:txBody>
                  <a:tcPr marL="68580" marR="68580" marT="34298" marB="342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756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a:ln>
                            <a:noFill/>
                          </a:ln>
                          <a:solidFill>
                            <a:schemeClr val="tx1"/>
                          </a:solidFill>
                          <a:effectLst/>
                          <a:latin typeface="Arial" pitchFamily="34" charset="0"/>
                          <a:ea typeface="宋体" pitchFamily="2" charset="-122"/>
                        </a:rPr>
                        <a:t>I/O</a:t>
                      </a:r>
                    </a:p>
                  </a:txBody>
                  <a:tcPr marL="68580" marR="68580" marT="34298" marB="342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a:ln>
                            <a:noFill/>
                          </a:ln>
                          <a:solidFill>
                            <a:schemeClr val="tx1"/>
                          </a:solidFill>
                          <a:effectLst/>
                          <a:latin typeface="Arial" pitchFamily="34" charset="0"/>
                          <a:ea typeface="宋体" pitchFamily="2" charset="-122"/>
                        </a:rPr>
                        <a:t>40ms</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a:ln>
                            <a:noFill/>
                          </a:ln>
                          <a:solidFill>
                            <a:schemeClr val="tx1"/>
                          </a:solidFill>
                          <a:effectLst/>
                          <a:latin typeface="Arial" pitchFamily="34" charset="0"/>
                          <a:ea typeface="宋体" pitchFamily="2" charset="-122"/>
                        </a:rPr>
                        <a:t>30ms</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a:ln>
                            <a:noFill/>
                          </a:ln>
                          <a:solidFill>
                            <a:schemeClr val="tx1"/>
                          </a:solidFill>
                          <a:effectLst/>
                          <a:latin typeface="Arial" pitchFamily="34" charset="0"/>
                          <a:ea typeface="宋体" pitchFamily="2" charset="-122"/>
                        </a:rPr>
                        <a:t>40ms</a:t>
                      </a:r>
                    </a:p>
                  </a:txBody>
                  <a:tcPr marL="68580" marR="68580" marT="34298" marB="342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756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200" b="1" i="0" u="none" strike="noStrike" cap="none" normalizeH="0" baseline="0">
                          <a:ln>
                            <a:noFill/>
                          </a:ln>
                          <a:solidFill>
                            <a:schemeClr val="tx1"/>
                          </a:solidFill>
                          <a:effectLst/>
                          <a:latin typeface="Arial" pitchFamily="34" charset="0"/>
                          <a:ea typeface="宋体" pitchFamily="2" charset="-122"/>
                        </a:rPr>
                        <a:t>计算</a:t>
                      </a:r>
                    </a:p>
                  </a:txBody>
                  <a:tcPr marL="68580" marR="68580" marT="34298" marB="342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dirty="0">
                          <a:ln>
                            <a:noFill/>
                          </a:ln>
                          <a:solidFill>
                            <a:schemeClr val="tx1"/>
                          </a:solidFill>
                          <a:effectLst/>
                          <a:latin typeface="Arial" pitchFamily="34" charset="0"/>
                          <a:ea typeface="宋体" pitchFamily="2" charset="-122"/>
                        </a:rPr>
                        <a:t>10ms</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a:ln>
                            <a:noFill/>
                          </a:ln>
                          <a:solidFill>
                            <a:schemeClr val="tx1"/>
                          </a:solidFill>
                          <a:effectLst/>
                          <a:latin typeface="Arial" pitchFamily="34" charset="0"/>
                          <a:ea typeface="宋体" pitchFamily="2" charset="-122"/>
                        </a:rPr>
                        <a:t>10ms</a:t>
                      </a:r>
                    </a:p>
                  </a:txBody>
                  <a:tcPr marL="68580" marR="68580" marT="34298" marB="342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1" i="0" u="none" strike="noStrike" cap="none" normalizeH="0" baseline="0" dirty="0">
                          <a:ln>
                            <a:noFill/>
                          </a:ln>
                          <a:solidFill>
                            <a:schemeClr val="tx1"/>
                          </a:solidFill>
                          <a:effectLst/>
                          <a:latin typeface="Arial" pitchFamily="34" charset="0"/>
                          <a:ea typeface="宋体" pitchFamily="2" charset="-122"/>
                        </a:rPr>
                        <a:t>20ms</a:t>
                      </a:r>
                    </a:p>
                  </a:txBody>
                  <a:tcPr marL="68580" marR="68580" marT="34298" marB="342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pSp>
        <p:nvGrpSpPr>
          <p:cNvPr id="51230" name="Group 103"/>
          <p:cNvGrpSpPr>
            <a:grpSpLocks/>
          </p:cNvGrpSpPr>
          <p:nvPr/>
        </p:nvGrpSpPr>
        <p:grpSpPr bwMode="auto">
          <a:xfrm>
            <a:off x="2398705" y="2448405"/>
            <a:ext cx="6291263" cy="1870473"/>
            <a:chOff x="204" y="2156"/>
            <a:chExt cx="5284" cy="1571"/>
          </a:xfrm>
        </p:grpSpPr>
        <p:sp>
          <p:nvSpPr>
            <p:cNvPr id="51232" name="Text Box 104"/>
            <p:cNvSpPr txBox="1">
              <a:spLocks noChangeArrowheads="1"/>
            </p:cNvSpPr>
            <p:nvPr/>
          </p:nvSpPr>
          <p:spPr bwMode="auto">
            <a:xfrm>
              <a:off x="4785" y="3290"/>
              <a:ext cx="70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zh-CN" altLang="en-US" sz="1350" b="0">
                  <a:latin typeface="Arial" panose="020B0604020202020204" pitchFamily="34" charset="0"/>
                  <a:ea typeface="宋体" panose="02010600030101010101" pitchFamily="2" charset="-122"/>
                </a:rPr>
                <a:t>时间</a:t>
              </a:r>
              <a:r>
                <a:rPr lang="en-US" altLang="zh-CN" sz="1350" b="0">
                  <a:latin typeface="Arial" panose="020B0604020202020204" pitchFamily="34" charset="0"/>
                  <a:ea typeface="宋体" panose="02010600030101010101" pitchFamily="2" charset="-122"/>
                </a:rPr>
                <a:t>( ms)</a:t>
              </a:r>
            </a:p>
          </p:txBody>
        </p:sp>
        <p:sp>
          <p:nvSpPr>
            <p:cNvPr id="51233" name="Line 105"/>
            <p:cNvSpPr>
              <a:spLocks noChangeShapeType="1"/>
            </p:cNvSpPr>
            <p:nvPr/>
          </p:nvSpPr>
          <p:spPr bwMode="auto">
            <a:xfrm>
              <a:off x="748" y="3430"/>
              <a:ext cx="399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34" name="Line 106"/>
            <p:cNvSpPr>
              <a:spLocks noChangeShapeType="1"/>
            </p:cNvSpPr>
            <p:nvPr/>
          </p:nvSpPr>
          <p:spPr bwMode="auto">
            <a:xfrm flipV="1">
              <a:off x="748" y="2432"/>
              <a:ext cx="0" cy="99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35" name="Line 107"/>
            <p:cNvSpPr>
              <a:spLocks noChangeShapeType="1"/>
            </p:cNvSpPr>
            <p:nvPr/>
          </p:nvSpPr>
          <p:spPr bwMode="auto">
            <a:xfrm>
              <a:off x="657" y="2723"/>
              <a:ext cx="9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36" name="Line 108"/>
            <p:cNvSpPr>
              <a:spLocks noChangeShapeType="1"/>
            </p:cNvSpPr>
            <p:nvPr/>
          </p:nvSpPr>
          <p:spPr bwMode="auto">
            <a:xfrm>
              <a:off x="657" y="3067"/>
              <a:ext cx="9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37" name="Text Box 109"/>
            <p:cNvSpPr txBox="1">
              <a:spLocks noChangeArrowheads="1"/>
            </p:cNvSpPr>
            <p:nvPr/>
          </p:nvSpPr>
          <p:spPr bwMode="auto">
            <a:xfrm>
              <a:off x="295" y="2614"/>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I/O</a:t>
              </a:r>
            </a:p>
          </p:txBody>
        </p:sp>
        <p:sp>
          <p:nvSpPr>
            <p:cNvPr id="51238" name="Text Box 110"/>
            <p:cNvSpPr txBox="1">
              <a:spLocks noChangeArrowheads="1"/>
            </p:cNvSpPr>
            <p:nvPr/>
          </p:nvSpPr>
          <p:spPr bwMode="auto">
            <a:xfrm>
              <a:off x="204" y="2931"/>
              <a:ext cx="45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zh-CN" altLang="en-US" sz="1350" b="0">
                  <a:latin typeface="Arial" panose="020B0604020202020204" pitchFamily="34" charset="0"/>
                  <a:ea typeface="宋体" panose="02010600030101010101" pitchFamily="2" charset="-122"/>
                </a:rPr>
                <a:t>计算</a:t>
              </a:r>
            </a:p>
          </p:txBody>
        </p:sp>
        <p:sp>
          <p:nvSpPr>
            <p:cNvPr id="51239" name="Text Box 111"/>
            <p:cNvSpPr txBox="1">
              <a:spLocks noChangeArrowheads="1"/>
            </p:cNvSpPr>
            <p:nvPr/>
          </p:nvSpPr>
          <p:spPr bwMode="auto">
            <a:xfrm>
              <a:off x="435" y="2156"/>
              <a:ext cx="70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zh-CN" altLang="en-US" sz="1350" b="0">
                  <a:latin typeface="Arial" panose="020B0604020202020204" pitchFamily="34" charset="0"/>
                  <a:ea typeface="宋体" panose="02010600030101010101" pitchFamily="2" charset="-122"/>
                </a:rPr>
                <a:t>活动列表</a:t>
              </a:r>
            </a:p>
          </p:txBody>
        </p:sp>
        <p:sp>
          <p:nvSpPr>
            <p:cNvPr id="51240" name="Line 112"/>
            <p:cNvSpPr>
              <a:spLocks noChangeShapeType="1"/>
            </p:cNvSpPr>
            <p:nvPr/>
          </p:nvSpPr>
          <p:spPr bwMode="auto">
            <a:xfrm>
              <a:off x="748" y="3067"/>
              <a:ext cx="40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1" name="Line 113"/>
            <p:cNvSpPr>
              <a:spLocks noChangeShapeType="1"/>
            </p:cNvSpPr>
            <p:nvPr/>
          </p:nvSpPr>
          <p:spPr bwMode="auto">
            <a:xfrm>
              <a:off x="1156"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2" name="Line 114"/>
            <p:cNvSpPr>
              <a:spLocks noChangeShapeType="1"/>
            </p:cNvSpPr>
            <p:nvPr/>
          </p:nvSpPr>
          <p:spPr bwMode="auto">
            <a:xfrm>
              <a:off x="1156" y="2704"/>
              <a:ext cx="59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3" name="Line 115"/>
            <p:cNvSpPr>
              <a:spLocks noChangeShapeType="1"/>
            </p:cNvSpPr>
            <p:nvPr/>
          </p:nvSpPr>
          <p:spPr bwMode="auto">
            <a:xfrm>
              <a:off x="2653"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4" name="Line 116"/>
            <p:cNvSpPr>
              <a:spLocks noChangeShapeType="1"/>
            </p:cNvSpPr>
            <p:nvPr/>
          </p:nvSpPr>
          <p:spPr bwMode="auto">
            <a:xfrm>
              <a:off x="1746" y="3067"/>
              <a:ext cx="90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5" name="Line 117"/>
            <p:cNvSpPr>
              <a:spLocks noChangeShapeType="1"/>
            </p:cNvSpPr>
            <p:nvPr/>
          </p:nvSpPr>
          <p:spPr bwMode="auto">
            <a:xfrm>
              <a:off x="1746"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6" name="Line 118"/>
            <p:cNvSpPr>
              <a:spLocks noChangeShapeType="1"/>
            </p:cNvSpPr>
            <p:nvPr/>
          </p:nvSpPr>
          <p:spPr bwMode="auto">
            <a:xfrm>
              <a:off x="2653" y="2704"/>
              <a:ext cx="40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7" name="Line 119"/>
            <p:cNvSpPr>
              <a:spLocks noChangeShapeType="1"/>
            </p:cNvSpPr>
            <p:nvPr/>
          </p:nvSpPr>
          <p:spPr bwMode="auto">
            <a:xfrm>
              <a:off x="3061" y="3058"/>
              <a:ext cx="40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8" name="Line 120"/>
            <p:cNvSpPr>
              <a:spLocks noChangeShapeType="1"/>
            </p:cNvSpPr>
            <p:nvPr/>
          </p:nvSpPr>
          <p:spPr bwMode="auto">
            <a:xfrm>
              <a:off x="3061"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49" name="Line 121"/>
            <p:cNvSpPr>
              <a:spLocks noChangeShapeType="1"/>
            </p:cNvSpPr>
            <p:nvPr/>
          </p:nvSpPr>
          <p:spPr bwMode="auto">
            <a:xfrm>
              <a:off x="3470" y="2704"/>
              <a:ext cx="59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50" name="Line 122"/>
            <p:cNvSpPr>
              <a:spLocks noChangeShapeType="1"/>
            </p:cNvSpPr>
            <p:nvPr/>
          </p:nvSpPr>
          <p:spPr bwMode="auto">
            <a:xfrm>
              <a:off x="4060" y="3067"/>
              <a:ext cx="31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51" name="Line 123"/>
            <p:cNvSpPr>
              <a:spLocks noChangeShapeType="1"/>
            </p:cNvSpPr>
            <p:nvPr/>
          </p:nvSpPr>
          <p:spPr bwMode="auto">
            <a:xfrm>
              <a:off x="3470"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52" name="Line 124"/>
            <p:cNvSpPr>
              <a:spLocks noChangeShapeType="1"/>
            </p:cNvSpPr>
            <p:nvPr/>
          </p:nvSpPr>
          <p:spPr bwMode="auto">
            <a:xfrm>
              <a:off x="4059"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53" name="Line 125"/>
            <p:cNvSpPr>
              <a:spLocks noChangeShapeType="1"/>
            </p:cNvSpPr>
            <p:nvPr/>
          </p:nvSpPr>
          <p:spPr bwMode="auto">
            <a:xfrm>
              <a:off x="3189" y="3067"/>
              <a:ext cx="0" cy="3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54" name="Line 126"/>
            <p:cNvSpPr>
              <a:spLocks noChangeShapeType="1"/>
            </p:cNvSpPr>
            <p:nvPr/>
          </p:nvSpPr>
          <p:spPr bwMode="auto">
            <a:xfrm>
              <a:off x="4377" y="3067"/>
              <a:ext cx="0" cy="3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1255" name="Text Box 127"/>
            <p:cNvSpPr txBox="1">
              <a:spLocks noChangeArrowheads="1"/>
            </p:cNvSpPr>
            <p:nvPr/>
          </p:nvSpPr>
          <p:spPr bwMode="auto">
            <a:xfrm>
              <a:off x="829" y="2864"/>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A</a:t>
              </a:r>
            </a:p>
          </p:txBody>
        </p:sp>
        <p:sp>
          <p:nvSpPr>
            <p:cNvPr id="51256" name="Text Box 128"/>
            <p:cNvSpPr txBox="1">
              <a:spLocks noChangeArrowheads="1"/>
            </p:cNvSpPr>
            <p:nvPr/>
          </p:nvSpPr>
          <p:spPr bwMode="auto">
            <a:xfrm>
              <a:off x="1292" y="2487"/>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A</a:t>
              </a:r>
            </a:p>
          </p:txBody>
        </p:sp>
        <p:sp>
          <p:nvSpPr>
            <p:cNvPr id="51257" name="Text Box 129"/>
            <p:cNvSpPr txBox="1">
              <a:spLocks noChangeArrowheads="1"/>
            </p:cNvSpPr>
            <p:nvPr/>
          </p:nvSpPr>
          <p:spPr bwMode="auto">
            <a:xfrm>
              <a:off x="1736" y="2863"/>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A</a:t>
              </a:r>
            </a:p>
          </p:txBody>
        </p:sp>
        <p:sp>
          <p:nvSpPr>
            <p:cNvPr id="51258" name="Text Box 130"/>
            <p:cNvSpPr txBox="1">
              <a:spLocks noChangeArrowheads="1"/>
            </p:cNvSpPr>
            <p:nvPr/>
          </p:nvSpPr>
          <p:spPr bwMode="auto">
            <a:xfrm>
              <a:off x="2199" y="2845"/>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B</a:t>
              </a:r>
            </a:p>
          </p:txBody>
        </p:sp>
        <p:sp>
          <p:nvSpPr>
            <p:cNvPr id="51259" name="Text Box 131"/>
            <p:cNvSpPr txBox="1">
              <a:spLocks noChangeArrowheads="1"/>
            </p:cNvSpPr>
            <p:nvPr/>
          </p:nvSpPr>
          <p:spPr bwMode="auto">
            <a:xfrm>
              <a:off x="2744" y="2487"/>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B</a:t>
              </a:r>
            </a:p>
          </p:txBody>
        </p:sp>
        <p:sp>
          <p:nvSpPr>
            <p:cNvPr id="51260" name="Text Box 132"/>
            <p:cNvSpPr txBox="1">
              <a:spLocks noChangeArrowheads="1"/>
            </p:cNvSpPr>
            <p:nvPr/>
          </p:nvSpPr>
          <p:spPr bwMode="auto">
            <a:xfrm>
              <a:off x="3016" y="2849"/>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B</a:t>
              </a:r>
            </a:p>
          </p:txBody>
        </p:sp>
        <p:sp>
          <p:nvSpPr>
            <p:cNvPr id="51261" name="Text Box 133"/>
            <p:cNvSpPr txBox="1">
              <a:spLocks noChangeArrowheads="1"/>
            </p:cNvSpPr>
            <p:nvPr/>
          </p:nvSpPr>
          <p:spPr bwMode="auto">
            <a:xfrm>
              <a:off x="3215" y="2868"/>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C</a:t>
              </a:r>
            </a:p>
          </p:txBody>
        </p:sp>
        <p:sp>
          <p:nvSpPr>
            <p:cNvPr id="51262" name="Text Box 134"/>
            <p:cNvSpPr txBox="1">
              <a:spLocks noChangeArrowheads="1"/>
            </p:cNvSpPr>
            <p:nvPr/>
          </p:nvSpPr>
          <p:spPr bwMode="auto">
            <a:xfrm>
              <a:off x="3615" y="2496"/>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C</a:t>
              </a:r>
            </a:p>
          </p:txBody>
        </p:sp>
        <p:sp>
          <p:nvSpPr>
            <p:cNvPr id="51263" name="Text Box 135"/>
            <p:cNvSpPr txBox="1">
              <a:spLocks noChangeArrowheads="1"/>
            </p:cNvSpPr>
            <p:nvPr/>
          </p:nvSpPr>
          <p:spPr bwMode="auto">
            <a:xfrm>
              <a:off x="4096" y="2858"/>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C</a:t>
              </a:r>
            </a:p>
          </p:txBody>
        </p:sp>
        <p:sp>
          <p:nvSpPr>
            <p:cNvPr id="51264" name="Text Box 136"/>
            <p:cNvSpPr txBox="1">
              <a:spLocks noChangeArrowheads="1"/>
            </p:cNvSpPr>
            <p:nvPr/>
          </p:nvSpPr>
          <p:spPr bwMode="auto">
            <a:xfrm>
              <a:off x="657" y="3457"/>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0</a:t>
              </a:r>
            </a:p>
          </p:txBody>
        </p:sp>
        <p:sp>
          <p:nvSpPr>
            <p:cNvPr id="51265" name="Text Box 137"/>
            <p:cNvSpPr txBox="1">
              <a:spLocks noChangeArrowheads="1"/>
            </p:cNvSpPr>
            <p:nvPr/>
          </p:nvSpPr>
          <p:spPr bwMode="auto">
            <a:xfrm>
              <a:off x="1011" y="3457"/>
              <a:ext cx="3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30</a:t>
              </a:r>
            </a:p>
          </p:txBody>
        </p:sp>
        <p:sp>
          <p:nvSpPr>
            <p:cNvPr id="51266" name="Text Box 138"/>
            <p:cNvSpPr txBox="1">
              <a:spLocks noChangeArrowheads="1"/>
            </p:cNvSpPr>
            <p:nvPr/>
          </p:nvSpPr>
          <p:spPr bwMode="auto">
            <a:xfrm>
              <a:off x="1592" y="3466"/>
              <a:ext cx="3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70</a:t>
              </a:r>
            </a:p>
          </p:txBody>
        </p:sp>
        <p:sp>
          <p:nvSpPr>
            <p:cNvPr id="51267" name="Text Box 139"/>
            <p:cNvSpPr txBox="1">
              <a:spLocks noChangeArrowheads="1"/>
            </p:cNvSpPr>
            <p:nvPr/>
          </p:nvSpPr>
          <p:spPr bwMode="auto">
            <a:xfrm>
              <a:off x="1800" y="3471"/>
              <a:ext cx="3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80</a:t>
              </a:r>
            </a:p>
          </p:txBody>
        </p:sp>
        <p:sp>
          <p:nvSpPr>
            <p:cNvPr id="51268" name="Text Box 140"/>
            <p:cNvSpPr txBox="1">
              <a:spLocks noChangeArrowheads="1"/>
            </p:cNvSpPr>
            <p:nvPr/>
          </p:nvSpPr>
          <p:spPr bwMode="auto">
            <a:xfrm>
              <a:off x="2453" y="3466"/>
              <a:ext cx="40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140</a:t>
              </a:r>
            </a:p>
          </p:txBody>
        </p:sp>
        <p:sp>
          <p:nvSpPr>
            <p:cNvPr id="51269" name="Text Box 141"/>
            <p:cNvSpPr txBox="1">
              <a:spLocks noChangeArrowheads="1"/>
            </p:cNvSpPr>
            <p:nvPr/>
          </p:nvSpPr>
          <p:spPr bwMode="auto">
            <a:xfrm>
              <a:off x="2854" y="3475"/>
              <a:ext cx="4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170</a:t>
              </a:r>
            </a:p>
          </p:txBody>
        </p:sp>
        <p:sp>
          <p:nvSpPr>
            <p:cNvPr id="51270" name="Text Box 142"/>
            <p:cNvSpPr txBox="1">
              <a:spLocks noChangeArrowheads="1"/>
            </p:cNvSpPr>
            <p:nvPr/>
          </p:nvSpPr>
          <p:spPr bwMode="auto">
            <a:xfrm>
              <a:off x="3252" y="3475"/>
              <a:ext cx="4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200</a:t>
              </a:r>
            </a:p>
          </p:txBody>
        </p:sp>
        <p:sp>
          <p:nvSpPr>
            <p:cNvPr id="51271" name="Text Box 143"/>
            <p:cNvSpPr txBox="1">
              <a:spLocks noChangeArrowheads="1"/>
            </p:cNvSpPr>
            <p:nvPr/>
          </p:nvSpPr>
          <p:spPr bwMode="auto">
            <a:xfrm>
              <a:off x="3851" y="3466"/>
              <a:ext cx="4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240</a:t>
              </a:r>
            </a:p>
          </p:txBody>
        </p:sp>
        <p:sp>
          <p:nvSpPr>
            <p:cNvPr id="51272" name="Text Box 144"/>
            <p:cNvSpPr txBox="1">
              <a:spLocks noChangeArrowheads="1"/>
            </p:cNvSpPr>
            <p:nvPr/>
          </p:nvSpPr>
          <p:spPr bwMode="auto">
            <a:xfrm>
              <a:off x="4169" y="3475"/>
              <a:ext cx="4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260</a:t>
              </a:r>
            </a:p>
          </p:txBody>
        </p:sp>
        <p:sp>
          <p:nvSpPr>
            <p:cNvPr id="51273" name="Line 145"/>
            <p:cNvSpPr>
              <a:spLocks noChangeShapeType="1"/>
            </p:cNvSpPr>
            <p:nvPr/>
          </p:nvSpPr>
          <p:spPr bwMode="auto">
            <a:xfrm>
              <a:off x="1927" y="3059"/>
              <a:ext cx="0" cy="3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grpSp>
      <p:sp>
        <p:nvSpPr>
          <p:cNvPr id="48" name="Rectangle 2">
            <a:extLst>
              <a:ext uri="{FF2B5EF4-FFF2-40B4-BE49-F238E27FC236}">
                <a16:creationId xmlns:a16="http://schemas.microsoft.com/office/drawing/2014/main" id="{DE91A871-66A3-8A47-91B5-23CBCF3B936F}"/>
              </a:ext>
            </a:extLst>
          </p:cNvPr>
          <p:cNvSpPr txBox="1">
            <a:spLocks noChangeArrowheads="1"/>
          </p:cNvSpPr>
          <p:nvPr/>
        </p:nvSpPr>
        <p:spPr>
          <a:xfrm>
            <a:off x="1192696" y="326835"/>
            <a:ext cx="5623780" cy="484584"/>
          </a:xfrm>
          <a:prstGeom prst="rect">
            <a:avLst/>
          </a:prstGeom>
        </p:spPr>
        <p:txBody>
          <a:bodyPr/>
          <a:lstStyle>
            <a:lvl1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2pPr>
            <a:lvl3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3pPr>
            <a:lvl4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4pPr>
            <a:lvl5pPr algn="ctr" rtl="0" eaLnBrk="0" fontAlgn="base" hangingPunct="0">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5pPr>
            <a:lvl6pPr marL="4572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6pPr>
            <a:lvl7pPr marL="9144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7pPr>
            <a:lvl8pPr marL="13716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8pPr>
            <a:lvl9pPr marL="1828800" algn="ctr" rtl="0" fontAlgn="base">
              <a:spcBef>
                <a:spcPct val="0"/>
              </a:spcBef>
              <a:spcAft>
                <a:spcPct val="0"/>
              </a:spcAft>
              <a:defRPr sz="3200" b="1">
                <a:solidFill>
                  <a:schemeClr val="tx2"/>
                </a:solidFill>
                <a:effectLst>
                  <a:outerShdw blurRad="38100" dist="38100" dir="2700000" algn="tl">
                    <a:srgbClr val="C0C0C0"/>
                  </a:outerShdw>
                </a:effectLst>
                <a:latin typeface="Times New Roman" pitchFamily="18" charset="0"/>
                <a:ea typeface="宋体" pitchFamily="2" charset="-122"/>
              </a:defRPr>
            </a:lvl9pPr>
          </a:lstStyle>
          <a:p>
            <a:pPr algn="l" defTabSz="685800" eaLnBrk="1" hangingPunct="1">
              <a:lnSpc>
                <a:spcPct val="90000"/>
              </a:lnSpc>
              <a:defRPr/>
            </a:pPr>
            <a:r>
              <a:rPr lang="zh-CN" altLang="en-US"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举例</a:t>
            </a:r>
            <a:r>
              <a:rPr lang="en-US" altLang="zh-CN"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9" name="内容占位符 2">
            <a:extLst>
              <a:ext uri="{FF2B5EF4-FFF2-40B4-BE49-F238E27FC236}">
                <a16:creationId xmlns:a16="http://schemas.microsoft.com/office/drawing/2014/main" id="{159C4F39-B356-D048-B7BA-2A8A5CC2FC4F}"/>
              </a:ext>
            </a:extLst>
          </p:cNvPr>
          <p:cNvSpPr>
            <a:spLocks/>
          </p:cNvSpPr>
          <p:nvPr/>
        </p:nvSpPr>
        <p:spPr bwMode="auto">
          <a:xfrm>
            <a:off x="494813" y="4842958"/>
            <a:ext cx="1888408" cy="45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lnSpc>
                <a:spcPct val="120000"/>
              </a:lnSpc>
              <a:buClr>
                <a:schemeClr val="bg2"/>
              </a:buClr>
              <a:buSzPct val="75000"/>
              <a:buFont typeface="Wingdings" panose="05000000000000000000" pitchFamily="2" charset="2"/>
              <a:buChar char="n"/>
            </a:pPr>
            <a:r>
              <a:rPr lang="zh-CN" altLang="en-US" sz="2400" b="0" dirty="0">
                <a:latin typeface="微软雅黑" panose="020B0503020204020204" pitchFamily="34" charset="-122"/>
                <a:ea typeface="微软雅黑" panose="020B0503020204020204" pitchFamily="34" charset="-122"/>
              </a:rPr>
              <a:t>多道运行的甘特图</a:t>
            </a:r>
          </a:p>
          <a:p>
            <a:pPr eaLnBrk="1" hangingPunct="1">
              <a:lnSpc>
                <a:spcPct val="120000"/>
              </a:lnSpc>
              <a:buClr>
                <a:schemeClr val="bg2"/>
              </a:buClr>
              <a:buSzPct val="75000"/>
              <a:buFont typeface="Wingdings" panose="05000000000000000000" pitchFamily="2" charset="2"/>
              <a:buNone/>
            </a:pPr>
            <a:r>
              <a:rPr lang="zh-CN" altLang="en-US" sz="2400" b="0" dirty="0">
                <a:latin typeface="微软雅黑" panose="020B0503020204020204" pitchFamily="34" charset="-122"/>
                <a:ea typeface="微软雅黑" panose="020B0503020204020204" pitchFamily="34" charset="-122"/>
              </a:rPr>
              <a:t>           </a:t>
            </a:r>
          </a:p>
          <a:p>
            <a:pPr eaLnBrk="1" hangingPunct="1">
              <a:lnSpc>
                <a:spcPct val="120000"/>
              </a:lnSpc>
              <a:buClr>
                <a:schemeClr val="bg2"/>
              </a:buClr>
              <a:buSzPct val="75000"/>
              <a:buFont typeface="Wingdings" panose="05000000000000000000" pitchFamily="2" charset="2"/>
              <a:buNone/>
            </a:pPr>
            <a:endParaRPr lang="en-US" altLang="zh-CN" sz="2400" b="0" dirty="0">
              <a:latin typeface="微软雅黑" panose="020B0503020204020204" pitchFamily="34" charset="-122"/>
              <a:ea typeface="微软雅黑" panose="020B0503020204020204" pitchFamily="34" charset="-122"/>
            </a:endParaRPr>
          </a:p>
        </p:txBody>
      </p:sp>
      <p:grpSp>
        <p:nvGrpSpPr>
          <p:cNvPr id="50" name="Group 32">
            <a:extLst>
              <a:ext uri="{FF2B5EF4-FFF2-40B4-BE49-F238E27FC236}">
                <a16:creationId xmlns:a16="http://schemas.microsoft.com/office/drawing/2014/main" id="{5A5DF558-213A-E242-A099-42D6E96C4A2E}"/>
              </a:ext>
            </a:extLst>
          </p:cNvPr>
          <p:cNvGrpSpPr>
            <a:grpSpLocks/>
          </p:cNvGrpSpPr>
          <p:nvPr/>
        </p:nvGrpSpPr>
        <p:grpSpPr bwMode="auto">
          <a:xfrm>
            <a:off x="2428433" y="4360549"/>
            <a:ext cx="5617369" cy="1901429"/>
            <a:chOff x="567" y="2156"/>
            <a:chExt cx="4717" cy="1597"/>
          </a:xfrm>
        </p:grpSpPr>
        <p:sp>
          <p:nvSpPr>
            <p:cNvPr id="51" name="Text Box 33">
              <a:extLst>
                <a:ext uri="{FF2B5EF4-FFF2-40B4-BE49-F238E27FC236}">
                  <a16:creationId xmlns:a16="http://schemas.microsoft.com/office/drawing/2014/main" id="{CDAC2F02-61BF-C547-ABC4-139403DFC770}"/>
                </a:ext>
              </a:extLst>
            </p:cNvPr>
            <p:cNvSpPr txBox="1">
              <a:spLocks noChangeArrowheads="1"/>
            </p:cNvSpPr>
            <p:nvPr/>
          </p:nvSpPr>
          <p:spPr bwMode="auto">
            <a:xfrm>
              <a:off x="4581" y="3326"/>
              <a:ext cx="70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zh-CN" altLang="en-US" sz="1350" b="0">
                  <a:latin typeface="Arial" panose="020B0604020202020204" pitchFamily="34" charset="0"/>
                  <a:ea typeface="宋体" panose="02010600030101010101" pitchFamily="2" charset="-122"/>
                </a:rPr>
                <a:t>时间</a:t>
              </a:r>
              <a:r>
                <a:rPr lang="en-US" altLang="zh-CN" sz="1350" b="0">
                  <a:latin typeface="Arial" panose="020B0604020202020204" pitchFamily="34" charset="0"/>
                  <a:ea typeface="宋体" panose="02010600030101010101" pitchFamily="2" charset="-122"/>
                </a:rPr>
                <a:t>( ms)</a:t>
              </a:r>
            </a:p>
          </p:txBody>
        </p:sp>
        <p:sp>
          <p:nvSpPr>
            <p:cNvPr id="52" name="Line 34">
              <a:extLst>
                <a:ext uri="{FF2B5EF4-FFF2-40B4-BE49-F238E27FC236}">
                  <a16:creationId xmlns:a16="http://schemas.microsoft.com/office/drawing/2014/main" id="{452FD3F6-D8BF-454C-A278-6D3EF5726D5A}"/>
                </a:ext>
              </a:extLst>
            </p:cNvPr>
            <p:cNvSpPr>
              <a:spLocks noChangeShapeType="1"/>
            </p:cNvSpPr>
            <p:nvPr/>
          </p:nvSpPr>
          <p:spPr bwMode="auto">
            <a:xfrm>
              <a:off x="1111" y="3430"/>
              <a:ext cx="340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3" name="Line 35">
              <a:extLst>
                <a:ext uri="{FF2B5EF4-FFF2-40B4-BE49-F238E27FC236}">
                  <a16:creationId xmlns:a16="http://schemas.microsoft.com/office/drawing/2014/main" id="{D9F65798-2C18-D14C-A544-6259D70BA9E2}"/>
                </a:ext>
              </a:extLst>
            </p:cNvPr>
            <p:cNvSpPr>
              <a:spLocks noChangeShapeType="1"/>
            </p:cNvSpPr>
            <p:nvPr/>
          </p:nvSpPr>
          <p:spPr bwMode="auto">
            <a:xfrm flipV="1">
              <a:off x="1111" y="2432"/>
              <a:ext cx="0" cy="99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4" name="Line 36">
              <a:extLst>
                <a:ext uri="{FF2B5EF4-FFF2-40B4-BE49-F238E27FC236}">
                  <a16:creationId xmlns:a16="http://schemas.microsoft.com/office/drawing/2014/main" id="{A5A598DC-3450-154A-A78A-EFAF230E0DC5}"/>
                </a:ext>
              </a:extLst>
            </p:cNvPr>
            <p:cNvSpPr>
              <a:spLocks noChangeShapeType="1"/>
            </p:cNvSpPr>
            <p:nvPr/>
          </p:nvSpPr>
          <p:spPr bwMode="auto">
            <a:xfrm>
              <a:off x="1020" y="2723"/>
              <a:ext cx="9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5" name="Line 37">
              <a:extLst>
                <a:ext uri="{FF2B5EF4-FFF2-40B4-BE49-F238E27FC236}">
                  <a16:creationId xmlns:a16="http://schemas.microsoft.com/office/drawing/2014/main" id="{54B34433-CEF0-004E-8A1A-BAEBAA91D848}"/>
                </a:ext>
              </a:extLst>
            </p:cNvPr>
            <p:cNvSpPr>
              <a:spLocks noChangeShapeType="1"/>
            </p:cNvSpPr>
            <p:nvPr/>
          </p:nvSpPr>
          <p:spPr bwMode="auto">
            <a:xfrm>
              <a:off x="1020" y="3067"/>
              <a:ext cx="9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56" name="Text Box 38">
              <a:extLst>
                <a:ext uri="{FF2B5EF4-FFF2-40B4-BE49-F238E27FC236}">
                  <a16:creationId xmlns:a16="http://schemas.microsoft.com/office/drawing/2014/main" id="{ED1DC354-B8C4-4549-A7CB-4F7A365C2CBA}"/>
                </a:ext>
              </a:extLst>
            </p:cNvPr>
            <p:cNvSpPr txBox="1">
              <a:spLocks noChangeArrowheads="1"/>
            </p:cNvSpPr>
            <p:nvPr/>
          </p:nvSpPr>
          <p:spPr bwMode="auto">
            <a:xfrm>
              <a:off x="658" y="2614"/>
              <a:ext cx="3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I/O</a:t>
              </a:r>
            </a:p>
          </p:txBody>
        </p:sp>
        <p:sp>
          <p:nvSpPr>
            <p:cNvPr id="57" name="Text Box 39">
              <a:extLst>
                <a:ext uri="{FF2B5EF4-FFF2-40B4-BE49-F238E27FC236}">
                  <a16:creationId xmlns:a16="http://schemas.microsoft.com/office/drawing/2014/main" id="{4CFEEE01-EDA6-ED49-984C-B948943449B0}"/>
                </a:ext>
              </a:extLst>
            </p:cNvPr>
            <p:cNvSpPr txBox="1">
              <a:spLocks noChangeArrowheads="1"/>
            </p:cNvSpPr>
            <p:nvPr/>
          </p:nvSpPr>
          <p:spPr bwMode="auto">
            <a:xfrm>
              <a:off x="567" y="2931"/>
              <a:ext cx="45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zh-CN" altLang="en-US" sz="1350" b="0">
                  <a:latin typeface="Arial" panose="020B0604020202020204" pitchFamily="34" charset="0"/>
                  <a:ea typeface="宋体" panose="02010600030101010101" pitchFamily="2" charset="-122"/>
                </a:rPr>
                <a:t>计算</a:t>
              </a:r>
            </a:p>
          </p:txBody>
        </p:sp>
        <p:sp>
          <p:nvSpPr>
            <p:cNvPr id="58" name="Text Box 40">
              <a:extLst>
                <a:ext uri="{FF2B5EF4-FFF2-40B4-BE49-F238E27FC236}">
                  <a16:creationId xmlns:a16="http://schemas.microsoft.com/office/drawing/2014/main" id="{0B293029-EC78-194D-8563-96CAB7526F78}"/>
                </a:ext>
              </a:extLst>
            </p:cNvPr>
            <p:cNvSpPr txBox="1">
              <a:spLocks noChangeArrowheads="1"/>
            </p:cNvSpPr>
            <p:nvPr/>
          </p:nvSpPr>
          <p:spPr bwMode="auto">
            <a:xfrm>
              <a:off x="798" y="2156"/>
              <a:ext cx="70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zh-CN" altLang="en-US" sz="1350" b="0">
                  <a:latin typeface="Arial" panose="020B0604020202020204" pitchFamily="34" charset="0"/>
                  <a:ea typeface="宋体" panose="02010600030101010101" pitchFamily="2" charset="-122"/>
                </a:rPr>
                <a:t>活动列表</a:t>
              </a:r>
            </a:p>
          </p:txBody>
        </p:sp>
        <p:sp>
          <p:nvSpPr>
            <p:cNvPr id="59" name="Line 41">
              <a:extLst>
                <a:ext uri="{FF2B5EF4-FFF2-40B4-BE49-F238E27FC236}">
                  <a16:creationId xmlns:a16="http://schemas.microsoft.com/office/drawing/2014/main" id="{FF66FD2C-D861-3142-A5BA-E652E86A3443}"/>
                </a:ext>
              </a:extLst>
            </p:cNvPr>
            <p:cNvSpPr>
              <a:spLocks noChangeShapeType="1"/>
            </p:cNvSpPr>
            <p:nvPr/>
          </p:nvSpPr>
          <p:spPr bwMode="auto">
            <a:xfrm>
              <a:off x="1111" y="3067"/>
              <a:ext cx="99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0" name="Line 42">
              <a:extLst>
                <a:ext uri="{FF2B5EF4-FFF2-40B4-BE49-F238E27FC236}">
                  <a16:creationId xmlns:a16="http://schemas.microsoft.com/office/drawing/2014/main" id="{74FCE4EF-0146-B849-8819-2E934EEA7489}"/>
                </a:ext>
              </a:extLst>
            </p:cNvPr>
            <p:cNvSpPr>
              <a:spLocks noChangeShapeType="1"/>
            </p:cNvSpPr>
            <p:nvPr/>
          </p:nvSpPr>
          <p:spPr bwMode="auto">
            <a:xfrm>
              <a:off x="1519"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1" name="Line 43">
              <a:extLst>
                <a:ext uri="{FF2B5EF4-FFF2-40B4-BE49-F238E27FC236}">
                  <a16:creationId xmlns:a16="http://schemas.microsoft.com/office/drawing/2014/main" id="{90956A88-A82A-4C46-A698-9B6649085794}"/>
                </a:ext>
              </a:extLst>
            </p:cNvPr>
            <p:cNvSpPr>
              <a:spLocks noChangeShapeType="1"/>
            </p:cNvSpPr>
            <p:nvPr/>
          </p:nvSpPr>
          <p:spPr bwMode="auto">
            <a:xfrm>
              <a:off x="1519" y="2704"/>
              <a:ext cx="59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2" name="Line 44">
              <a:extLst>
                <a:ext uri="{FF2B5EF4-FFF2-40B4-BE49-F238E27FC236}">
                  <a16:creationId xmlns:a16="http://schemas.microsoft.com/office/drawing/2014/main" id="{359C2012-B812-C84A-A3D6-C2E9DE089616}"/>
                </a:ext>
              </a:extLst>
            </p:cNvPr>
            <p:cNvSpPr>
              <a:spLocks noChangeShapeType="1"/>
            </p:cNvSpPr>
            <p:nvPr/>
          </p:nvSpPr>
          <p:spPr bwMode="auto">
            <a:xfrm>
              <a:off x="2699"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3" name="Line 45">
              <a:extLst>
                <a:ext uri="{FF2B5EF4-FFF2-40B4-BE49-F238E27FC236}">
                  <a16:creationId xmlns:a16="http://schemas.microsoft.com/office/drawing/2014/main" id="{2AE1EF61-BB3E-C848-92EC-BCCD80B8C92F}"/>
                </a:ext>
              </a:extLst>
            </p:cNvPr>
            <p:cNvSpPr>
              <a:spLocks noChangeShapeType="1"/>
            </p:cNvSpPr>
            <p:nvPr/>
          </p:nvSpPr>
          <p:spPr bwMode="auto">
            <a:xfrm>
              <a:off x="2109" y="3067"/>
              <a:ext cx="90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4" name="Line 46">
              <a:extLst>
                <a:ext uri="{FF2B5EF4-FFF2-40B4-BE49-F238E27FC236}">
                  <a16:creationId xmlns:a16="http://schemas.microsoft.com/office/drawing/2014/main" id="{2076FCC6-E14E-4B47-B922-6975682A3695}"/>
                </a:ext>
              </a:extLst>
            </p:cNvPr>
            <p:cNvSpPr>
              <a:spLocks noChangeShapeType="1"/>
            </p:cNvSpPr>
            <p:nvPr/>
          </p:nvSpPr>
          <p:spPr bwMode="auto">
            <a:xfrm>
              <a:off x="2109"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5" name="Line 47">
              <a:extLst>
                <a:ext uri="{FF2B5EF4-FFF2-40B4-BE49-F238E27FC236}">
                  <a16:creationId xmlns:a16="http://schemas.microsoft.com/office/drawing/2014/main" id="{8A8A7E83-1FED-D94A-87AC-A67B0E1D0531}"/>
                </a:ext>
              </a:extLst>
            </p:cNvPr>
            <p:cNvSpPr>
              <a:spLocks noChangeShapeType="1"/>
            </p:cNvSpPr>
            <p:nvPr/>
          </p:nvSpPr>
          <p:spPr bwMode="auto">
            <a:xfrm>
              <a:off x="2699" y="2704"/>
              <a:ext cx="113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6" name="Line 48">
              <a:extLst>
                <a:ext uri="{FF2B5EF4-FFF2-40B4-BE49-F238E27FC236}">
                  <a16:creationId xmlns:a16="http://schemas.microsoft.com/office/drawing/2014/main" id="{F9483377-5C0A-CE4A-80D4-E248EC35891E}"/>
                </a:ext>
              </a:extLst>
            </p:cNvPr>
            <p:cNvSpPr>
              <a:spLocks noChangeShapeType="1"/>
            </p:cNvSpPr>
            <p:nvPr/>
          </p:nvSpPr>
          <p:spPr bwMode="auto">
            <a:xfrm>
              <a:off x="3198" y="3067"/>
              <a:ext cx="18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7" name="Line 49">
              <a:extLst>
                <a:ext uri="{FF2B5EF4-FFF2-40B4-BE49-F238E27FC236}">
                  <a16:creationId xmlns:a16="http://schemas.microsoft.com/office/drawing/2014/main" id="{9E2501AF-AC8A-DE45-B290-D81FE40329AF}"/>
                </a:ext>
              </a:extLst>
            </p:cNvPr>
            <p:cNvSpPr>
              <a:spLocks noChangeShapeType="1"/>
            </p:cNvSpPr>
            <p:nvPr/>
          </p:nvSpPr>
          <p:spPr bwMode="auto">
            <a:xfrm>
              <a:off x="3198"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8" name="Line 50">
              <a:extLst>
                <a:ext uri="{FF2B5EF4-FFF2-40B4-BE49-F238E27FC236}">
                  <a16:creationId xmlns:a16="http://schemas.microsoft.com/office/drawing/2014/main" id="{BA2CB1C4-0425-ED43-A8B9-767CBA05BACC}"/>
                </a:ext>
              </a:extLst>
            </p:cNvPr>
            <p:cNvSpPr>
              <a:spLocks noChangeShapeType="1"/>
            </p:cNvSpPr>
            <p:nvPr/>
          </p:nvSpPr>
          <p:spPr bwMode="auto">
            <a:xfrm>
              <a:off x="3833" y="2704"/>
              <a:ext cx="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69" name="Line 51">
              <a:extLst>
                <a:ext uri="{FF2B5EF4-FFF2-40B4-BE49-F238E27FC236}">
                  <a16:creationId xmlns:a16="http://schemas.microsoft.com/office/drawing/2014/main" id="{A6DAA11F-8062-4040-A453-CEAA85D0562C}"/>
                </a:ext>
              </a:extLst>
            </p:cNvPr>
            <p:cNvSpPr>
              <a:spLocks noChangeShapeType="1"/>
            </p:cNvSpPr>
            <p:nvPr/>
          </p:nvSpPr>
          <p:spPr bwMode="auto">
            <a:xfrm>
              <a:off x="3833" y="2704"/>
              <a:ext cx="0" cy="7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0" name="Line 52">
              <a:extLst>
                <a:ext uri="{FF2B5EF4-FFF2-40B4-BE49-F238E27FC236}">
                  <a16:creationId xmlns:a16="http://schemas.microsoft.com/office/drawing/2014/main" id="{6E1F2133-D679-7C48-BD17-918E5D15ECCD}"/>
                </a:ext>
              </a:extLst>
            </p:cNvPr>
            <p:cNvSpPr>
              <a:spLocks noChangeShapeType="1"/>
            </p:cNvSpPr>
            <p:nvPr/>
          </p:nvSpPr>
          <p:spPr bwMode="auto">
            <a:xfrm>
              <a:off x="3379" y="3067"/>
              <a:ext cx="0" cy="3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71" name="Text Box 53">
              <a:extLst>
                <a:ext uri="{FF2B5EF4-FFF2-40B4-BE49-F238E27FC236}">
                  <a16:creationId xmlns:a16="http://schemas.microsoft.com/office/drawing/2014/main" id="{D733A066-FC8D-BB41-BECF-4EE944DD6E0B}"/>
                </a:ext>
              </a:extLst>
            </p:cNvPr>
            <p:cNvSpPr txBox="1">
              <a:spLocks noChangeArrowheads="1"/>
            </p:cNvSpPr>
            <p:nvPr/>
          </p:nvSpPr>
          <p:spPr bwMode="auto">
            <a:xfrm>
              <a:off x="1192" y="2864"/>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A</a:t>
              </a:r>
            </a:p>
          </p:txBody>
        </p:sp>
        <p:sp>
          <p:nvSpPr>
            <p:cNvPr id="72" name="Text Box 54">
              <a:extLst>
                <a:ext uri="{FF2B5EF4-FFF2-40B4-BE49-F238E27FC236}">
                  <a16:creationId xmlns:a16="http://schemas.microsoft.com/office/drawing/2014/main" id="{28A51AA2-0D0A-EE45-947A-F0495F40CD15}"/>
                </a:ext>
              </a:extLst>
            </p:cNvPr>
            <p:cNvSpPr txBox="1">
              <a:spLocks noChangeArrowheads="1"/>
            </p:cNvSpPr>
            <p:nvPr/>
          </p:nvSpPr>
          <p:spPr bwMode="auto">
            <a:xfrm>
              <a:off x="1655" y="2487"/>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A</a:t>
              </a:r>
            </a:p>
          </p:txBody>
        </p:sp>
        <p:sp>
          <p:nvSpPr>
            <p:cNvPr id="73" name="Text Box 55">
              <a:extLst>
                <a:ext uri="{FF2B5EF4-FFF2-40B4-BE49-F238E27FC236}">
                  <a16:creationId xmlns:a16="http://schemas.microsoft.com/office/drawing/2014/main" id="{5B97B3F3-967B-3240-93E8-9CBB6B97EBF8}"/>
                </a:ext>
              </a:extLst>
            </p:cNvPr>
            <p:cNvSpPr txBox="1">
              <a:spLocks noChangeArrowheads="1"/>
            </p:cNvSpPr>
            <p:nvPr/>
          </p:nvSpPr>
          <p:spPr bwMode="auto">
            <a:xfrm>
              <a:off x="2099" y="2863"/>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A</a:t>
              </a:r>
            </a:p>
          </p:txBody>
        </p:sp>
        <p:sp>
          <p:nvSpPr>
            <p:cNvPr id="74" name="Text Box 56">
              <a:extLst>
                <a:ext uri="{FF2B5EF4-FFF2-40B4-BE49-F238E27FC236}">
                  <a16:creationId xmlns:a16="http://schemas.microsoft.com/office/drawing/2014/main" id="{D3954961-947B-DE47-833A-0F2E8A4DA581}"/>
                </a:ext>
              </a:extLst>
            </p:cNvPr>
            <p:cNvSpPr txBox="1">
              <a:spLocks noChangeArrowheads="1"/>
            </p:cNvSpPr>
            <p:nvPr/>
          </p:nvSpPr>
          <p:spPr bwMode="auto">
            <a:xfrm>
              <a:off x="1700" y="2845"/>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B</a:t>
              </a:r>
            </a:p>
          </p:txBody>
        </p:sp>
        <p:sp>
          <p:nvSpPr>
            <p:cNvPr id="75" name="Text Box 57">
              <a:extLst>
                <a:ext uri="{FF2B5EF4-FFF2-40B4-BE49-F238E27FC236}">
                  <a16:creationId xmlns:a16="http://schemas.microsoft.com/office/drawing/2014/main" id="{ADC2F65B-95D1-EE4F-8377-93B01D9399B7}"/>
                </a:ext>
              </a:extLst>
            </p:cNvPr>
            <p:cNvSpPr txBox="1">
              <a:spLocks noChangeArrowheads="1"/>
            </p:cNvSpPr>
            <p:nvPr/>
          </p:nvSpPr>
          <p:spPr bwMode="auto">
            <a:xfrm>
              <a:off x="2835" y="2478"/>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B</a:t>
              </a:r>
            </a:p>
          </p:txBody>
        </p:sp>
        <p:sp>
          <p:nvSpPr>
            <p:cNvPr id="76" name="Text Box 58">
              <a:extLst>
                <a:ext uri="{FF2B5EF4-FFF2-40B4-BE49-F238E27FC236}">
                  <a16:creationId xmlns:a16="http://schemas.microsoft.com/office/drawing/2014/main" id="{33082CDC-589D-9848-93CC-124EF82A823A}"/>
                </a:ext>
              </a:extLst>
            </p:cNvPr>
            <p:cNvSpPr txBox="1">
              <a:spLocks noChangeArrowheads="1"/>
            </p:cNvSpPr>
            <p:nvPr/>
          </p:nvSpPr>
          <p:spPr bwMode="auto">
            <a:xfrm>
              <a:off x="3379" y="2840"/>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B</a:t>
              </a:r>
            </a:p>
          </p:txBody>
        </p:sp>
        <p:sp>
          <p:nvSpPr>
            <p:cNvPr id="77" name="Text Box 59">
              <a:extLst>
                <a:ext uri="{FF2B5EF4-FFF2-40B4-BE49-F238E27FC236}">
                  <a16:creationId xmlns:a16="http://schemas.microsoft.com/office/drawing/2014/main" id="{353B491B-D91D-8542-892E-EAFBB3247641}"/>
                </a:ext>
              </a:extLst>
            </p:cNvPr>
            <p:cNvSpPr txBox="1">
              <a:spLocks noChangeArrowheads="1"/>
            </p:cNvSpPr>
            <p:nvPr/>
          </p:nvSpPr>
          <p:spPr bwMode="auto">
            <a:xfrm>
              <a:off x="2744" y="2863"/>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C</a:t>
              </a:r>
            </a:p>
          </p:txBody>
        </p:sp>
        <p:sp>
          <p:nvSpPr>
            <p:cNvPr id="78" name="Text Box 60">
              <a:extLst>
                <a:ext uri="{FF2B5EF4-FFF2-40B4-BE49-F238E27FC236}">
                  <a16:creationId xmlns:a16="http://schemas.microsoft.com/office/drawing/2014/main" id="{F52AC5BF-4690-A546-B8B1-E92E66D2CE4F}"/>
                </a:ext>
              </a:extLst>
            </p:cNvPr>
            <p:cNvSpPr txBox="1">
              <a:spLocks noChangeArrowheads="1"/>
            </p:cNvSpPr>
            <p:nvPr/>
          </p:nvSpPr>
          <p:spPr bwMode="auto">
            <a:xfrm>
              <a:off x="3388" y="2496"/>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C</a:t>
              </a:r>
            </a:p>
          </p:txBody>
        </p:sp>
        <p:sp>
          <p:nvSpPr>
            <p:cNvPr id="79" name="Text Box 61">
              <a:extLst>
                <a:ext uri="{FF2B5EF4-FFF2-40B4-BE49-F238E27FC236}">
                  <a16:creationId xmlns:a16="http://schemas.microsoft.com/office/drawing/2014/main" id="{7B48BA73-D256-2348-AF89-D7C169B281F9}"/>
                </a:ext>
              </a:extLst>
            </p:cNvPr>
            <p:cNvSpPr txBox="1">
              <a:spLocks noChangeArrowheads="1"/>
            </p:cNvSpPr>
            <p:nvPr/>
          </p:nvSpPr>
          <p:spPr bwMode="auto">
            <a:xfrm>
              <a:off x="1020" y="3457"/>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0</a:t>
              </a:r>
            </a:p>
          </p:txBody>
        </p:sp>
        <p:sp>
          <p:nvSpPr>
            <p:cNvPr id="80" name="Text Box 62">
              <a:extLst>
                <a:ext uri="{FF2B5EF4-FFF2-40B4-BE49-F238E27FC236}">
                  <a16:creationId xmlns:a16="http://schemas.microsoft.com/office/drawing/2014/main" id="{AF7F2547-D859-514B-AFF1-46BB7371463B}"/>
                </a:ext>
              </a:extLst>
            </p:cNvPr>
            <p:cNvSpPr txBox="1">
              <a:spLocks noChangeArrowheads="1"/>
            </p:cNvSpPr>
            <p:nvPr/>
          </p:nvSpPr>
          <p:spPr bwMode="auto">
            <a:xfrm>
              <a:off x="1374" y="3457"/>
              <a:ext cx="3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30</a:t>
              </a:r>
            </a:p>
          </p:txBody>
        </p:sp>
        <p:sp>
          <p:nvSpPr>
            <p:cNvPr id="81" name="Text Box 63">
              <a:extLst>
                <a:ext uri="{FF2B5EF4-FFF2-40B4-BE49-F238E27FC236}">
                  <a16:creationId xmlns:a16="http://schemas.microsoft.com/office/drawing/2014/main" id="{13B1B2DA-473B-8D4F-966A-CFE1E4727764}"/>
                </a:ext>
              </a:extLst>
            </p:cNvPr>
            <p:cNvSpPr txBox="1">
              <a:spLocks noChangeArrowheads="1"/>
            </p:cNvSpPr>
            <p:nvPr/>
          </p:nvSpPr>
          <p:spPr bwMode="auto">
            <a:xfrm>
              <a:off x="1955" y="3466"/>
              <a:ext cx="3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70</a:t>
              </a:r>
            </a:p>
          </p:txBody>
        </p:sp>
        <p:sp>
          <p:nvSpPr>
            <p:cNvPr id="82" name="Text Box 64">
              <a:extLst>
                <a:ext uri="{FF2B5EF4-FFF2-40B4-BE49-F238E27FC236}">
                  <a16:creationId xmlns:a16="http://schemas.microsoft.com/office/drawing/2014/main" id="{CC676DE8-497C-BD44-B49F-C9D6B237B447}"/>
                </a:ext>
              </a:extLst>
            </p:cNvPr>
            <p:cNvSpPr txBox="1">
              <a:spLocks noChangeArrowheads="1"/>
            </p:cNvSpPr>
            <p:nvPr/>
          </p:nvSpPr>
          <p:spPr bwMode="auto">
            <a:xfrm>
              <a:off x="2163" y="3471"/>
              <a:ext cx="3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80</a:t>
              </a:r>
            </a:p>
          </p:txBody>
        </p:sp>
        <p:sp>
          <p:nvSpPr>
            <p:cNvPr id="83" name="Text Box 65">
              <a:extLst>
                <a:ext uri="{FF2B5EF4-FFF2-40B4-BE49-F238E27FC236}">
                  <a16:creationId xmlns:a16="http://schemas.microsoft.com/office/drawing/2014/main" id="{DD809C32-AA88-234F-952B-899DEBC8BEBA}"/>
                </a:ext>
              </a:extLst>
            </p:cNvPr>
            <p:cNvSpPr txBox="1">
              <a:spLocks noChangeArrowheads="1"/>
            </p:cNvSpPr>
            <p:nvPr/>
          </p:nvSpPr>
          <p:spPr bwMode="auto">
            <a:xfrm>
              <a:off x="2490" y="3466"/>
              <a:ext cx="40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100</a:t>
              </a:r>
            </a:p>
          </p:txBody>
        </p:sp>
        <p:sp>
          <p:nvSpPr>
            <p:cNvPr id="84" name="Text Box 66">
              <a:extLst>
                <a:ext uri="{FF2B5EF4-FFF2-40B4-BE49-F238E27FC236}">
                  <a16:creationId xmlns:a16="http://schemas.microsoft.com/office/drawing/2014/main" id="{A4F70B02-53D2-984D-A631-F990EFD1882D}"/>
                </a:ext>
              </a:extLst>
            </p:cNvPr>
            <p:cNvSpPr txBox="1">
              <a:spLocks noChangeArrowheads="1"/>
            </p:cNvSpPr>
            <p:nvPr/>
          </p:nvSpPr>
          <p:spPr bwMode="auto">
            <a:xfrm>
              <a:off x="2989" y="3475"/>
              <a:ext cx="4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130</a:t>
              </a:r>
            </a:p>
          </p:txBody>
        </p:sp>
        <p:sp>
          <p:nvSpPr>
            <p:cNvPr id="85" name="Text Box 67">
              <a:extLst>
                <a:ext uri="{FF2B5EF4-FFF2-40B4-BE49-F238E27FC236}">
                  <a16:creationId xmlns:a16="http://schemas.microsoft.com/office/drawing/2014/main" id="{22E5C72B-ECED-194D-A6BE-E4E50B9567F1}"/>
                </a:ext>
              </a:extLst>
            </p:cNvPr>
            <p:cNvSpPr txBox="1">
              <a:spLocks noChangeArrowheads="1"/>
            </p:cNvSpPr>
            <p:nvPr/>
          </p:nvSpPr>
          <p:spPr bwMode="auto">
            <a:xfrm>
              <a:off x="3615" y="3475"/>
              <a:ext cx="4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170</a:t>
              </a:r>
            </a:p>
          </p:txBody>
        </p:sp>
        <p:sp>
          <p:nvSpPr>
            <p:cNvPr id="86" name="Text Box 68">
              <a:extLst>
                <a:ext uri="{FF2B5EF4-FFF2-40B4-BE49-F238E27FC236}">
                  <a16:creationId xmlns:a16="http://schemas.microsoft.com/office/drawing/2014/main" id="{D9A5D994-3F97-CF44-96C6-F6F9A5EAAE6D}"/>
                </a:ext>
              </a:extLst>
            </p:cNvPr>
            <p:cNvSpPr txBox="1">
              <a:spLocks noChangeArrowheads="1"/>
            </p:cNvSpPr>
            <p:nvPr/>
          </p:nvSpPr>
          <p:spPr bwMode="auto">
            <a:xfrm>
              <a:off x="3960" y="3466"/>
              <a:ext cx="4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190</a:t>
              </a:r>
            </a:p>
          </p:txBody>
        </p:sp>
        <p:sp>
          <p:nvSpPr>
            <p:cNvPr id="87" name="Line 69">
              <a:extLst>
                <a:ext uri="{FF2B5EF4-FFF2-40B4-BE49-F238E27FC236}">
                  <a16:creationId xmlns:a16="http://schemas.microsoft.com/office/drawing/2014/main" id="{8896680E-DDCC-9044-A41B-929337C523CC}"/>
                </a:ext>
              </a:extLst>
            </p:cNvPr>
            <p:cNvSpPr>
              <a:spLocks noChangeShapeType="1"/>
            </p:cNvSpPr>
            <p:nvPr/>
          </p:nvSpPr>
          <p:spPr bwMode="auto">
            <a:xfrm>
              <a:off x="2290" y="3067"/>
              <a:ext cx="0" cy="3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88" name="Text Box 70">
              <a:extLst>
                <a:ext uri="{FF2B5EF4-FFF2-40B4-BE49-F238E27FC236}">
                  <a16:creationId xmlns:a16="http://schemas.microsoft.com/office/drawing/2014/main" id="{3D0C954A-7B57-234A-9695-FF02CA3A0051}"/>
                </a:ext>
              </a:extLst>
            </p:cNvPr>
            <p:cNvSpPr txBox="1">
              <a:spLocks noChangeArrowheads="1"/>
            </p:cNvSpPr>
            <p:nvPr/>
          </p:nvSpPr>
          <p:spPr bwMode="auto">
            <a:xfrm>
              <a:off x="2381" y="2858"/>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B</a:t>
              </a:r>
            </a:p>
          </p:txBody>
        </p:sp>
        <p:sp>
          <p:nvSpPr>
            <p:cNvPr id="89" name="Line 71">
              <a:extLst>
                <a:ext uri="{FF2B5EF4-FFF2-40B4-BE49-F238E27FC236}">
                  <a16:creationId xmlns:a16="http://schemas.microsoft.com/office/drawing/2014/main" id="{1CEC195F-DF54-6A49-96E3-84EE9D233F4A}"/>
                </a:ext>
              </a:extLst>
            </p:cNvPr>
            <p:cNvSpPr>
              <a:spLocks noChangeShapeType="1"/>
            </p:cNvSpPr>
            <p:nvPr/>
          </p:nvSpPr>
          <p:spPr bwMode="auto">
            <a:xfrm>
              <a:off x="3007" y="3067"/>
              <a:ext cx="0" cy="3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90" name="Text Box 72">
              <a:extLst>
                <a:ext uri="{FF2B5EF4-FFF2-40B4-BE49-F238E27FC236}">
                  <a16:creationId xmlns:a16="http://schemas.microsoft.com/office/drawing/2014/main" id="{DDCB55DD-6014-8849-9140-458BAE45D94F}"/>
                </a:ext>
              </a:extLst>
            </p:cNvPr>
            <p:cNvSpPr txBox="1">
              <a:spLocks noChangeArrowheads="1"/>
            </p:cNvSpPr>
            <p:nvPr/>
          </p:nvSpPr>
          <p:spPr bwMode="auto">
            <a:xfrm>
              <a:off x="3887" y="2840"/>
              <a:ext cx="1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lang="en-US" altLang="zh-CN" sz="1350" b="0">
                  <a:latin typeface="Arial" panose="020B0604020202020204" pitchFamily="34" charset="0"/>
                  <a:ea typeface="宋体" panose="02010600030101010101" pitchFamily="2" charset="-122"/>
                </a:rPr>
                <a:t>C</a:t>
              </a:r>
            </a:p>
          </p:txBody>
        </p:sp>
        <p:sp>
          <p:nvSpPr>
            <p:cNvPr id="91" name="Line 73">
              <a:extLst>
                <a:ext uri="{FF2B5EF4-FFF2-40B4-BE49-F238E27FC236}">
                  <a16:creationId xmlns:a16="http://schemas.microsoft.com/office/drawing/2014/main" id="{E56177BD-DF3D-9946-9350-BA2377846E7E}"/>
                </a:ext>
              </a:extLst>
            </p:cNvPr>
            <p:cNvSpPr>
              <a:spLocks noChangeShapeType="1"/>
            </p:cNvSpPr>
            <p:nvPr/>
          </p:nvSpPr>
          <p:spPr bwMode="auto">
            <a:xfrm>
              <a:off x="3841" y="3067"/>
              <a:ext cx="31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92" name="Line 74">
              <a:extLst>
                <a:ext uri="{FF2B5EF4-FFF2-40B4-BE49-F238E27FC236}">
                  <a16:creationId xmlns:a16="http://schemas.microsoft.com/office/drawing/2014/main" id="{44636C65-F16C-4B40-9FE2-C7591826FD11}"/>
                </a:ext>
              </a:extLst>
            </p:cNvPr>
            <p:cNvSpPr>
              <a:spLocks noChangeShapeType="1"/>
            </p:cNvSpPr>
            <p:nvPr/>
          </p:nvSpPr>
          <p:spPr bwMode="auto">
            <a:xfrm>
              <a:off x="4159" y="3067"/>
              <a:ext cx="0" cy="3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grpSp>
    </p:spTree>
    <p:extLst>
      <p:ext uri="{BB962C8B-B14F-4D97-AF65-F5344CB8AC3E}">
        <p14:creationId xmlns:p14="http://schemas.microsoft.com/office/powerpoint/2010/main" val="1354897474"/>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EDFF38E-E813-49DD-8456-2271873E9C35}"/>
              </a:ext>
            </a:extLst>
          </p:cNvPr>
          <p:cNvSpPr>
            <a:spLocks noGrp="1"/>
          </p:cNvSpPr>
          <p:nvPr>
            <p:ph idx="1"/>
          </p:nvPr>
        </p:nvSpPr>
        <p:spPr/>
        <p:txBody>
          <a:bodyPr/>
          <a:lstStyle/>
          <a:p>
            <a:pPr>
              <a:lnSpc>
                <a:spcPct val="150000"/>
              </a:lnSpc>
            </a:pPr>
            <a:r>
              <a:rPr lang="zh-CN" altLang="en-US" sz="2800" dirty="0">
                <a:latin typeface="+mj-ea"/>
                <a:ea typeface="+mj-ea"/>
              </a:rPr>
              <a:t>现有两道作业，其中一道可能存在的操作有：计算</a:t>
            </a:r>
            <a:r>
              <a:rPr lang="en-US" altLang="zh-CN" sz="2800" dirty="0">
                <a:latin typeface="+mj-ea"/>
                <a:ea typeface="+mj-ea"/>
              </a:rPr>
              <a:t>19</a:t>
            </a:r>
            <a:r>
              <a:rPr lang="zh-CN" altLang="en-US" sz="2800" dirty="0">
                <a:latin typeface="+mj-ea"/>
                <a:ea typeface="+mj-ea"/>
              </a:rPr>
              <a:t>分钟，打印</a:t>
            </a:r>
            <a:r>
              <a:rPr lang="en-US" altLang="zh-CN" sz="2800" dirty="0">
                <a:latin typeface="+mj-ea"/>
                <a:ea typeface="+mj-ea"/>
              </a:rPr>
              <a:t>2</a:t>
            </a:r>
            <a:r>
              <a:rPr lang="zh-CN" altLang="en-US" sz="2800" dirty="0">
                <a:latin typeface="+mj-ea"/>
                <a:ea typeface="+mj-ea"/>
              </a:rPr>
              <a:t>分钟。另一道可能存在的操作有：计算</a:t>
            </a:r>
            <a:r>
              <a:rPr lang="en-US" altLang="zh-CN" sz="2800" dirty="0">
                <a:latin typeface="+mj-ea"/>
                <a:ea typeface="+mj-ea"/>
              </a:rPr>
              <a:t>3</a:t>
            </a:r>
            <a:r>
              <a:rPr lang="zh-CN" altLang="en-US" sz="2800" dirty="0">
                <a:latin typeface="+mj-ea"/>
                <a:ea typeface="+mj-ea"/>
              </a:rPr>
              <a:t>分钟，打印</a:t>
            </a:r>
            <a:r>
              <a:rPr lang="en-US" altLang="zh-CN" sz="2800" dirty="0">
                <a:latin typeface="+mj-ea"/>
                <a:ea typeface="+mj-ea"/>
              </a:rPr>
              <a:t>16</a:t>
            </a:r>
            <a:r>
              <a:rPr lang="zh-CN" altLang="en-US" sz="2800" dirty="0">
                <a:latin typeface="+mj-ea"/>
                <a:ea typeface="+mj-ea"/>
              </a:rPr>
              <a:t>分钟。那么在单道程序系统中，两道作业的执行总时间</a:t>
            </a:r>
            <a:r>
              <a:rPr lang="zh-CN" altLang="en-US" sz="2800" u="sng" dirty="0">
                <a:latin typeface="+mj-ea"/>
                <a:ea typeface="+mj-ea"/>
              </a:rPr>
              <a:t>至少</a:t>
            </a:r>
            <a:r>
              <a:rPr lang="zh-CN" altLang="en-US" sz="2800" dirty="0">
                <a:latin typeface="+mj-ea"/>
                <a:ea typeface="+mj-ea"/>
              </a:rPr>
              <a:t>为多少分钟？而在多道程序系统中，这一时间</a:t>
            </a:r>
            <a:r>
              <a:rPr lang="zh-CN" altLang="en-US" sz="2800" u="sng" dirty="0">
                <a:latin typeface="+mj-ea"/>
                <a:ea typeface="+mj-ea"/>
              </a:rPr>
              <a:t>至少</a:t>
            </a:r>
            <a:r>
              <a:rPr lang="zh-CN" altLang="en-US" sz="2800" dirty="0">
                <a:latin typeface="+mj-ea"/>
                <a:ea typeface="+mj-ea"/>
              </a:rPr>
              <a:t>为多少分钟 ？</a:t>
            </a:r>
          </a:p>
          <a:p>
            <a:endParaRPr lang="zh-CN" altLang="en-US" dirty="0"/>
          </a:p>
        </p:txBody>
      </p:sp>
      <p:sp>
        <p:nvSpPr>
          <p:cNvPr id="3" name="标题 2">
            <a:extLst>
              <a:ext uri="{FF2B5EF4-FFF2-40B4-BE49-F238E27FC236}">
                <a16:creationId xmlns:a16="http://schemas.microsoft.com/office/drawing/2014/main" id="{DDD89FC6-1323-4DDD-9A2A-00D2C794DC0C}"/>
              </a:ext>
            </a:extLst>
          </p:cNvPr>
          <p:cNvSpPr>
            <a:spLocks noGrp="1"/>
          </p:cNvSpPr>
          <p:nvPr>
            <p:ph type="title"/>
          </p:nvPr>
        </p:nvSpPr>
        <p:spPr>
          <a:xfrm>
            <a:off x="1287617" y="388791"/>
            <a:ext cx="7190789" cy="549275"/>
          </a:xfrm>
        </p:spPr>
        <p:txBody>
          <a:bodyPr/>
          <a:lstStyle/>
          <a:p>
            <a:pPr algn="l"/>
            <a:r>
              <a:rPr lang="zh-CN" altLang="en-US" sz="3200" dirty="0"/>
              <a:t>课堂练习：</a:t>
            </a:r>
            <a:br>
              <a:rPr lang="zh-CN" altLang="en-US" sz="3200" dirty="0"/>
            </a:br>
            <a:endParaRPr lang="zh-CN" altLang="en-US" sz="3200" dirty="0"/>
          </a:p>
        </p:txBody>
      </p:sp>
      <p:sp>
        <p:nvSpPr>
          <p:cNvPr id="38" name="Text Box 3">
            <a:extLst>
              <a:ext uri="{FF2B5EF4-FFF2-40B4-BE49-F238E27FC236}">
                <a16:creationId xmlns:a16="http://schemas.microsoft.com/office/drawing/2014/main" id="{16DD8D0E-DC6E-415E-8F00-B24614EC9AAC}"/>
              </a:ext>
            </a:extLst>
          </p:cNvPr>
          <p:cNvSpPr txBox="1">
            <a:spLocks noChangeArrowheads="1"/>
          </p:cNvSpPr>
          <p:nvPr/>
        </p:nvSpPr>
        <p:spPr bwMode="auto">
          <a:xfrm>
            <a:off x="7315200" y="5294816"/>
            <a:ext cx="1143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87338" indent="-287338">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marL="0" indent="0" eaLnBrk="1" hangingPunct="1">
              <a:spcBef>
                <a:spcPct val="50000"/>
              </a:spcBef>
              <a:buClrTx/>
              <a:buSzTx/>
              <a:buNone/>
            </a:pPr>
            <a:r>
              <a:rPr kumimoji="1" lang="en-US" altLang="zh-CN" sz="2800" dirty="0">
                <a:solidFill>
                  <a:srgbClr val="FF3300"/>
                </a:solidFill>
                <a:latin typeface="Times New Roman" panose="02020603050405020304" pitchFamily="18" charset="0"/>
              </a:rPr>
              <a:t>40   24</a:t>
            </a:r>
          </a:p>
        </p:txBody>
      </p:sp>
    </p:spTree>
    <p:extLst>
      <p:ext uri="{BB962C8B-B14F-4D97-AF65-F5344CB8AC3E}">
        <p14:creationId xmlns:p14="http://schemas.microsoft.com/office/powerpoint/2010/main" val="149850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50"/>
                                        <p:tgtEl>
                                          <p:spTgt spid="38"/>
                                        </p:tgtEl>
                                      </p:cBhvr>
                                    </p:animEffect>
                                    <p:anim calcmode="lin" valueType="num">
                                      <p:cBhvr>
                                        <p:cTn id="8" dur="250" fill="hold"/>
                                        <p:tgtEl>
                                          <p:spTgt spid="38"/>
                                        </p:tgtEl>
                                        <p:attrNameLst>
                                          <p:attrName>ppt_x</p:attrName>
                                        </p:attrNameLst>
                                      </p:cBhvr>
                                      <p:tavLst>
                                        <p:tav tm="0">
                                          <p:val>
                                            <p:strVal val="#ppt_x"/>
                                          </p:val>
                                        </p:tav>
                                        <p:tav tm="100000">
                                          <p:val>
                                            <p:strVal val="#ppt_x"/>
                                          </p:val>
                                        </p:tav>
                                      </p:tavLst>
                                    </p:anim>
                                    <p:anim calcmode="lin" valueType="num">
                                      <p:cBhvr>
                                        <p:cTn id="9" dur="2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8E73B7B-DA74-4329-A5B7-62B688D133C3}"/>
              </a:ext>
            </a:extLst>
          </p:cNvPr>
          <p:cNvSpPr>
            <a:spLocks noGrp="1"/>
          </p:cNvSpPr>
          <p:nvPr>
            <p:ph type="sldNum" sz="quarter" idx="12"/>
          </p:nvPr>
        </p:nvSpPr>
        <p:spPr/>
        <p:txBody>
          <a:bodyPr/>
          <a:lstStyle/>
          <a:p>
            <a:endParaRPr kumimoji="1" lang="zh-CN" altLang="en-US" dirty="0"/>
          </a:p>
        </p:txBody>
      </p:sp>
      <p:cxnSp>
        <p:nvCxnSpPr>
          <p:cNvPr id="4" name="直接箭头连接符 3">
            <a:extLst>
              <a:ext uri="{FF2B5EF4-FFF2-40B4-BE49-F238E27FC236}">
                <a16:creationId xmlns:a16="http://schemas.microsoft.com/office/drawing/2014/main" id="{9A652C12-3446-40D9-A6BD-8F099A6A64DD}"/>
              </a:ext>
            </a:extLst>
          </p:cNvPr>
          <p:cNvCxnSpPr/>
          <p:nvPr/>
        </p:nvCxnSpPr>
        <p:spPr>
          <a:xfrm>
            <a:off x="1716218" y="3019081"/>
            <a:ext cx="7162800"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1C731D1C-BB54-4014-BF0A-9A1873716D98}"/>
              </a:ext>
            </a:extLst>
          </p:cNvPr>
          <p:cNvCxnSpPr/>
          <p:nvPr/>
        </p:nvCxnSpPr>
        <p:spPr>
          <a:xfrm flipV="1">
            <a:off x="1716218" y="456856"/>
            <a:ext cx="0" cy="258127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35605001-3E7C-48C7-9BE4-9669FAC2B82D}"/>
              </a:ext>
            </a:extLst>
          </p:cNvPr>
          <p:cNvCxnSpPr>
            <a:cxnSpLocks/>
          </p:cNvCxnSpPr>
          <p:nvPr/>
        </p:nvCxnSpPr>
        <p:spPr>
          <a:xfrm>
            <a:off x="1744793" y="2409481"/>
            <a:ext cx="22764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0FBDC819-59EE-4A8E-AEAA-4EFD3545070D}"/>
              </a:ext>
            </a:extLst>
          </p:cNvPr>
          <p:cNvCxnSpPr>
            <a:cxnSpLocks/>
          </p:cNvCxnSpPr>
          <p:nvPr/>
        </p:nvCxnSpPr>
        <p:spPr>
          <a:xfrm>
            <a:off x="4021268" y="1114081"/>
            <a:ext cx="5810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CFCD47E-D212-4BBD-9BF8-675C877F1403}"/>
              </a:ext>
            </a:extLst>
          </p:cNvPr>
          <p:cNvCxnSpPr>
            <a:cxnSpLocks/>
          </p:cNvCxnSpPr>
          <p:nvPr/>
        </p:nvCxnSpPr>
        <p:spPr>
          <a:xfrm>
            <a:off x="4021268" y="2399956"/>
            <a:ext cx="89535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96CA75E-2F25-43B7-ABE6-DF3A9B047490}"/>
              </a:ext>
            </a:extLst>
          </p:cNvPr>
          <p:cNvCxnSpPr>
            <a:cxnSpLocks/>
          </p:cNvCxnSpPr>
          <p:nvPr/>
        </p:nvCxnSpPr>
        <p:spPr>
          <a:xfrm>
            <a:off x="4021268" y="1114081"/>
            <a:ext cx="0" cy="19050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F5EB61D-DECD-4980-882E-F2BBF2B839FA}"/>
              </a:ext>
            </a:extLst>
          </p:cNvPr>
          <p:cNvCxnSpPr>
            <a:cxnSpLocks/>
          </p:cNvCxnSpPr>
          <p:nvPr/>
        </p:nvCxnSpPr>
        <p:spPr>
          <a:xfrm>
            <a:off x="4573718" y="1104556"/>
            <a:ext cx="0" cy="19050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CE7E687-B7B0-46CC-B496-A011CFBCE4B0}"/>
              </a:ext>
            </a:extLst>
          </p:cNvPr>
          <p:cNvCxnSpPr>
            <a:cxnSpLocks/>
          </p:cNvCxnSpPr>
          <p:nvPr/>
        </p:nvCxnSpPr>
        <p:spPr>
          <a:xfrm>
            <a:off x="4926143" y="1114081"/>
            <a:ext cx="0" cy="19050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E0D3B6E-E51E-4080-8618-C95FA714DA64}"/>
              </a:ext>
            </a:extLst>
          </p:cNvPr>
          <p:cNvCxnSpPr>
            <a:cxnSpLocks/>
          </p:cNvCxnSpPr>
          <p:nvPr/>
        </p:nvCxnSpPr>
        <p:spPr>
          <a:xfrm flipV="1">
            <a:off x="4926143" y="1095300"/>
            <a:ext cx="1762110" cy="925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8CB6120-A2C3-4277-B21A-32AC32FAD145}"/>
              </a:ext>
            </a:extLst>
          </p:cNvPr>
          <p:cNvSpPr txBox="1"/>
          <p:nvPr/>
        </p:nvSpPr>
        <p:spPr>
          <a:xfrm>
            <a:off x="1020894" y="2257081"/>
            <a:ext cx="685799" cy="369332"/>
          </a:xfrm>
          <a:prstGeom prst="rect">
            <a:avLst/>
          </a:prstGeom>
          <a:noFill/>
        </p:spPr>
        <p:txBody>
          <a:bodyPr wrap="square" rtlCol="0">
            <a:spAutoFit/>
          </a:bodyPr>
          <a:lstStyle/>
          <a:p>
            <a:r>
              <a:rPr lang="zh-CN" altLang="en-US" dirty="0"/>
              <a:t>计算</a:t>
            </a:r>
          </a:p>
        </p:txBody>
      </p:sp>
      <p:sp>
        <p:nvSpPr>
          <p:cNvPr id="14" name="文本框 13">
            <a:extLst>
              <a:ext uri="{FF2B5EF4-FFF2-40B4-BE49-F238E27FC236}">
                <a16:creationId xmlns:a16="http://schemas.microsoft.com/office/drawing/2014/main" id="{D6F424BD-18B3-4855-AC2C-26E0CEE599C4}"/>
              </a:ext>
            </a:extLst>
          </p:cNvPr>
          <p:cNvSpPr txBox="1"/>
          <p:nvPr/>
        </p:nvSpPr>
        <p:spPr>
          <a:xfrm>
            <a:off x="1030419" y="929415"/>
            <a:ext cx="685799" cy="369332"/>
          </a:xfrm>
          <a:prstGeom prst="rect">
            <a:avLst/>
          </a:prstGeom>
          <a:noFill/>
        </p:spPr>
        <p:txBody>
          <a:bodyPr wrap="square" rtlCol="0">
            <a:spAutoFit/>
          </a:bodyPr>
          <a:lstStyle/>
          <a:p>
            <a:r>
              <a:rPr lang="zh-CN" altLang="en-US" dirty="0"/>
              <a:t>打印</a:t>
            </a:r>
          </a:p>
        </p:txBody>
      </p:sp>
      <p:sp>
        <p:nvSpPr>
          <p:cNvPr id="15" name="文本框 14">
            <a:extLst>
              <a:ext uri="{FF2B5EF4-FFF2-40B4-BE49-F238E27FC236}">
                <a16:creationId xmlns:a16="http://schemas.microsoft.com/office/drawing/2014/main" id="{48FD92CF-9F41-4D41-9FA5-080621FDC909}"/>
              </a:ext>
            </a:extLst>
          </p:cNvPr>
          <p:cNvSpPr txBox="1"/>
          <p:nvPr/>
        </p:nvSpPr>
        <p:spPr>
          <a:xfrm>
            <a:off x="2078168" y="2057056"/>
            <a:ext cx="1390635" cy="369332"/>
          </a:xfrm>
          <a:prstGeom prst="rect">
            <a:avLst/>
          </a:prstGeom>
          <a:noFill/>
        </p:spPr>
        <p:txBody>
          <a:bodyPr wrap="square" rtlCol="0">
            <a:spAutoFit/>
          </a:bodyPr>
          <a:lstStyle/>
          <a:p>
            <a:r>
              <a:rPr lang="en-US" altLang="zh-CN" dirty="0"/>
              <a:t>A          /19</a:t>
            </a:r>
            <a:endParaRPr lang="zh-CN" altLang="en-US" dirty="0"/>
          </a:p>
        </p:txBody>
      </p:sp>
      <p:sp>
        <p:nvSpPr>
          <p:cNvPr id="16" name="文本框 15">
            <a:extLst>
              <a:ext uri="{FF2B5EF4-FFF2-40B4-BE49-F238E27FC236}">
                <a16:creationId xmlns:a16="http://schemas.microsoft.com/office/drawing/2014/main" id="{8E959207-99EB-4265-A2D1-FE296964AC62}"/>
              </a:ext>
            </a:extLst>
          </p:cNvPr>
          <p:cNvSpPr txBox="1"/>
          <p:nvPr/>
        </p:nvSpPr>
        <p:spPr>
          <a:xfrm>
            <a:off x="5478593" y="763799"/>
            <a:ext cx="1390635" cy="369332"/>
          </a:xfrm>
          <a:prstGeom prst="rect">
            <a:avLst/>
          </a:prstGeom>
          <a:noFill/>
        </p:spPr>
        <p:txBody>
          <a:bodyPr wrap="square" rtlCol="0">
            <a:spAutoFit/>
          </a:bodyPr>
          <a:lstStyle/>
          <a:p>
            <a:r>
              <a:rPr lang="en-US" altLang="zh-CN" dirty="0"/>
              <a:t>B        /16</a:t>
            </a:r>
            <a:endParaRPr lang="zh-CN" altLang="en-US" dirty="0"/>
          </a:p>
        </p:txBody>
      </p:sp>
      <p:sp>
        <p:nvSpPr>
          <p:cNvPr id="17" name="文本框 16">
            <a:extLst>
              <a:ext uri="{FF2B5EF4-FFF2-40B4-BE49-F238E27FC236}">
                <a16:creationId xmlns:a16="http://schemas.microsoft.com/office/drawing/2014/main" id="{ED8F370B-E8C6-498B-8EE2-32B202DA90AE}"/>
              </a:ext>
            </a:extLst>
          </p:cNvPr>
          <p:cNvSpPr txBox="1"/>
          <p:nvPr/>
        </p:nvSpPr>
        <p:spPr>
          <a:xfrm>
            <a:off x="3897458" y="745820"/>
            <a:ext cx="1390635" cy="369332"/>
          </a:xfrm>
          <a:prstGeom prst="rect">
            <a:avLst/>
          </a:prstGeom>
          <a:noFill/>
        </p:spPr>
        <p:txBody>
          <a:bodyPr wrap="square" rtlCol="0">
            <a:spAutoFit/>
          </a:bodyPr>
          <a:lstStyle/>
          <a:p>
            <a:r>
              <a:rPr lang="en-US" altLang="zh-CN" dirty="0"/>
              <a:t>A    /2</a:t>
            </a:r>
            <a:endParaRPr lang="zh-CN" altLang="en-US" dirty="0"/>
          </a:p>
        </p:txBody>
      </p:sp>
      <p:sp>
        <p:nvSpPr>
          <p:cNvPr id="18" name="文本框 17">
            <a:extLst>
              <a:ext uri="{FF2B5EF4-FFF2-40B4-BE49-F238E27FC236}">
                <a16:creationId xmlns:a16="http://schemas.microsoft.com/office/drawing/2014/main" id="{1E0EE5CF-F2A7-4EB1-A41F-4FFFADAB1775}"/>
              </a:ext>
            </a:extLst>
          </p:cNvPr>
          <p:cNvSpPr txBox="1"/>
          <p:nvPr/>
        </p:nvSpPr>
        <p:spPr>
          <a:xfrm>
            <a:off x="4030778" y="2000979"/>
            <a:ext cx="1390635" cy="369332"/>
          </a:xfrm>
          <a:prstGeom prst="rect">
            <a:avLst/>
          </a:prstGeom>
          <a:noFill/>
        </p:spPr>
        <p:txBody>
          <a:bodyPr wrap="square" rtlCol="0">
            <a:spAutoFit/>
          </a:bodyPr>
          <a:lstStyle/>
          <a:p>
            <a:r>
              <a:rPr lang="en-US" altLang="zh-CN" dirty="0"/>
              <a:t>B     /3</a:t>
            </a:r>
            <a:endParaRPr lang="zh-CN" altLang="en-US" dirty="0"/>
          </a:p>
        </p:txBody>
      </p:sp>
      <p:sp>
        <p:nvSpPr>
          <p:cNvPr id="19" name="文本框 18">
            <a:extLst>
              <a:ext uri="{FF2B5EF4-FFF2-40B4-BE49-F238E27FC236}">
                <a16:creationId xmlns:a16="http://schemas.microsoft.com/office/drawing/2014/main" id="{F5E88C31-D44C-431F-9067-E019BEDD7315}"/>
              </a:ext>
            </a:extLst>
          </p:cNvPr>
          <p:cNvSpPr txBox="1"/>
          <p:nvPr/>
        </p:nvSpPr>
        <p:spPr>
          <a:xfrm>
            <a:off x="3630743" y="3028606"/>
            <a:ext cx="4629150" cy="369332"/>
          </a:xfrm>
          <a:prstGeom prst="rect">
            <a:avLst/>
          </a:prstGeom>
          <a:noFill/>
        </p:spPr>
        <p:txBody>
          <a:bodyPr wrap="square" rtlCol="0">
            <a:spAutoFit/>
          </a:bodyPr>
          <a:lstStyle/>
          <a:p>
            <a:r>
              <a:rPr lang="en-US" altLang="zh-CN" dirty="0"/>
              <a:t>  19      21  22                       38</a:t>
            </a:r>
            <a:endParaRPr lang="zh-CN" altLang="en-US" dirty="0"/>
          </a:p>
        </p:txBody>
      </p:sp>
      <p:cxnSp>
        <p:nvCxnSpPr>
          <p:cNvPr id="20" name="直接连接符 19">
            <a:extLst>
              <a:ext uri="{FF2B5EF4-FFF2-40B4-BE49-F238E27FC236}">
                <a16:creationId xmlns:a16="http://schemas.microsoft.com/office/drawing/2014/main" id="{318279E2-E377-4CEE-BF99-77B37A36D1BA}"/>
              </a:ext>
            </a:extLst>
          </p:cNvPr>
          <p:cNvCxnSpPr>
            <a:cxnSpLocks/>
          </p:cNvCxnSpPr>
          <p:nvPr/>
        </p:nvCxnSpPr>
        <p:spPr>
          <a:xfrm>
            <a:off x="6688268" y="1123606"/>
            <a:ext cx="0" cy="19050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999F65D1-0F19-456D-A326-4CAA806603C1}"/>
              </a:ext>
            </a:extLst>
          </p:cNvPr>
          <p:cNvCxnSpPr/>
          <p:nvPr/>
        </p:nvCxnSpPr>
        <p:spPr>
          <a:xfrm>
            <a:off x="1735268" y="5895631"/>
            <a:ext cx="7162800"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6250A6C6-1B85-4985-92FA-E20CF1C83455}"/>
              </a:ext>
            </a:extLst>
          </p:cNvPr>
          <p:cNvCxnSpPr/>
          <p:nvPr/>
        </p:nvCxnSpPr>
        <p:spPr>
          <a:xfrm flipV="1">
            <a:off x="1735268" y="3333406"/>
            <a:ext cx="0" cy="258127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A020B33-03D0-469D-AA10-C8323630125D}"/>
              </a:ext>
            </a:extLst>
          </p:cNvPr>
          <p:cNvCxnSpPr>
            <a:cxnSpLocks/>
          </p:cNvCxnSpPr>
          <p:nvPr/>
        </p:nvCxnSpPr>
        <p:spPr>
          <a:xfrm>
            <a:off x="2640143" y="5286031"/>
            <a:ext cx="22764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54E07D2-02E1-47E7-81D0-7099595D0C8C}"/>
              </a:ext>
            </a:extLst>
          </p:cNvPr>
          <p:cNvCxnSpPr>
            <a:cxnSpLocks/>
          </p:cNvCxnSpPr>
          <p:nvPr/>
        </p:nvCxnSpPr>
        <p:spPr>
          <a:xfrm>
            <a:off x="4916618" y="4020277"/>
            <a:ext cx="5810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517C62A-675C-4F27-85D9-2CF822F8436A}"/>
              </a:ext>
            </a:extLst>
          </p:cNvPr>
          <p:cNvCxnSpPr>
            <a:cxnSpLocks/>
          </p:cNvCxnSpPr>
          <p:nvPr/>
        </p:nvCxnSpPr>
        <p:spPr>
          <a:xfrm>
            <a:off x="1744793" y="5276506"/>
            <a:ext cx="89535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23383BC-AE40-4F0B-A909-9CA14448A1D6}"/>
              </a:ext>
            </a:extLst>
          </p:cNvPr>
          <p:cNvCxnSpPr>
            <a:cxnSpLocks/>
          </p:cNvCxnSpPr>
          <p:nvPr/>
        </p:nvCxnSpPr>
        <p:spPr>
          <a:xfrm>
            <a:off x="2649668" y="3990631"/>
            <a:ext cx="0" cy="19050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901E7C8-E482-4EED-BCDD-5879A81B5DF6}"/>
              </a:ext>
            </a:extLst>
          </p:cNvPr>
          <p:cNvCxnSpPr>
            <a:cxnSpLocks/>
          </p:cNvCxnSpPr>
          <p:nvPr/>
        </p:nvCxnSpPr>
        <p:spPr>
          <a:xfrm>
            <a:off x="4926143" y="4020277"/>
            <a:ext cx="0" cy="1905001"/>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C89ACF8-C2AE-43A6-ACE8-029251258E31}"/>
              </a:ext>
            </a:extLst>
          </p:cNvPr>
          <p:cNvCxnSpPr>
            <a:cxnSpLocks/>
          </p:cNvCxnSpPr>
          <p:nvPr/>
        </p:nvCxnSpPr>
        <p:spPr>
          <a:xfrm>
            <a:off x="4392743" y="3990631"/>
            <a:ext cx="0" cy="19050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167BAA3-3EDC-4681-AFD2-EB86D7CB05DE}"/>
              </a:ext>
            </a:extLst>
          </p:cNvPr>
          <p:cNvCxnSpPr>
            <a:cxnSpLocks/>
          </p:cNvCxnSpPr>
          <p:nvPr/>
        </p:nvCxnSpPr>
        <p:spPr>
          <a:xfrm flipV="1">
            <a:off x="2630618" y="3990631"/>
            <a:ext cx="1762125" cy="690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23299B8-287B-4A31-9E08-437726FB5C2B}"/>
              </a:ext>
            </a:extLst>
          </p:cNvPr>
          <p:cNvSpPr txBox="1"/>
          <p:nvPr/>
        </p:nvSpPr>
        <p:spPr>
          <a:xfrm>
            <a:off x="1039944" y="5133631"/>
            <a:ext cx="685799" cy="369332"/>
          </a:xfrm>
          <a:prstGeom prst="rect">
            <a:avLst/>
          </a:prstGeom>
          <a:noFill/>
        </p:spPr>
        <p:txBody>
          <a:bodyPr wrap="square" rtlCol="0">
            <a:spAutoFit/>
          </a:bodyPr>
          <a:lstStyle/>
          <a:p>
            <a:r>
              <a:rPr lang="zh-CN" altLang="en-US" dirty="0"/>
              <a:t>计算</a:t>
            </a:r>
          </a:p>
        </p:txBody>
      </p:sp>
      <p:sp>
        <p:nvSpPr>
          <p:cNvPr id="31" name="文本框 30">
            <a:extLst>
              <a:ext uri="{FF2B5EF4-FFF2-40B4-BE49-F238E27FC236}">
                <a16:creationId xmlns:a16="http://schemas.microsoft.com/office/drawing/2014/main" id="{1EB1564B-FA7F-483E-838B-92AF6D46719F}"/>
              </a:ext>
            </a:extLst>
          </p:cNvPr>
          <p:cNvSpPr txBox="1"/>
          <p:nvPr/>
        </p:nvSpPr>
        <p:spPr>
          <a:xfrm>
            <a:off x="1049469" y="3805965"/>
            <a:ext cx="685799" cy="369332"/>
          </a:xfrm>
          <a:prstGeom prst="rect">
            <a:avLst/>
          </a:prstGeom>
          <a:noFill/>
        </p:spPr>
        <p:txBody>
          <a:bodyPr wrap="square" rtlCol="0">
            <a:spAutoFit/>
          </a:bodyPr>
          <a:lstStyle/>
          <a:p>
            <a:r>
              <a:rPr lang="zh-CN" altLang="en-US" dirty="0"/>
              <a:t>打印</a:t>
            </a:r>
          </a:p>
        </p:txBody>
      </p:sp>
      <p:sp>
        <p:nvSpPr>
          <p:cNvPr id="32" name="文本框 31">
            <a:extLst>
              <a:ext uri="{FF2B5EF4-FFF2-40B4-BE49-F238E27FC236}">
                <a16:creationId xmlns:a16="http://schemas.microsoft.com/office/drawing/2014/main" id="{37A50A7E-4FB5-4E71-886D-7BBFF5A77779}"/>
              </a:ext>
            </a:extLst>
          </p:cNvPr>
          <p:cNvSpPr txBox="1"/>
          <p:nvPr/>
        </p:nvSpPr>
        <p:spPr>
          <a:xfrm>
            <a:off x="3116378" y="4933605"/>
            <a:ext cx="1390635" cy="369332"/>
          </a:xfrm>
          <a:prstGeom prst="rect">
            <a:avLst/>
          </a:prstGeom>
          <a:noFill/>
        </p:spPr>
        <p:txBody>
          <a:bodyPr wrap="square" rtlCol="0">
            <a:spAutoFit/>
          </a:bodyPr>
          <a:lstStyle/>
          <a:p>
            <a:r>
              <a:rPr lang="en-US" altLang="zh-CN" dirty="0"/>
              <a:t>A          /19</a:t>
            </a:r>
            <a:endParaRPr lang="zh-CN" altLang="en-US" dirty="0"/>
          </a:p>
        </p:txBody>
      </p:sp>
      <p:sp>
        <p:nvSpPr>
          <p:cNvPr id="33" name="文本框 32">
            <a:extLst>
              <a:ext uri="{FF2B5EF4-FFF2-40B4-BE49-F238E27FC236}">
                <a16:creationId xmlns:a16="http://schemas.microsoft.com/office/drawing/2014/main" id="{493C4C0D-7B82-48F3-A0FB-6DA01F6B478C}"/>
              </a:ext>
            </a:extLst>
          </p:cNvPr>
          <p:cNvSpPr txBox="1"/>
          <p:nvPr/>
        </p:nvSpPr>
        <p:spPr>
          <a:xfrm>
            <a:off x="2894952" y="3646064"/>
            <a:ext cx="1390635" cy="369332"/>
          </a:xfrm>
          <a:prstGeom prst="rect">
            <a:avLst/>
          </a:prstGeom>
          <a:noFill/>
        </p:spPr>
        <p:txBody>
          <a:bodyPr wrap="square" rtlCol="0">
            <a:spAutoFit/>
          </a:bodyPr>
          <a:lstStyle/>
          <a:p>
            <a:r>
              <a:rPr lang="en-US" altLang="zh-CN" dirty="0"/>
              <a:t>B        /16</a:t>
            </a:r>
            <a:endParaRPr lang="zh-CN" altLang="en-US" dirty="0"/>
          </a:p>
        </p:txBody>
      </p:sp>
      <p:sp>
        <p:nvSpPr>
          <p:cNvPr id="34" name="文本框 33">
            <a:extLst>
              <a:ext uri="{FF2B5EF4-FFF2-40B4-BE49-F238E27FC236}">
                <a16:creationId xmlns:a16="http://schemas.microsoft.com/office/drawing/2014/main" id="{A2806F2D-C68F-4766-8998-A3D5227647E8}"/>
              </a:ext>
            </a:extLst>
          </p:cNvPr>
          <p:cNvSpPr txBox="1"/>
          <p:nvPr/>
        </p:nvSpPr>
        <p:spPr>
          <a:xfrm>
            <a:off x="4857086" y="3632491"/>
            <a:ext cx="1390635" cy="369332"/>
          </a:xfrm>
          <a:prstGeom prst="rect">
            <a:avLst/>
          </a:prstGeom>
          <a:noFill/>
        </p:spPr>
        <p:txBody>
          <a:bodyPr wrap="square" rtlCol="0">
            <a:spAutoFit/>
          </a:bodyPr>
          <a:lstStyle/>
          <a:p>
            <a:r>
              <a:rPr lang="en-US" altLang="zh-CN" dirty="0"/>
              <a:t>A    /2</a:t>
            </a:r>
            <a:endParaRPr lang="zh-CN" altLang="en-US" dirty="0"/>
          </a:p>
        </p:txBody>
      </p:sp>
      <p:sp>
        <p:nvSpPr>
          <p:cNvPr id="35" name="文本框 34">
            <a:extLst>
              <a:ext uri="{FF2B5EF4-FFF2-40B4-BE49-F238E27FC236}">
                <a16:creationId xmlns:a16="http://schemas.microsoft.com/office/drawing/2014/main" id="{267E0064-002D-4528-B345-72ABB06214EA}"/>
              </a:ext>
            </a:extLst>
          </p:cNvPr>
          <p:cNvSpPr txBox="1"/>
          <p:nvPr/>
        </p:nvSpPr>
        <p:spPr>
          <a:xfrm>
            <a:off x="1744793" y="4811923"/>
            <a:ext cx="1390635" cy="369332"/>
          </a:xfrm>
          <a:prstGeom prst="rect">
            <a:avLst/>
          </a:prstGeom>
          <a:noFill/>
        </p:spPr>
        <p:txBody>
          <a:bodyPr wrap="square" rtlCol="0">
            <a:spAutoFit/>
          </a:bodyPr>
          <a:lstStyle/>
          <a:p>
            <a:r>
              <a:rPr lang="en-US" altLang="zh-CN" dirty="0"/>
              <a:t>B     /3</a:t>
            </a:r>
            <a:endParaRPr lang="zh-CN" altLang="en-US" dirty="0"/>
          </a:p>
        </p:txBody>
      </p:sp>
      <p:sp>
        <p:nvSpPr>
          <p:cNvPr id="36" name="文本框 35">
            <a:extLst>
              <a:ext uri="{FF2B5EF4-FFF2-40B4-BE49-F238E27FC236}">
                <a16:creationId xmlns:a16="http://schemas.microsoft.com/office/drawing/2014/main" id="{7A2D98A4-AE47-456E-B36D-26F97864508F}"/>
              </a:ext>
            </a:extLst>
          </p:cNvPr>
          <p:cNvSpPr txBox="1"/>
          <p:nvPr/>
        </p:nvSpPr>
        <p:spPr>
          <a:xfrm>
            <a:off x="2287718" y="5888249"/>
            <a:ext cx="4629150" cy="369332"/>
          </a:xfrm>
          <a:prstGeom prst="rect">
            <a:avLst/>
          </a:prstGeom>
          <a:noFill/>
        </p:spPr>
        <p:txBody>
          <a:bodyPr wrap="square" rtlCol="0">
            <a:spAutoFit/>
          </a:bodyPr>
          <a:lstStyle/>
          <a:p>
            <a:r>
              <a:rPr lang="en-US" altLang="zh-CN" dirty="0"/>
              <a:t>   3                         19     22    24</a:t>
            </a:r>
            <a:endParaRPr lang="zh-CN" altLang="en-US" dirty="0"/>
          </a:p>
        </p:txBody>
      </p:sp>
      <p:cxnSp>
        <p:nvCxnSpPr>
          <p:cNvPr id="37" name="直接连接符 36">
            <a:extLst>
              <a:ext uri="{FF2B5EF4-FFF2-40B4-BE49-F238E27FC236}">
                <a16:creationId xmlns:a16="http://schemas.microsoft.com/office/drawing/2014/main" id="{7A00C8FB-6792-4DEB-8C71-CC7FE19B4343}"/>
              </a:ext>
            </a:extLst>
          </p:cNvPr>
          <p:cNvCxnSpPr>
            <a:cxnSpLocks/>
          </p:cNvCxnSpPr>
          <p:nvPr/>
        </p:nvCxnSpPr>
        <p:spPr>
          <a:xfrm>
            <a:off x="5526218" y="4000156"/>
            <a:ext cx="0" cy="19050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1474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32" grpId="0"/>
      <p:bldP spid="33" grpId="0"/>
      <p:bldP spid="34" grpId="0"/>
      <p:bldP spid="3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6348" y="1364072"/>
            <a:ext cx="8448133" cy="4983719"/>
          </a:xfrm>
        </p:spPr>
        <p:txBody>
          <a:bodyPr>
            <a:noAutofit/>
          </a:bodyPr>
          <a:lstStyle/>
          <a:p>
            <a:pPr marL="714375" indent="-714375">
              <a:buNone/>
              <a:defRPr/>
            </a:pPr>
            <a:r>
              <a:rPr lang="zh-CN" altLang="en-US" sz="2400" dirty="0">
                <a:solidFill>
                  <a:srgbClr val="FF0000"/>
                </a:solidFill>
                <a:latin typeface="微软雅黑" panose="020B0503020204020204" pitchFamily="34" charset="-122"/>
                <a:ea typeface="微软雅黑" panose="020B0503020204020204" pitchFamily="34" charset="-122"/>
              </a:rPr>
              <a:t>二、多道批处理系统主要特征</a:t>
            </a:r>
            <a:r>
              <a:rPr lang="zh-CN" altLang="en-US" sz="2400" dirty="0">
                <a:latin typeface="微软雅黑" panose="020B0503020204020204" pitchFamily="34" charset="-122"/>
                <a:ea typeface="微软雅黑" panose="020B0503020204020204" pitchFamily="34" charset="-122"/>
              </a:rPr>
              <a:t>：</a:t>
            </a:r>
          </a:p>
          <a:p>
            <a:pPr marL="714375" indent="-714375">
              <a:buNone/>
              <a:defRPr/>
            </a:pPr>
            <a:r>
              <a:rPr lang="zh-CN" altLang="en-US" sz="2400" dirty="0">
                <a:latin typeface="微软雅黑" panose="020B0503020204020204" pitchFamily="34" charset="-122"/>
                <a:ea typeface="微软雅黑" panose="020B0503020204020204" pitchFamily="34" charset="-122"/>
              </a:rPr>
              <a:t>    多道性、无序性、调度性（进程调度和作业调度）</a:t>
            </a:r>
          </a:p>
          <a:p>
            <a:pPr marL="714375" indent="-714375">
              <a:buNone/>
              <a:defRPr/>
            </a:pPr>
            <a:r>
              <a:rPr lang="zh-CN" altLang="en-US" sz="2400" dirty="0">
                <a:solidFill>
                  <a:srgbClr val="FF0000"/>
                </a:solidFill>
                <a:latin typeface="微软雅黑" panose="020B0503020204020204" pitchFamily="34" charset="-122"/>
                <a:ea typeface="微软雅黑" panose="020B0503020204020204" pitchFamily="34" charset="-122"/>
              </a:rPr>
              <a:t>三、多道批处理的主要优点</a:t>
            </a:r>
            <a:r>
              <a:rPr lang="zh-CN" altLang="en-US" sz="2400" dirty="0">
                <a:latin typeface="微软雅黑" panose="020B0503020204020204" pitchFamily="34" charset="-122"/>
                <a:ea typeface="微软雅黑" panose="020B0503020204020204" pitchFamily="34" charset="-122"/>
              </a:rPr>
              <a:t>：提高了资源利用率和吞吐能力</a:t>
            </a:r>
          </a:p>
          <a:p>
            <a:pPr marL="714375" indent="-714375">
              <a:buNone/>
              <a:defRPr/>
            </a:pPr>
            <a:r>
              <a:rPr lang="zh-CN" altLang="en-US" sz="2400" dirty="0">
                <a:latin typeface="微软雅黑" panose="020B0503020204020204" pitchFamily="34" charset="-122"/>
                <a:ea typeface="微软雅黑" panose="020B0503020204020204" pitchFamily="34" charset="-122"/>
              </a:rPr>
              <a:t>    多道批处理的</a:t>
            </a:r>
            <a:r>
              <a:rPr lang="zh-CN" altLang="en-US" sz="2400" dirty="0">
                <a:solidFill>
                  <a:srgbClr val="FF0000"/>
                </a:solidFill>
                <a:latin typeface="微软雅黑" panose="020B0503020204020204" pitchFamily="34" charset="-122"/>
                <a:ea typeface="微软雅黑" panose="020B0503020204020204" pitchFamily="34" charset="-122"/>
              </a:rPr>
              <a:t>主要缺点</a:t>
            </a:r>
            <a:r>
              <a:rPr lang="zh-CN" altLang="en-US" sz="2400" dirty="0">
                <a:latin typeface="微软雅黑" panose="020B0503020204020204" pitchFamily="34" charset="-122"/>
                <a:ea typeface="微软雅黑" panose="020B0503020204020204" pitchFamily="34" charset="-122"/>
              </a:rPr>
              <a:t>：平均周转时间长，没有交互能力</a:t>
            </a:r>
            <a:endParaRPr lang="en-US" altLang="zh-CN" sz="2400" dirty="0">
              <a:latin typeface="微软雅黑" panose="020B0503020204020204" pitchFamily="34" charset="-122"/>
              <a:ea typeface="微软雅黑" panose="020B0503020204020204" pitchFamily="34" charset="-122"/>
            </a:endParaRPr>
          </a:p>
          <a:p>
            <a:pPr marL="714375" indent="-714375">
              <a:buNone/>
              <a:defRPr/>
            </a:pPr>
            <a:r>
              <a:rPr lang="zh-CN" altLang="en-US" sz="2400" dirty="0">
                <a:solidFill>
                  <a:srgbClr val="FF0000"/>
                </a:solidFill>
                <a:latin typeface="微软雅黑" panose="020B0503020204020204" pitchFamily="34" charset="-122"/>
                <a:ea typeface="微软雅黑" panose="020B0503020204020204" pitchFamily="34" charset="-122"/>
              </a:rPr>
              <a:t>四、多道批处理系统需要解决的</a:t>
            </a:r>
            <a:r>
              <a:rPr lang="en-US" altLang="zh-CN" sz="2400" dirty="0">
                <a:solidFill>
                  <a:srgbClr val="FF0000"/>
                </a:solidFill>
                <a:latin typeface="微软雅黑" panose="020B0503020204020204" pitchFamily="34" charset="-122"/>
                <a:ea typeface="微软雅黑" panose="020B0503020204020204" pitchFamily="34" charset="-122"/>
              </a:rPr>
              <a:t>5</a:t>
            </a:r>
            <a:r>
              <a:rPr lang="zh-CN" altLang="en-US" sz="2400" dirty="0">
                <a:solidFill>
                  <a:srgbClr val="FF0000"/>
                </a:solidFill>
                <a:latin typeface="微软雅黑" panose="020B0503020204020204" pitchFamily="34" charset="-122"/>
                <a:ea typeface="微软雅黑" panose="020B0503020204020204" pitchFamily="34" charset="-122"/>
              </a:rPr>
              <a:t>个问题</a:t>
            </a:r>
          </a:p>
          <a:p>
            <a:pPr marL="300038" lvl="1" indent="0">
              <a:buNone/>
              <a:defRPr/>
            </a:pPr>
            <a:r>
              <a:rPr lang="en-US" altLang="zh-CN" sz="2400" dirty="0">
                <a:latin typeface="微软雅黑" panose="020B0503020204020204" pitchFamily="34" charset="-122"/>
                <a:ea typeface="微软雅黑" panose="020B0503020204020204" pitchFamily="34" charset="-122"/>
              </a:rPr>
              <a:t> 1</a:t>
            </a:r>
            <a:r>
              <a:rPr lang="zh-CN" altLang="en-US" sz="2400" dirty="0">
                <a:latin typeface="微软雅黑" panose="020B0503020204020204" pitchFamily="34" charset="-122"/>
                <a:ea typeface="微软雅黑" panose="020B0503020204020204" pitchFamily="34" charset="-122"/>
              </a:rPr>
              <a:t>、处理机管理：分配和控制</a:t>
            </a:r>
            <a:r>
              <a:rPr lang="en-US" altLang="zh-CN" sz="2400" dirty="0">
                <a:latin typeface="微软雅黑" panose="020B0503020204020204" pitchFamily="34" charset="-122"/>
                <a:ea typeface="微软雅黑" panose="020B0503020204020204" pitchFamily="34" charset="-122"/>
              </a:rPr>
              <a:t>CPU</a:t>
            </a:r>
            <a:endParaRPr lang="zh-CN" altLang="en-US" sz="2400" dirty="0">
              <a:latin typeface="微软雅黑" panose="020B0503020204020204" pitchFamily="34" charset="-122"/>
              <a:ea typeface="微软雅黑" panose="020B0503020204020204" pitchFamily="34" charset="-122"/>
            </a:endParaRPr>
          </a:p>
          <a:p>
            <a:pPr marL="300038" lvl="1" indent="0">
              <a:buNone/>
              <a:defRPr/>
            </a:pPr>
            <a:r>
              <a:rPr lang="en-US" altLang="zh-CN" sz="2400" dirty="0">
                <a:latin typeface="微软雅黑" panose="020B0503020204020204" pitchFamily="34" charset="-122"/>
                <a:ea typeface="微软雅黑" panose="020B0503020204020204" pitchFamily="34" charset="-122"/>
              </a:rPr>
              <a:t> 2</a:t>
            </a:r>
            <a:r>
              <a:rPr lang="zh-CN" altLang="en-US" sz="2400" dirty="0">
                <a:latin typeface="微软雅黑" panose="020B0503020204020204" pitchFamily="34" charset="-122"/>
                <a:ea typeface="微软雅黑" panose="020B0503020204020204" pitchFamily="34" charset="-122"/>
              </a:rPr>
              <a:t>、存储器管理：内存分配与回收</a:t>
            </a:r>
            <a:endParaRPr lang="en-US" altLang="zh-CN" sz="2400" dirty="0">
              <a:latin typeface="微软雅黑" panose="020B0503020204020204" pitchFamily="34" charset="-122"/>
              <a:ea typeface="微软雅黑" panose="020B0503020204020204" pitchFamily="34" charset="-122"/>
            </a:endParaRPr>
          </a:p>
          <a:p>
            <a:pPr marL="0" indent="0">
              <a:buNone/>
            </a:pPr>
            <a:r>
              <a:rPr lang="en-US" altLang="zh-CN" sz="2400" dirty="0">
                <a:latin typeface="微软雅黑" panose="020B0503020204020204" pitchFamily="34" charset="-122"/>
                <a:ea typeface="微软雅黑" panose="020B0503020204020204" pitchFamily="34" charset="-122"/>
              </a:rPr>
              <a:t>    3</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设备管理：</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设备的分配与操纵</a:t>
            </a:r>
          </a:p>
          <a:p>
            <a:pPr marL="0" indent="0">
              <a:buNone/>
            </a:pPr>
            <a:r>
              <a:rPr lang="en-US" altLang="zh-CN" sz="2400" dirty="0">
                <a:latin typeface="微软雅黑" panose="020B0503020204020204" pitchFamily="34" charset="-122"/>
                <a:ea typeface="微软雅黑" panose="020B0503020204020204" pitchFamily="34" charset="-122"/>
              </a:rPr>
              <a:t>    4</a:t>
            </a:r>
            <a:r>
              <a:rPr lang="zh-CN" altLang="en-US" sz="2400" dirty="0">
                <a:latin typeface="微软雅黑" panose="020B0503020204020204" pitchFamily="34" charset="-122"/>
                <a:ea typeface="微软雅黑" panose="020B0503020204020204" pitchFamily="34" charset="-122"/>
              </a:rPr>
              <a:t>、文件管理：文件的存取、共享和保护</a:t>
            </a:r>
          </a:p>
          <a:p>
            <a:pPr marL="0" indent="0">
              <a:buNone/>
            </a:pPr>
            <a:r>
              <a:rPr lang="en-US" altLang="zh-CN" sz="2400" dirty="0">
                <a:latin typeface="微软雅黑" panose="020B0503020204020204" pitchFamily="34" charset="-122"/>
                <a:ea typeface="微软雅黑" panose="020B0503020204020204" pitchFamily="34" charset="-122"/>
              </a:rPr>
              <a:t>    5</a:t>
            </a:r>
            <a:r>
              <a:rPr lang="zh-CN" altLang="en-US" sz="2400" dirty="0">
                <a:latin typeface="微软雅黑" panose="020B0503020204020204" pitchFamily="34" charset="-122"/>
                <a:ea typeface="微软雅黑" panose="020B0503020204020204" pitchFamily="34" charset="-122"/>
              </a:rPr>
              <a:t>、作业管理：如何组织作业运行</a:t>
            </a:r>
            <a:endParaRPr lang="en-US" altLang="zh-CN" sz="2400" dirty="0">
              <a:latin typeface="微软雅黑" panose="020B0503020204020204" pitchFamily="34" charset="-122"/>
              <a:ea typeface="微软雅黑" panose="020B0503020204020204" pitchFamily="34" charset="-122"/>
            </a:endParaRPr>
          </a:p>
          <a:p>
            <a:pPr marL="300038" lvl="1" indent="0">
              <a:buNone/>
              <a:defRPr/>
            </a:pPr>
            <a:endParaRPr lang="zh-CN" altLang="en-US" sz="2400" dirty="0">
              <a:latin typeface="微软雅黑" panose="020B0503020204020204" pitchFamily="34" charset="-122"/>
              <a:ea typeface="微软雅黑" panose="020B0503020204020204" pitchFamily="34" charset="-122"/>
            </a:endParaRPr>
          </a:p>
          <a:p>
            <a:pPr marL="0" indent="0" eaLnBrk="1" hangingPunct="1">
              <a:buNone/>
              <a:defRPr/>
            </a:pPr>
            <a:r>
              <a:rPr lang="en-US" altLang="zh-CN" sz="2400" dirty="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p:txBody>
      </p:sp>
      <p:sp>
        <p:nvSpPr>
          <p:cNvPr id="4" name="Rectangle 2">
            <a:extLst>
              <a:ext uri="{FF2B5EF4-FFF2-40B4-BE49-F238E27FC236}">
                <a16:creationId xmlns:a16="http://schemas.microsoft.com/office/drawing/2014/main" id="{29214A43-21CB-DE4E-A9A1-859348525650}"/>
              </a:ext>
            </a:extLst>
          </p:cNvPr>
          <p:cNvSpPr txBox="1">
            <a:spLocks noChangeArrowheads="1"/>
          </p:cNvSpPr>
          <p:nvPr/>
        </p:nvSpPr>
        <p:spPr>
          <a:xfrm>
            <a:off x="1152938" y="411163"/>
            <a:ext cx="5128592" cy="685800"/>
          </a:xfrm>
          <a:prstGeom prst="rect">
            <a:avLst/>
          </a:prstGeo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defRPr/>
            </a:pPr>
            <a:r>
              <a:rPr lang="en-US" altLang="zh-CN" sz="3200">
                <a:solidFill>
                  <a:srgbClr val="4A66AC">
                    <a:lumMod val="75000"/>
                  </a:srgbClr>
                </a:solidFill>
                <a:effectLst>
                  <a:outerShdw blurRad="38100" dist="38100" dir="2700000" algn="tl">
                    <a:srgbClr val="000000">
                      <a:alpha val="43137"/>
                    </a:srgbClr>
                  </a:outerShdw>
                </a:effectLst>
              </a:rPr>
              <a:t>1.2.3 </a:t>
            </a:r>
            <a:r>
              <a:rPr lang="zh-CN" altLang="en-US" sz="3200">
                <a:solidFill>
                  <a:srgbClr val="4A66AC">
                    <a:lumMod val="75000"/>
                  </a:srgbClr>
                </a:solidFill>
                <a:effectLst>
                  <a:outerShdw blurRad="38100" dist="38100" dir="2700000" algn="tl">
                    <a:srgbClr val="000000">
                      <a:alpha val="43137"/>
                    </a:srgbClr>
                  </a:outerShdw>
                </a:effectLst>
              </a:rPr>
              <a:t>多道批处理系统</a:t>
            </a:r>
            <a:endParaRPr lang="zh-CN" altLang="en-US" sz="3200" dirty="0">
              <a:solidFill>
                <a:srgbClr val="4A66AC">
                  <a:lumMod val="75000"/>
                </a:srgb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12813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idx="1"/>
          </p:nvPr>
        </p:nvSpPr>
        <p:spPr>
          <a:xfrm>
            <a:off x="816972" y="1321869"/>
            <a:ext cx="7071066" cy="4548843"/>
          </a:xfrm>
        </p:spPr>
        <p:txBody>
          <a:bodyPr>
            <a:noAutofit/>
          </a:bodyPr>
          <a:lstStyle/>
          <a:p>
            <a:pPr marL="496491" indent="-496491">
              <a:buNone/>
              <a:defRPr/>
            </a:pPr>
            <a:r>
              <a:rPr lang="zh-CN" altLang="en-US" sz="2400" dirty="0">
                <a:latin typeface="微软雅黑" panose="020B0503020204020204" pitchFamily="34" charset="-122"/>
                <a:ea typeface="微软雅黑" panose="020B0503020204020204" pitchFamily="34" charset="-122"/>
              </a:rPr>
              <a:t>一、分时系统的产生</a:t>
            </a:r>
          </a:p>
          <a:p>
            <a:pPr marL="496491" indent="-496491">
              <a:buNone/>
              <a:defRPr/>
            </a:pPr>
            <a:r>
              <a:rPr lang="zh-CN" altLang="en-US" sz="2400" dirty="0">
                <a:latin typeface="微软雅黑" panose="020B0503020204020204" pitchFamily="34" charset="-122"/>
                <a:ea typeface="微软雅黑" panose="020B0503020204020204" pitchFamily="34" charset="-122"/>
              </a:rPr>
              <a:t>    用户需要：人机交互、共享主机、便于用户上机</a:t>
            </a:r>
          </a:p>
          <a:p>
            <a:pPr marL="496491" indent="-496491">
              <a:buNone/>
              <a:defRPr/>
            </a:pPr>
            <a:r>
              <a:rPr lang="zh-CN" altLang="en-US" sz="2400" dirty="0">
                <a:latin typeface="微软雅黑" panose="020B0503020204020204" pitchFamily="34" charset="-122"/>
                <a:ea typeface="微软雅黑" panose="020B0503020204020204" pitchFamily="34" charset="-122"/>
              </a:rPr>
              <a:t>二、分时系统实现中的关键问题：</a:t>
            </a:r>
          </a:p>
          <a:p>
            <a:pPr marL="496491" indent="-496491">
              <a:buNone/>
              <a:defRPr/>
            </a:pPr>
            <a:r>
              <a:rPr lang="zh-CN" altLang="en-US" sz="2400" dirty="0">
                <a:latin typeface="微软雅黑" panose="020B0503020204020204" pitchFamily="34" charset="-122"/>
                <a:ea typeface="微软雅黑" panose="020B0503020204020204" pitchFamily="34" charset="-122"/>
              </a:rPr>
              <a:t>    及时接收：实现多个用户的信息及时接收。</a:t>
            </a:r>
          </a:p>
          <a:p>
            <a:pPr marL="496491" indent="-496491">
              <a:buNone/>
              <a:defRPr/>
            </a:pPr>
            <a:r>
              <a:rPr lang="zh-CN" altLang="en-US" sz="2400" dirty="0">
                <a:latin typeface="微软雅黑" panose="020B0503020204020204" pitchFamily="34" charset="-122"/>
                <a:ea typeface="微软雅黑" panose="020B0503020204020204" pitchFamily="34" charset="-122"/>
              </a:rPr>
              <a:t>    及时处理：及时控制作业的运行。</a:t>
            </a:r>
          </a:p>
          <a:p>
            <a:pPr marL="496491" indent="-496491">
              <a:buNone/>
              <a:defRPr/>
            </a:pPr>
            <a:r>
              <a:rPr lang="zh-CN" altLang="en-US" sz="2400" dirty="0">
                <a:latin typeface="微软雅黑" panose="020B0503020204020204" pitchFamily="34" charset="-122"/>
                <a:ea typeface="微软雅黑" panose="020B0503020204020204" pitchFamily="34" charset="-122"/>
              </a:rPr>
              <a:t>三、分时系统实现的方法</a:t>
            </a:r>
          </a:p>
          <a:p>
            <a:pPr eaLnBrk="1" hangingPunct="1">
              <a:lnSpc>
                <a:spcPct val="90000"/>
              </a:lnSpc>
              <a:defRPr/>
            </a:pPr>
            <a:r>
              <a:rPr lang="zh-CN" altLang="en-US" sz="2400" dirty="0">
                <a:latin typeface="微软雅黑" panose="020B0503020204020204" pitchFamily="34" charset="-122"/>
                <a:ea typeface="微软雅黑" panose="020B0503020204020204" pitchFamily="34" charset="-122"/>
              </a:rPr>
              <a:t>    简单分时系统</a:t>
            </a:r>
          </a:p>
          <a:p>
            <a:pPr eaLnBrk="1" hangingPunct="1">
              <a:lnSpc>
                <a:spcPct val="90000"/>
              </a:lnSpc>
              <a:defRPr/>
            </a:pPr>
            <a:r>
              <a:rPr lang="zh-CN" altLang="en-US" sz="2400" dirty="0">
                <a:latin typeface="微软雅黑" panose="020B0503020204020204" pitchFamily="34" charset="-122"/>
                <a:ea typeface="微软雅黑" panose="020B0503020204020204" pitchFamily="34" charset="-122"/>
              </a:rPr>
              <a:t>    具有“前台”和“后台”的分时系统</a:t>
            </a:r>
          </a:p>
          <a:p>
            <a:pPr eaLnBrk="1" hangingPunct="1">
              <a:lnSpc>
                <a:spcPct val="90000"/>
              </a:lnSpc>
              <a:defRPr/>
            </a:pPr>
            <a:r>
              <a:rPr lang="zh-CN" altLang="en-US" sz="2400" dirty="0">
                <a:latin typeface="微软雅黑" panose="020B0503020204020204" pitchFamily="34" charset="-122"/>
                <a:ea typeface="微软雅黑" panose="020B0503020204020204" pitchFamily="34" charset="-122"/>
              </a:rPr>
              <a:t>    多道分时系统</a:t>
            </a:r>
          </a:p>
        </p:txBody>
      </p:sp>
      <p:sp>
        <p:nvSpPr>
          <p:cNvPr id="4" name="标题 1"/>
          <p:cNvSpPr txBox="1">
            <a:spLocks/>
          </p:cNvSpPr>
          <p:nvPr/>
        </p:nvSpPr>
        <p:spPr>
          <a:xfrm>
            <a:off x="1192695" y="363224"/>
            <a:ext cx="5893905" cy="70246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1.2.4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分时操作系统</a:t>
            </a:r>
          </a:p>
        </p:txBody>
      </p:sp>
    </p:spTree>
    <p:extLst>
      <p:ext uri="{BB962C8B-B14F-4D97-AF65-F5344CB8AC3E}">
        <p14:creationId xmlns:p14="http://schemas.microsoft.com/office/powerpoint/2010/main" val="414138357"/>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7" name="Rectangle 3"/>
          <p:cNvSpPr>
            <a:spLocks noGrp="1" noChangeArrowheads="1"/>
          </p:cNvSpPr>
          <p:nvPr>
            <p:ph idx="1"/>
          </p:nvPr>
        </p:nvSpPr>
        <p:spPr>
          <a:xfrm>
            <a:off x="916305" y="1286315"/>
            <a:ext cx="7182798" cy="4279598"/>
          </a:xfrm>
        </p:spPr>
        <p:txBody>
          <a:bodyPr/>
          <a:lstStyle/>
          <a:p>
            <a:pPr eaLnBrk="1" hangingPunct="1"/>
            <a:r>
              <a:rPr lang="zh-CN" altLang="en-US" sz="2400" dirty="0">
                <a:latin typeface="微软雅黑" panose="020B0503020204020204" pitchFamily="34" charset="-122"/>
                <a:ea typeface="微软雅黑" panose="020B0503020204020204" pitchFamily="34" charset="-122"/>
              </a:rPr>
              <a:t>特点：</a:t>
            </a:r>
          </a:p>
          <a:p>
            <a:pPr lvl="1" eaLnBrk="1" hangingPunct="1"/>
            <a:r>
              <a:rPr lang="zh-CN" altLang="en-US" sz="2400" u="sng" dirty="0">
                <a:latin typeface="微软雅黑" panose="020B0503020204020204" pitchFamily="34" charset="-122"/>
                <a:ea typeface="微软雅黑" panose="020B0503020204020204" pitchFamily="34" charset="-122"/>
              </a:rPr>
              <a:t>多路性</a:t>
            </a:r>
            <a:r>
              <a:rPr lang="zh-CN" altLang="en-US" sz="2400" dirty="0">
                <a:latin typeface="微软雅黑" panose="020B0503020204020204" pitchFamily="34" charset="-122"/>
                <a:ea typeface="微软雅黑" panose="020B0503020204020204" pitchFamily="34" charset="-122"/>
              </a:rPr>
              <a:t>：一个主机与多个终端相连；</a:t>
            </a:r>
            <a:endParaRPr lang="en-US" altLang="zh-CN" sz="2400" dirty="0">
              <a:latin typeface="微软雅黑" panose="020B0503020204020204" pitchFamily="34" charset="-122"/>
              <a:ea typeface="微软雅黑" panose="020B0503020204020204" pitchFamily="34" charset="-122"/>
            </a:endParaRPr>
          </a:p>
          <a:p>
            <a:pPr lvl="1" eaLnBrk="1" hangingPunct="1"/>
            <a:r>
              <a:rPr lang="zh-CN" altLang="en-US" sz="2400" u="sng" dirty="0">
                <a:latin typeface="微软雅黑" panose="020B0503020204020204" pitchFamily="34" charset="-122"/>
                <a:ea typeface="微软雅黑" panose="020B0503020204020204" pitchFamily="34" charset="-122"/>
              </a:rPr>
              <a:t>独立性</a:t>
            </a:r>
            <a:r>
              <a:rPr lang="zh-CN" altLang="en-US" sz="2400" dirty="0">
                <a:latin typeface="微软雅黑" panose="020B0503020204020204" pitchFamily="34" charset="-122"/>
                <a:ea typeface="微软雅黑" panose="020B0503020204020204" pitchFamily="34" charset="-122"/>
              </a:rPr>
              <a:t>：彼此独立操作，互不干扰；</a:t>
            </a:r>
          </a:p>
          <a:p>
            <a:pPr lvl="1" eaLnBrk="1" hangingPunct="1"/>
            <a:r>
              <a:rPr lang="zh-CN" altLang="en-US" sz="2400" u="sng" dirty="0">
                <a:latin typeface="微软雅黑" panose="020B0503020204020204" pitchFamily="34" charset="-122"/>
                <a:ea typeface="微软雅黑" panose="020B0503020204020204" pitchFamily="34" charset="-122"/>
              </a:rPr>
              <a:t>及时性</a:t>
            </a:r>
            <a:r>
              <a:rPr lang="zh-CN" altLang="en-US" sz="2400" dirty="0">
                <a:latin typeface="微软雅黑" panose="020B0503020204020204" pitchFamily="34" charset="-122"/>
                <a:ea typeface="微软雅黑" panose="020B0503020204020204" pitchFamily="34" charset="-122"/>
              </a:rPr>
              <a:t>：系统能在很短的时间得到回答；</a:t>
            </a:r>
            <a:endParaRPr lang="en-US" altLang="zh-CN" sz="2400" dirty="0">
              <a:latin typeface="微软雅黑" panose="020B0503020204020204" pitchFamily="34" charset="-122"/>
              <a:ea typeface="微软雅黑" panose="020B0503020204020204" pitchFamily="34" charset="-122"/>
            </a:endParaRPr>
          </a:p>
          <a:p>
            <a:pPr lvl="1" eaLnBrk="1" hangingPunct="1"/>
            <a:r>
              <a:rPr lang="zh-CN" altLang="en-US" sz="2400" u="sng" dirty="0">
                <a:latin typeface="微软雅黑" panose="020B0503020204020204" pitchFamily="34" charset="-122"/>
                <a:ea typeface="微软雅黑" panose="020B0503020204020204" pitchFamily="34" charset="-122"/>
              </a:rPr>
              <a:t>交互性</a:t>
            </a:r>
            <a:r>
              <a:rPr lang="zh-CN" altLang="en-US" sz="2400" dirty="0">
                <a:latin typeface="微软雅黑" panose="020B0503020204020204" pitchFamily="34" charset="-122"/>
                <a:ea typeface="微软雅黑" panose="020B0503020204020204" pitchFamily="34" charset="-122"/>
              </a:rPr>
              <a:t>：能实现人机对话</a:t>
            </a:r>
            <a:r>
              <a:rPr lang="zh-CN" altLang="en-US" sz="2400" dirty="0">
                <a:solidFill>
                  <a:srgbClr val="FF0000"/>
                </a:solidFill>
                <a:latin typeface="微软雅黑" panose="020B0503020204020204" pitchFamily="34" charset="-122"/>
                <a:ea typeface="微软雅黑" panose="020B0503020204020204" pitchFamily="34" charset="-122"/>
              </a:rPr>
              <a:t>（区别于批处理系统）</a:t>
            </a:r>
            <a:r>
              <a:rPr lang="zh-CN" altLang="en-US" sz="2400" dirty="0">
                <a:latin typeface="微软雅黑" panose="020B0503020204020204" pitchFamily="34" charset="-122"/>
                <a:ea typeface="微软雅黑" panose="020B0503020204020204" pitchFamily="34" charset="-122"/>
              </a:rPr>
              <a:t>；</a:t>
            </a:r>
            <a:endParaRPr lang="zh-CN" altLang="en-US" sz="2400" dirty="0">
              <a:solidFill>
                <a:srgbClr val="92D050"/>
              </a:solidFill>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典型系统：</a:t>
            </a:r>
          </a:p>
          <a:p>
            <a:pPr lvl="1" eaLnBrk="1" hangingPunct="1"/>
            <a:r>
              <a:rPr lang="en-US" altLang="en-US" sz="2400" dirty="0">
                <a:latin typeface="微软雅黑" panose="020B0503020204020204" pitchFamily="34" charset="-122"/>
                <a:ea typeface="微软雅黑" panose="020B0503020204020204" pitchFamily="34" charset="-122"/>
              </a:rPr>
              <a:t>Multics (MIT)</a:t>
            </a:r>
          </a:p>
          <a:p>
            <a:pPr lvl="1" eaLnBrk="1" hangingPunct="1"/>
            <a:r>
              <a:rPr lang="en-US" altLang="en-US" sz="2400" dirty="0">
                <a:latin typeface="微软雅黑" panose="020B0503020204020204" pitchFamily="34" charset="-122"/>
                <a:ea typeface="微软雅黑" panose="020B0503020204020204" pitchFamily="34" charset="-122"/>
              </a:rPr>
              <a:t>UNIX</a:t>
            </a:r>
          </a:p>
          <a:p>
            <a:pPr lvl="1" eaLnBrk="1" hangingPunct="1"/>
            <a:r>
              <a:rPr lang="en-US" altLang="zh-CN" sz="2400" dirty="0"/>
              <a:t>Linux</a:t>
            </a:r>
            <a:endParaRPr lang="en-US" altLang="zh-CN" sz="2400" dirty="0">
              <a:latin typeface="微软雅黑" panose="020B0503020204020204" pitchFamily="34" charset="-122"/>
              <a:ea typeface="微软雅黑" panose="020B0503020204020204" pitchFamily="34" charset="-122"/>
            </a:endParaRPr>
          </a:p>
          <a:p>
            <a:pPr lvl="1" eaLnBrk="1" hangingPunct="1"/>
            <a:endParaRPr lang="en-US" altLang="zh-CN" dirty="0"/>
          </a:p>
        </p:txBody>
      </p:sp>
      <p:sp>
        <p:nvSpPr>
          <p:cNvPr id="76802" name="Rectangle 2"/>
          <p:cNvSpPr>
            <a:spLocks noGrp="1" noChangeArrowheads="1"/>
          </p:cNvSpPr>
          <p:nvPr>
            <p:ph type="title" idx="4294967295"/>
          </p:nvPr>
        </p:nvSpPr>
        <p:spPr>
          <a:xfrm>
            <a:off x="1192696" y="420688"/>
            <a:ext cx="6241774" cy="742950"/>
          </a:xfrm>
          <a:prstGeom prst="rect">
            <a:avLst/>
          </a:prstGeom>
        </p:spPr>
        <p:txBody>
          <a:bodyPr/>
          <a:lstStyle/>
          <a:p>
            <a:pPr>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1.2.4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分时操作系统</a:t>
            </a:r>
            <a:endPar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AutoShape 2">
            <a:extLst>
              <a:ext uri="{FF2B5EF4-FFF2-40B4-BE49-F238E27FC236}">
                <a16:creationId xmlns:a16="http://schemas.microsoft.com/office/drawing/2014/main" id="{215D4996-8151-451E-A2F1-50089D21891F}"/>
              </a:ext>
            </a:extLst>
          </p:cNvPr>
          <p:cNvSpPr>
            <a:spLocks noChangeArrowheads="1"/>
          </p:cNvSpPr>
          <p:nvPr/>
        </p:nvSpPr>
        <p:spPr bwMode="auto">
          <a:xfrm rot="416012">
            <a:off x="1809883" y="5257237"/>
            <a:ext cx="1905000" cy="1155700"/>
          </a:xfrm>
          <a:prstGeom prst="cloudCallout">
            <a:avLst>
              <a:gd name="adj1" fmla="val 94709"/>
              <a:gd name="adj2" fmla="val -91049"/>
            </a:avLst>
          </a:prstGeom>
          <a:solidFill>
            <a:srgbClr val="FFFF00"/>
          </a:solidFill>
          <a:ln w="9525">
            <a:solidFill>
              <a:schemeClr val="tx1"/>
            </a:solidFill>
            <a:round/>
            <a:headEnd/>
            <a:tailEnd/>
          </a:ln>
          <a:effectLst/>
        </p:spPr>
        <p:txBody>
          <a:bodyPr wrap="none" anchor="ctr"/>
          <a:lstStyle/>
          <a:p>
            <a:pPr algn="ctr" eaLnBrk="1" hangingPunct="1">
              <a:defRPr/>
            </a:pPr>
            <a:r>
              <a:rPr kumimoji="1" lang="zh-CN" altLang="en-US" sz="2400" dirty="0">
                <a:ln>
                  <a:solidFill>
                    <a:srgbClr val="003366"/>
                  </a:solidFill>
                </a:ln>
                <a:solidFill>
                  <a:srgbClr val="003366"/>
                </a:solidFill>
                <a:effectLst>
                  <a:outerShdw blurRad="38100" dist="38100" dir="2700000" algn="tl">
                    <a:srgbClr val="FFFFFF"/>
                  </a:outerShdw>
                </a:effectLst>
                <a:latin typeface="Times New Roman" pitchFamily="18" charset="0"/>
              </a:rPr>
              <a:t>分时处理</a:t>
            </a:r>
          </a:p>
          <a:p>
            <a:pPr algn="ctr" eaLnBrk="1" hangingPunct="1">
              <a:defRPr/>
            </a:pPr>
            <a:r>
              <a:rPr kumimoji="1" lang="zh-CN" altLang="en-US" sz="2400" dirty="0">
                <a:ln>
                  <a:solidFill>
                    <a:srgbClr val="003366"/>
                  </a:solidFill>
                </a:ln>
                <a:solidFill>
                  <a:srgbClr val="003366"/>
                </a:solidFill>
                <a:effectLst>
                  <a:outerShdw blurRad="38100" dist="38100" dir="2700000" algn="tl">
                    <a:srgbClr val="FFFFFF"/>
                  </a:outerShdw>
                </a:effectLst>
                <a:latin typeface="Times New Roman" pitchFamily="18" charset="0"/>
              </a:rPr>
              <a:t>终端请求</a:t>
            </a:r>
          </a:p>
        </p:txBody>
      </p:sp>
      <p:sp>
        <p:nvSpPr>
          <p:cNvPr id="5" name="Rectangle 5">
            <a:extLst>
              <a:ext uri="{FF2B5EF4-FFF2-40B4-BE49-F238E27FC236}">
                <a16:creationId xmlns:a16="http://schemas.microsoft.com/office/drawing/2014/main" id="{522CCB06-C45A-4838-8761-99440DEC8C34}"/>
              </a:ext>
            </a:extLst>
          </p:cNvPr>
          <p:cNvSpPr>
            <a:spLocks noChangeArrowheads="1"/>
          </p:cNvSpPr>
          <p:nvPr/>
        </p:nvSpPr>
        <p:spPr bwMode="auto">
          <a:xfrm>
            <a:off x="4155195" y="3970663"/>
            <a:ext cx="4724400" cy="1524000"/>
          </a:xfrm>
          <a:prstGeom prst="rect">
            <a:avLst/>
          </a:prstGeom>
          <a:solidFill>
            <a:schemeClr val="bg1"/>
          </a:solidFill>
          <a:ln w="9525">
            <a:solidFill>
              <a:schemeClr val="tx1"/>
            </a:solidFill>
            <a:miter lim="800000"/>
            <a:headEnd/>
            <a:tailEnd/>
          </a:ln>
          <a:effectLst/>
        </p:spPr>
        <p:txBody>
          <a:bodyPr wrap="none" anchor="ctr"/>
          <a:lstStyle/>
          <a:p>
            <a:pPr algn="ctr" eaLnBrk="1" hangingPunct="1">
              <a:defRPr/>
            </a:pPr>
            <a:endParaRPr kumimoji="1" lang="en-US" altLang="zh-CN" sz="2400" b="1">
              <a:effectLst>
                <a:outerShdw blurRad="38100" dist="38100" dir="2700000" algn="tl">
                  <a:srgbClr val="C0C0C0"/>
                </a:outerShdw>
              </a:effectLst>
              <a:latin typeface="Times New Roman" pitchFamily="18" charset="0"/>
            </a:endParaRPr>
          </a:p>
          <a:p>
            <a:pPr algn="ctr" eaLnBrk="1" hangingPunct="1">
              <a:defRPr/>
            </a:pPr>
            <a:r>
              <a:rPr kumimoji="1" lang="en-US" altLang="zh-CN" sz="2400" b="1">
                <a:effectLst>
                  <a:outerShdw blurRad="38100" dist="38100" dir="2700000" algn="tl">
                    <a:srgbClr val="C0C0C0"/>
                  </a:outerShdw>
                </a:effectLst>
                <a:latin typeface="Times New Roman" pitchFamily="18" charset="0"/>
              </a:rPr>
              <a:t>Time Sharing OS</a:t>
            </a:r>
          </a:p>
        </p:txBody>
      </p:sp>
      <p:sp>
        <p:nvSpPr>
          <p:cNvPr id="6" name="Rectangle 6">
            <a:extLst>
              <a:ext uri="{FF2B5EF4-FFF2-40B4-BE49-F238E27FC236}">
                <a16:creationId xmlns:a16="http://schemas.microsoft.com/office/drawing/2014/main" id="{9D508062-86C2-48FE-B4C4-7D0AE412F33C}"/>
              </a:ext>
            </a:extLst>
          </p:cNvPr>
          <p:cNvSpPr>
            <a:spLocks noChangeArrowheads="1"/>
          </p:cNvSpPr>
          <p:nvPr/>
        </p:nvSpPr>
        <p:spPr bwMode="auto">
          <a:xfrm>
            <a:off x="5526795" y="3970663"/>
            <a:ext cx="2133600" cy="609600"/>
          </a:xfrm>
          <a:prstGeom prst="rect">
            <a:avLst/>
          </a:prstGeom>
          <a:solidFill>
            <a:schemeClr val="bg1"/>
          </a:solidFill>
          <a:ln w="9525">
            <a:solidFill>
              <a:schemeClr val="tx1"/>
            </a:solidFill>
            <a:miter lim="800000"/>
            <a:headEnd/>
            <a:tailEnd/>
          </a:ln>
          <a:effectLst/>
        </p:spPr>
        <p:txBody>
          <a:bodyPr wrap="none" anchor="ctr"/>
          <a:lstStyle/>
          <a:p>
            <a:pPr algn="ctr" eaLnBrk="1" hangingPunct="1">
              <a:defRPr/>
            </a:pPr>
            <a:r>
              <a:rPr kumimoji="1" lang="en-US" altLang="zh-CN" sz="2400" b="1">
                <a:effectLst>
                  <a:outerShdw blurRad="38100" dist="38100" dir="2700000" algn="tl">
                    <a:srgbClr val="C0C0C0"/>
                  </a:outerShdw>
                </a:effectLst>
                <a:latin typeface="Times New Roman" pitchFamily="18" charset="0"/>
              </a:rPr>
              <a:t>HAL</a:t>
            </a:r>
          </a:p>
        </p:txBody>
      </p:sp>
      <p:sp>
        <p:nvSpPr>
          <p:cNvPr id="7" name="AutoShape 7">
            <a:extLst>
              <a:ext uri="{FF2B5EF4-FFF2-40B4-BE49-F238E27FC236}">
                <a16:creationId xmlns:a16="http://schemas.microsoft.com/office/drawing/2014/main" id="{E1EA716B-473E-4562-95CD-6F0C46196253}"/>
              </a:ext>
            </a:extLst>
          </p:cNvPr>
          <p:cNvSpPr>
            <a:spLocks noChangeArrowheads="1"/>
          </p:cNvSpPr>
          <p:nvPr/>
        </p:nvSpPr>
        <p:spPr bwMode="auto">
          <a:xfrm>
            <a:off x="4458408" y="6104263"/>
            <a:ext cx="611187" cy="449263"/>
          </a:xfrm>
          <a:prstGeom prst="flowChartPunchedCard">
            <a:avLst/>
          </a:prstGeom>
          <a:solidFill>
            <a:schemeClr val="bg1"/>
          </a:solidFill>
          <a:ln w="9525">
            <a:solidFill>
              <a:schemeClr val="tx1"/>
            </a:solidFill>
            <a:miter lim="800000"/>
            <a:headEnd/>
            <a:tailEnd/>
          </a:ln>
          <a:effectLst/>
        </p:spPr>
        <p:txBody>
          <a:bodyPr wrap="none" anchor="ctr"/>
          <a:lstStyle/>
          <a:p>
            <a:pPr algn="ctr" eaLnBrk="1" hangingPunct="1">
              <a:defRPr/>
            </a:pPr>
            <a:r>
              <a:rPr kumimoji="1" lang="zh-CN" altLang="en-US" sz="2400" b="1">
                <a:effectLst>
                  <a:outerShdw blurRad="38100" dist="38100" dir="2700000" algn="tl">
                    <a:srgbClr val="C0C0C0"/>
                  </a:outerShdw>
                </a:effectLst>
                <a:latin typeface="Times New Roman" pitchFamily="18" charset="0"/>
              </a:rPr>
              <a:t>终端</a:t>
            </a:r>
          </a:p>
        </p:txBody>
      </p:sp>
      <p:sp>
        <p:nvSpPr>
          <p:cNvPr id="8" name="AutoShape 8">
            <a:extLst>
              <a:ext uri="{FF2B5EF4-FFF2-40B4-BE49-F238E27FC236}">
                <a16:creationId xmlns:a16="http://schemas.microsoft.com/office/drawing/2014/main" id="{8B5F8AB7-D810-4992-AFA0-CC4C9FE4DCDB}"/>
              </a:ext>
            </a:extLst>
          </p:cNvPr>
          <p:cNvSpPr>
            <a:spLocks noChangeArrowheads="1"/>
          </p:cNvSpPr>
          <p:nvPr/>
        </p:nvSpPr>
        <p:spPr bwMode="auto">
          <a:xfrm>
            <a:off x="5677608" y="6112201"/>
            <a:ext cx="611187" cy="449262"/>
          </a:xfrm>
          <a:prstGeom prst="flowChartPunchedCard">
            <a:avLst/>
          </a:prstGeom>
          <a:solidFill>
            <a:schemeClr val="bg1"/>
          </a:solidFill>
          <a:ln w="9525">
            <a:solidFill>
              <a:schemeClr val="tx1"/>
            </a:solidFill>
            <a:miter lim="800000"/>
            <a:headEnd/>
            <a:tailEnd/>
          </a:ln>
          <a:effectLst/>
        </p:spPr>
        <p:txBody>
          <a:bodyPr wrap="none" anchor="ctr"/>
          <a:lstStyle/>
          <a:p>
            <a:pPr algn="ctr" eaLnBrk="1" hangingPunct="1">
              <a:defRPr/>
            </a:pPr>
            <a:r>
              <a:rPr kumimoji="1" lang="zh-CN" altLang="en-US" sz="2400" b="1">
                <a:effectLst>
                  <a:outerShdw blurRad="38100" dist="38100" dir="2700000" algn="tl">
                    <a:srgbClr val="C0C0C0"/>
                  </a:outerShdw>
                </a:effectLst>
                <a:latin typeface="Times New Roman" pitchFamily="18" charset="0"/>
              </a:rPr>
              <a:t>终端</a:t>
            </a:r>
          </a:p>
        </p:txBody>
      </p:sp>
      <p:sp>
        <p:nvSpPr>
          <p:cNvPr id="9" name="AutoShape 9">
            <a:extLst>
              <a:ext uri="{FF2B5EF4-FFF2-40B4-BE49-F238E27FC236}">
                <a16:creationId xmlns:a16="http://schemas.microsoft.com/office/drawing/2014/main" id="{7F389E22-6601-4649-B623-FBD3B0DF4EDB}"/>
              </a:ext>
            </a:extLst>
          </p:cNvPr>
          <p:cNvSpPr>
            <a:spLocks noChangeArrowheads="1"/>
          </p:cNvSpPr>
          <p:nvPr/>
        </p:nvSpPr>
        <p:spPr bwMode="auto">
          <a:xfrm>
            <a:off x="8039808" y="6104263"/>
            <a:ext cx="611187" cy="449263"/>
          </a:xfrm>
          <a:prstGeom prst="flowChartPunchedCard">
            <a:avLst/>
          </a:prstGeom>
          <a:solidFill>
            <a:schemeClr val="bg1"/>
          </a:solidFill>
          <a:ln w="9525">
            <a:solidFill>
              <a:schemeClr val="tx1"/>
            </a:solidFill>
            <a:miter lim="800000"/>
            <a:headEnd/>
            <a:tailEnd/>
          </a:ln>
          <a:effectLst/>
        </p:spPr>
        <p:txBody>
          <a:bodyPr wrap="none" anchor="ctr"/>
          <a:lstStyle/>
          <a:p>
            <a:pPr algn="ctr" eaLnBrk="1" hangingPunct="1">
              <a:defRPr/>
            </a:pPr>
            <a:r>
              <a:rPr kumimoji="1" lang="zh-CN" altLang="en-US" sz="2400" b="1">
                <a:effectLst>
                  <a:outerShdw blurRad="38100" dist="38100" dir="2700000" algn="tl">
                    <a:srgbClr val="C0C0C0"/>
                  </a:outerShdw>
                </a:effectLst>
                <a:latin typeface="Times New Roman" pitchFamily="18" charset="0"/>
              </a:rPr>
              <a:t>终端</a:t>
            </a:r>
          </a:p>
        </p:txBody>
      </p:sp>
      <p:sp>
        <p:nvSpPr>
          <p:cNvPr id="10" name="AutoShape 10">
            <a:extLst>
              <a:ext uri="{FF2B5EF4-FFF2-40B4-BE49-F238E27FC236}">
                <a16:creationId xmlns:a16="http://schemas.microsoft.com/office/drawing/2014/main" id="{CC6B1953-0327-4CC6-A161-57D724063BE5}"/>
              </a:ext>
            </a:extLst>
          </p:cNvPr>
          <p:cNvSpPr>
            <a:spLocks noChangeArrowheads="1"/>
          </p:cNvSpPr>
          <p:nvPr/>
        </p:nvSpPr>
        <p:spPr bwMode="auto">
          <a:xfrm>
            <a:off x="5907795" y="5494663"/>
            <a:ext cx="125413" cy="576263"/>
          </a:xfrm>
          <a:prstGeom prst="upDownArrow">
            <a:avLst>
              <a:gd name="adj1" fmla="val 50000"/>
              <a:gd name="adj2" fmla="val 91898"/>
            </a:avLst>
          </a:prstGeom>
          <a:solidFill>
            <a:schemeClr val="bg1"/>
          </a:solidFill>
          <a:ln w="9525">
            <a:solidFill>
              <a:schemeClr val="tx1"/>
            </a:solidFill>
            <a:miter lim="800000"/>
            <a:headEnd/>
            <a:tailEnd/>
          </a:ln>
        </p:spPr>
        <p:txBody>
          <a:bodyPr vert="eaVert" wrap="none"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tx1"/>
              </a:solidFill>
            </a:endParaRPr>
          </a:p>
        </p:txBody>
      </p:sp>
      <p:sp>
        <p:nvSpPr>
          <p:cNvPr id="11" name="AutoShape 11">
            <a:extLst>
              <a:ext uri="{FF2B5EF4-FFF2-40B4-BE49-F238E27FC236}">
                <a16:creationId xmlns:a16="http://schemas.microsoft.com/office/drawing/2014/main" id="{66354B5C-F553-4AFD-91E7-F1B573257C9C}"/>
              </a:ext>
            </a:extLst>
          </p:cNvPr>
          <p:cNvSpPr>
            <a:spLocks noChangeArrowheads="1"/>
          </p:cNvSpPr>
          <p:nvPr/>
        </p:nvSpPr>
        <p:spPr bwMode="auto">
          <a:xfrm>
            <a:off x="4764795" y="5494663"/>
            <a:ext cx="125413" cy="576263"/>
          </a:xfrm>
          <a:prstGeom prst="upDownArrow">
            <a:avLst>
              <a:gd name="adj1" fmla="val 50000"/>
              <a:gd name="adj2" fmla="val 91898"/>
            </a:avLst>
          </a:prstGeom>
          <a:solidFill>
            <a:schemeClr val="bg1"/>
          </a:solidFill>
          <a:ln w="9525">
            <a:solidFill>
              <a:schemeClr val="tx1"/>
            </a:solidFill>
            <a:miter lim="800000"/>
            <a:headEnd/>
            <a:tailEnd/>
          </a:ln>
        </p:spPr>
        <p:txBody>
          <a:bodyPr vert="eaVert" wrap="none"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tx1"/>
              </a:solidFill>
            </a:endParaRPr>
          </a:p>
        </p:txBody>
      </p:sp>
      <p:sp>
        <p:nvSpPr>
          <p:cNvPr id="12" name="AutoShape 12">
            <a:extLst>
              <a:ext uri="{FF2B5EF4-FFF2-40B4-BE49-F238E27FC236}">
                <a16:creationId xmlns:a16="http://schemas.microsoft.com/office/drawing/2014/main" id="{E8EF9E1E-1F45-4585-B0AF-0AB58D41972A}"/>
              </a:ext>
            </a:extLst>
          </p:cNvPr>
          <p:cNvSpPr>
            <a:spLocks noChangeArrowheads="1"/>
          </p:cNvSpPr>
          <p:nvPr/>
        </p:nvSpPr>
        <p:spPr bwMode="auto">
          <a:xfrm>
            <a:off x="8269995" y="5494663"/>
            <a:ext cx="125413" cy="576263"/>
          </a:xfrm>
          <a:prstGeom prst="upDownArrow">
            <a:avLst>
              <a:gd name="adj1" fmla="val 50000"/>
              <a:gd name="adj2" fmla="val 91898"/>
            </a:avLst>
          </a:prstGeom>
          <a:solidFill>
            <a:schemeClr val="bg1"/>
          </a:solidFill>
          <a:ln w="9525">
            <a:solidFill>
              <a:schemeClr val="tx1"/>
            </a:solidFill>
            <a:miter lim="800000"/>
            <a:headEnd/>
            <a:tailEnd/>
          </a:ln>
        </p:spPr>
        <p:txBody>
          <a:bodyPr vert="eaVert" wrap="none"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tx1"/>
              </a:solidFill>
            </a:endParaRPr>
          </a:p>
        </p:txBody>
      </p:sp>
      <p:sp>
        <p:nvSpPr>
          <p:cNvPr id="13" name="Text Box 13">
            <a:extLst>
              <a:ext uri="{FF2B5EF4-FFF2-40B4-BE49-F238E27FC236}">
                <a16:creationId xmlns:a16="http://schemas.microsoft.com/office/drawing/2014/main" id="{D368BA77-8EEC-4F18-A063-B56F6188C63E}"/>
              </a:ext>
            </a:extLst>
          </p:cNvPr>
          <p:cNvSpPr txBox="1">
            <a:spLocks noChangeArrowheads="1"/>
          </p:cNvSpPr>
          <p:nvPr/>
        </p:nvSpPr>
        <p:spPr bwMode="auto">
          <a:xfrm>
            <a:off x="6822195" y="6028063"/>
            <a:ext cx="762000" cy="466725"/>
          </a:xfrm>
          <a:prstGeom prst="rect">
            <a:avLst/>
          </a:prstGeom>
          <a:solidFill>
            <a:schemeClr val="bg1"/>
          </a:solidFill>
          <a:ln w="9525">
            <a:solidFill>
              <a:schemeClr val="bg1"/>
            </a:solidFill>
            <a:miter lim="800000"/>
            <a:headEnd/>
            <a:tailEnd/>
          </a:ln>
          <a:effectLst/>
        </p:spPr>
        <p:txBody>
          <a:bodyPr>
            <a:spAutoFit/>
          </a:bodyPr>
          <a:lstStyle/>
          <a:p>
            <a:pPr eaLnBrk="1" hangingPunct="1">
              <a:spcBef>
                <a:spcPct val="50000"/>
              </a:spcBef>
              <a:defRPr/>
            </a:pPr>
            <a:r>
              <a:rPr kumimoji="1" lang="en-US" altLang="zh-CN" sz="2400">
                <a:effectLst>
                  <a:outerShdw blurRad="38100" dist="38100" dir="2700000" algn="tl">
                    <a:srgbClr val="C0C0C0"/>
                  </a:outerShdw>
                </a:effectLst>
                <a:latin typeface="Times New Roman" pitchFamily="18" charset="0"/>
              </a:rPr>
              <a:t>…...</a:t>
            </a:r>
          </a:p>
        </p:txBody>
      </p:sp>
    </p:spTree>
    <p:extLst>
      <p:ext uri="{BB962C8B-B14F-4D97-AF65-F5344CB8AC3E}">
        <p14:creationId xmlns:p14="http://schemas.microsoft.com/office/powerpoint/2010/main" val="42886617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idx="1"/>
          </p:nvPr>
        </p:nvSpPr>
        <p:spPr>
          <a:xfrm>
            <a:off x="721694" y="1390702"/>
            <a:ext cx="7506834" cy="1470422"/>
          </a:xfrm>
        </p:spPr>
        <p:txBody>
          <a:bodyPr/>
          <a:lstStyle/>
          <a:p>
            <a:pPr marL="434579" indent="-434579">
              <a:lnSpc>
                <a:spcPct val="120000"/>
              </a:lnSpc>
              <a:spcBef>
                <a:spcPts val="900"/>
              </a:spcBef>
              <a:buNone/>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所谓实时系统：是计算机</a:t>
            </a:r>
            <a:r>
              <a:rPr lang="zh-CN" altLang="en-US" sz="2400" dirty="0">
                <a:solidFill>
                  <a:srgbClr val="FF0000"/>
                </a:solidFill>
                <a:latin typeface="微软雅黑" panose="020B0503020204020204" pitchFamily="34" charset="-122"/>
                <a:ea typeface="微软雅黑" panose="020B0503020204020204" pitchFamily="34" charset="-122"/>
              </a:rPr>
              <a:t>及时</a:t>
            </a:r>
            <a:r>
              <a:rPr lang="zh-CN" altLang="en-US" sz="2400" dirty="0">
                <a:latin typeface="微软雅黑" panose="020B0503020204020204" pitchFamily="34" charset="-122"/>
                <a:ea typeface="微软雅黑" panose="020B0503020204020204" pitchFamily="34" charset="-122"/>
              </a:rPr>
              <a:t>响应外部事件的请求，在规定的时间内完成对该事件的处理，并控制所有实时设备和实时任务协调一致的运行。</a:t>
            </a:r>
          </a:p>
        </p:txBody>
      </p:sp>
      <p:sp>
        <p:nvSpPr>
          <p:cNvPr id="78850" name="Rectangle 2"/>
          <p:cNvSpPr>
            <a:spLocks noGrp="1" noChangeArrowheads="1"/>
          </p:cNvSpPr>
          <p:nvPr>
            <p:ph type="title" idx="4294967295"/>
          </p:nvPr>
        </p:nvSpPr>
        <p:spPr>
          <a:xfrm>
            <a:off x="1166190" y="449263"/>
            <a:ext cx="3207027" cy="685800"/>
          </a:xfrm>
          <a:prstGeom prst="rect">
            <a:avLst/>
          </a:prstGeom>
        </p:spPr>
        <p:txBody>
          <a:bodyPr/>
          <a:lstStyle/>
          <a:p>
            <a:pPr>
              <a:defRPr/>
            </a:pPr>
            <a:r>
              <a:rPr lang="en-US" altLang="zh-CN" dirty="0"/>
              <a:t> </a:t>
            </a: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1.2.5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实时系统</a:t>
            </a:r>
          </a:p>
        </p:txBody>
      </p:sp>
      <p:pic>
        <p:nvPicPr>
          <p:cNvPr id="4" name="Picture 1029" descr="E:\课件制作相关文档\导弹跟踪示意图.bmp">
            <a:extLst>
              <a:ext uri="{FF2B5EF4-FFF2-40B4-BE49-F238E27FC236}">
                <a16:creationId xmlns:a16="http://schemas.microsoft.com/office/drawing/2014/main" id="{0F3FD01B-FB8C-6245-9407-C82B04FD96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030159" y="4204876"/>
            <a:ext cx="4572000" cy="1928813"/>
          </a:xfrm>
          <a:prstGeom prst="rect">
            <a:avLst/>
          </a:prstGeo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1027">
            <a:extLst>
              <a:ext uri="{FF2B5EF4-FFF2-40B4-BE49-F238E27FC236}">
                <a16:creationId xmlns:a16="http://schemas.microsoft.com/office/drawing/2014/main" id="{F45BB339-D742-3544-A25E-3F8A7E000AB7}"/>
              </a:ext>
            </a:extLst>
          </p:cNvPr>
          <p:cNvSpPr txBox="1">
            <a:spLocks noChangeArrowheads="1"/>
          </p:cNvSpPr>
          <p:nvPr/>
        </p:nvSpPr>
        <p:spPr>
          <a:xfrm>
            <a:off x="1007166" y="3102165"/>
            <a:ext cx="7951304" cy="1218044"/>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marL="257175" lvl="1" indent="-257175">
              <a:lnSpc>
                <a:spcPct val="120000"/>
              </a:lnSpc>
              <a:buClr>
                <a:schemeClr val="folHlink"/>
              </a:buClr>
              <a:buSzPct val="60000"/>
              <a:buFont typeface="Arial" pitchFamily="34" charset="0"/>
              <a:buNone/>
            </a:pPr>
            <a:r>
              <a:rPr lang="en-US" altLang="zh-CN" sz="2400" dirty="0"/>
              <a:t>1</a:t>
            </a:r>
            <a:r>
              <a:rPr lang="zh-CN" altLang="en-US" sz="2400" dirty="0"/>
              <a:t>、实时控制系统：工业控制，军事控制，医疗控制，</a:t>
            </a:r>
            <a:r>
              <a:rPr lang="en-US" altLang="zh-CN" sz="2400" dirty="0"/>
              <a:t>…….</a:t>
            </a:r>
            <a:endParaRPr lang="zh-CN" altLang="en-US" sz="2400" dirty="0"/>
          </a:p>
          <a:p>
            <a:pPr marL="257175" lvl="1" indent="-257175">
              <a:lnSpc>
                <a:spcPct val="120000"/>
              </a:lnSpc>
              <a:buClr>
                <a:schemeClr val="folHlink"/>
              </a:buClr>
              <a:buSzPct val="60000"/>
              <a:buFont typeface="Arial" pitchFamily="34" charset="0"/>
              <a:buNone/>
            </a:pPr>
            <a:r>
              <a:rPr lang="en-US" altLang="zh-CN" sz="2400" dirty="0"/>
              <a:t>2</a:t>
            </a:r>
            <a:r>
              <a:rPr lang="zh-CN" altLang="en-US" sz="2400" dirty="0"/>
              <a:t>、实时信息处理系统：航班定票，联机情报检索，</a:t>
            </a:r>
            <a:r>
              <a:rPr lang="en-US" altLang="zh-CN" sz="2400" dirty="0"/>
              <a:t>…….</a:t>
            </a:r>
            <a:endParaRPr lang="zh-CN" altLang="en-US" sz="2400" dirty="0"/>
          </a:p>
          <a:p>
            <a:pPr>
              <a:lnSpc>
                <a:spcPct val="120000"/>
              </a:lnSpc>
              <a:buFont typeface="Wingdings" panose="05000000000000000000" pitchFamily="2" charset="2"/>
              <a:buNone/>
            </a:pPr>
            <a:endParaRPr lang="en-US" altLang="zh-CN" dirty="0">
              <a:latin typeface="黑体" panose="02010609060101010101" pitchFamily="49" charset="-122"/>
            </a:endParaRPr>
          </a:p>
        </p:txBody>
      </p:sp>
    </p:spTree>
    <p:extLst>
      <p:ext uri="{BB962C8B-B14F-4D97-AF65-F5344CB8AC3E}">
        <p14:creationId xmlns:p14="http://schemas.microsoft.com/office/powerpoint/2010/main" val="1448062599"/>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9A92C875-5C4D-B342-8208-EA1FF54CF161}" type="slidenum">
              <a:rPr kumimoji="1" lang="zh-CN" altLang="en-US" smtClean="0"/>
              <a:t>6</a:t>
            </a:fld>
            <a:endParaRPr kumimoji="1" lang="zh-CN" altLang="en-US"/>
          </a:p>
        </p:txBody>
      </p:sp>
      <p:sp>
        <p:nvSpPr>
          <p:cNvPr id="5" name="Rectangle 4">
            <a:extLst>
              <a:ext uri="{FF2B5EF4-FFF2-40B4-BE49-F238E27FC236}">
                <a16:creationId xmlns:a16="http://schemas.microsoft.com/office/drawing/2014/main" id="{9DB31B09-B016-CC49-BEFA-A9CF25B88D8E}"/>
              </a:ext>
            </a:extLst>
          </p:cNvPr>
          <p:cNvSpPr>
            <a:spLocks noGrp="1" noChangeArrowheads="1"/>
          </p:cNvSpPr>
          <p:nvPr>
            <p:ph type="title" idx="4294967295"/>
          </p:nvPr>
        </p:nvSpPr>
        <p:spPr>
          <a:xfrm>
            <a:off x="1257300" y="-603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rmAutofit/>
          </a:bodyPr>
          <a:lstStyle/>
          <a:p>
            <a:r>
              <a:rPr lang="zh-CN" altLang="en-US" sz="3200" b="1" dirty="0">
                <a:solidFill>
                  <a:srgbClr val="4A66AC">
                    <a:lumMod val="75000"/>
                  </a:srgbClr>
                </a:solidFill>
                <a:latin typeface="微软雅黑" panose="020B0503020204020204" pitchFamily="34" charset="-122"/>
                <a:ea typeface="微软雅黑" panose="020B0503020204020204" pitchFamily="34" charset="-122"/>
              </a:rPr>
              <a:t>课程介绍</a:t>
            </a: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998" y="1265238"/>
            <a:ext cx="4371123" cy="1835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grpSp>
        <p:nvGrpSpPr>
          <p:cNvPr id="2" name="组合 1">
            <a:extLst>
              <a:ext uri="{FF2B5EF4-FFF2-40B4-BE49-F238E27FC236}">
                <a16:creationId xmlns:a16="http://schemas.microsoft.com/office/drawing/2014/main" id="{AF7B531F-940B-2544-8D21-9DFAB7E0A2C0}"/>
              </a:ext>
            </a:extLst>
          </p:cNvPr>
          <p:cNvGrpSpPr/>
          <p:nvPr/>
        </p:nvGrpSpPr>
        <p:grpSpPr>
          <a:xfrm>
            <a:off x="980635" y="3163896"/>
            <a:ext cx="2459316" cy="2222720"/>
            <a:chOff x="980635" y="3163896"/>
            <a:chExt cx="2459316" cy="2222720"/>
          </a:xfrm>
        </p:grpSpPr>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l="75000"/>
            <a:stretch>
              <a:fillRect/>
            </a:stretch>
          </p:blipFill>
          <p:spPr bwMode="auto">
            <a:xfrm>
              <a:off x="2646049" y="3163896"/>
              <a:ext cx="793902" cy="2222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10" name="圆角矩形 9">
              <a:extLst>
                <a:ext uri="{FF2B5EF4-FFF2-40B4-BE49-F238E27FC236}">
                  <a16:creationId xmlns:a16="http://schemas.microsoft.com/office/drawing/2014/main" id="{3E54E991-269C-0F45-8EB4-006C9FEA8B86}"/>
                </a:ext>
              </a:extLst>
            </p:cNvPr>
            <p:cNvSpPr/>
            <p:nvPr/>
          </p:nvSpPr>
          <p:spPr>
            <a:xfrm>
              <a:off x="980635" y="3180975"/>
              <a:ext cx="1648874" cy="141087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b="1" dirty="0">
                  <a:solidFill>
                    <a:srgbClr val="00002E"/>
                  </a:solidFill>
                  <a:latin typeface="Microsoft YaHei" panose="020B0503020204020204" pitchFamily="34" charset="-122"/>
                  <a:ea typeface="Microsoft YaHei" panose="020B0503020204020204" pitchFamily="34" charset="-122"/>
                </a:rPr>
                <a:t>使用操作系统</a:t>
              </a:r>
            </a:p>
          </p:txBody>
        </p:sp>
      </p:grpSp>
      <p:grpSp>
        <p:nvGrpSpPr>
          <p:cNvPr id="12" name="组合 11">
            <a:extLst>
              <a:ext uri="{FF2B5EF4-FFF2-40B4-BE49-F238E27FC236}">
                <a16:creationId xmlns:a16="http://schemas.microsoft.com/office/drawing/2014/main" id="{81309E88-E382-EE42-922D-6226A82E1194}"/>
              </a:ext>
            </a:extLst>
          </p:cNvPr>
          <p:cNvGrpSpPr/>
          <p:nvPr/>
        </p:nvGrpSpPr>
        <p:grpSpPr>
          <a:xfrm>
            <a:off x="3456491" y="3054863"/>
            <a:ext cx="5268409" cy="2970107"/>
            <a:chOff x="3456491" y="3054863"/>
            <a:chExt cx="5268409" cy="2970107"/>
          </a:xfrm>
        </p:grpSpPr>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r="74634"/>
            <a:stretch>
              <a:fillRect/>
            </a:stretch>
          </p:blipFill>
          <p:spPr bwMode="auto">
            <a:xfrm>
              <a:off x="3456491" y="3180974"/>
              <a:ext cx="928764" cy="2595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11" name="圆角矩形 10">
              <a:extLst>
                <a:ext uri="{FF2B5EF4-FFF2-40B4-BE49-F238E27FC236}">
                  <a16:creationId xmlns:a16="http://schemas.microsoft.com/office/drawing/2014/main" id="{795FAA45-398B-AB46-BC22-4CA60A29BC77}"/>
                </a:ext>
              </a:extLst>
            </p:cNvPr>
            <p:cNvSpPr/>
            <p:nvPr/>
          </p:nvSpPr>
          <p:spPr>
            <a:xfrm>
              <a:off x="4385255" y="3054863"/>
              <a:ext cx="4339645" cy="297010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Font typeface="Wingdings" panose="05000000000000000000" pitchFamily="2" charset="2"/>
                <a:buChar char="l"/>
              </a:pPr>
              <a:r>
                <a:rPr kumimoji="1" lang="zh-CN" altLang="en-US" sz="2400" b="1" dirty="0">
                  <a:solidFill>
                    <a:srgbClr val="00002E"/>
                  </a:solidFill>
                  <a:latin typeface="Microsoft YaHei" panose="020B0503020204020204" pitchFamily="34" charset="-122"/>
                  <a:ea typeface="Microsoft YaHei" panose="020B0503020204020204" pitchFamily="34" charset="-122"/>
                </a:rPr>
                <a:t>理解操作系统如何工作</a:t>
              </a:r>
              <a:endParaRPr kumimoji="1" lang="en-US" altLang="zh-CN" sz="2400" b="1" dirty="0">
                <a:solidFill>
                  <a:srgbClr val="00002E"/>
                </a:solidFill>
                <a:latin typeface="Microsoft YaHei" panose="020B0503020204020204" pitchFamily="34" charset="-122"/>
                <a:ea typeface="Microsoft YaHei" panose="020B0503020204020204" pitchFamily="34" charset="-122"/>
              </a:endParaRPr>
            </a:p>
            <a:p>
              <a:pPr>
                <a:lnSpc>
                  <a:spcPct val="110000"/>
                </a:lnSpc>
                <a:buFont typeface="Wingdings" panose="05000000000000000000" pitchFamily="2" charset="2"/>
                <a:buChar char="l"/>
              </a:pPr>
              <a:r>
                <a:rPr kumimoji="1" lang="en-US" altLang="zh-CN" sz="2400" b="1" dirty="0">
                  <a:solidFill>
                    <a:srgbClr val="00002E"/>
                  </a:solidFill>
                  <a:latin typeface="Microsoft YaHei" panose="020B0503020204020204" pitchFamily="34" charset="-122"/>
                  <a:ea typeface="Microsoft YaHei" panose="020B0503020204020204" pitchFamily="34" charset="-122"/>
                </a:rPr>
                <a:t>OS</a:t>
              </a:r>
              <a:r>
                <a:rPr kumimoji="1" lang="zh-CN" altLang="en-US" sz="2400" b="1" dirty="0">
                  <a:solidFill>
                    <a:srgbClr val="00002E"/>
                  </a:solidFill>
                  <a:latin typeface="Microsoft YaHei" panose="020B0503020204020204" pitchFamily="34" charset="-122"/>
                  <a:ea typeface="Microsoft YaHei" panose="020B0503020204020204" pitchFamily="34" charset="-122"/>
                </a:rPr>
                <a:t>的工作方式</a:t>
              </a:r>
              <a:endParaRPr kumimoji="1" lang="en-US" altLang="zh-CN" sz="2400" b="1" dirty="0">
                <a:solidFill>
                  <a:srgbClr val="00002E"/>
                </a:solidFill>
                <a:latin typeface="Microsoft YaHei" panose="020B0503020204020204" pitchFamily="34" charset="-122"/>
                <a:ea typeface="Microsoft YaHei" panose="020B0503020204020204" pitchFamily="34" charset="-122"/>
              </a:endParaRPr>
            </a:p>
            <a:p>
              <a:pPr>
                <a:lnSpc>
                  <a:spcPct val="110000"/>
                </a:lnSpc>
                <a:buFont typeface="Wingdings" panose="05000000000000000000" pitchFamily="2" charset="2"/>
                <a:buChar char="l"/>
              </a:pPr>
              <a:r>
                <a:rPr kumimoji="1" lang="en-US" altLang="zh-CN" sz="2400" b="1" dirty="0">
                  <a:solidFill>
                    <a:srgbClr val="00002E"/>
                  </a:solidFill>
                  <a:latin typeface="Microsoft YaHei" panose="020B0503020204020204" pitchFamily="34" charset="-122"/>
                  <a:ea typeface="Microsoft YaHei" panose="020B0503020204020204" pitchFamily="34" charset="-122"/>
                </a:rPr>
                <a:t>OS</a:t>
              </a:r>
              <a:r>
                <a:rPr kumimoji="1" lang="zh-CN" altLang="en-US" sz="2400" b="1" dirty="0">
                  <a:solidFill>
                    <a:srgbClr val="00002E"/>
                  </a:solidFill>
                  <a:latin typeface="Microsoft YaHei" panose="020B0503020204020204" pitchFamily="34" charset="-122"/>
                  <a:ea typeface="Microsoft YaHei" panose="020B0503020204020204" pitchFamily="34" charset="-122"/>
                </a:rPr>
                <a:t>的内部结构与数据结构</a:t>
              </a:r>
              <a:endParaRPr kumimoji="1" lang="en-US" altLang="zh-CN" sz="2400" b="1" dirty="0">
                <a:solidFill>
                  <a:srgbClr val="00002E"/>
                </a:solidFill>
                <a:latin typeface="Microsoft YaHei" panose="020B0503020204020204" pitchFamily="34" charset="-122"/>
                <a:ea typeface="Microsoft YaHei" panose="020B0503020204020204" pitchFamily="34" charset="-122"/>
              </a:endParaRPr>
            </a:p>
            <a:p>
              <a:pPr>
                <a:lnSpc>
                  <a:spcPct val="110000"/>
                </a:lnSpc>
                <a:buFont typeface="Wingdings" panose="05000000000000000000" pitchFamily="2" charset="2"/>
                <a:buChar char="l"/>
              </a:pPr>
              <a:r>
                <a:rPr kumimoji="1" lang="zh-CN" altLang="en-US" sz="2400" b="1" dirty="0">
                  <a:solidFill>
                    <a:srgbClr val="00002E"/>
                  </a:solidFill>
                  <a:latin typeface="Microsoft YaHei" panose="020B0503020204020204" pitchFamily="34" charset="-122"/>
                  <a:ea typeface="Microsoft YaHei" panose="020B0503020204020204" pitchFamily="34" charset="-122"/>
                </a:rPr>
                <a:t>设计</a:t>
              </a:r>
              <a:r>
                <a:rPr kumimoji="1" lang="en-US" altLang="zh-CN" sz="2400" b="1" dirty="0">
                  <a:solidFill>
                    <a:srgbClr val="00002E"/>
                  </a:solidFill>
                  <a:latin typeface="Microsoft YaHei" panose="020B0503020204020204" pitchFamily="34" charset="-122"/>
                  <a:ea typeface="Microsoft YaHei" panose="020B0503020204020204" pitchFamily="34" charset="-122"/>
                </a:rPr>
                <a:t>OS</a:t>
              </a:r>
              <a:r>
                <a:rPr kumimoji="1" lang="zh-CN" altLang="en-US" sz="2400" b="1" dirty="0">
                  <a:solidFill>
                    <a:srgbClr val="00002E"/>
                  </a:solidFill>
                  <a:latin typeface="Microsoft YaHei" panose="020B0503020204020204" pitchFamily="34" charset="-122"/>
                  <a:ea typeface="Microsoft YaHei" panose="020B0503020204020204" pitchFamily="34" charset="-122"/>
                </a:rPr>
                <a:t>过程中的问题、解决方案和折中权衡</a:t>
              </a:r>
              <a:endParaRPr kumimoji="1" lang="en-US" altLang="zh-CN" sz="2400" b="1" dirty="0">
                <a:solidFill>
                  <a:srgbClr val="00002E"/>
                </a:solidFill>
                <a:latin typeface="Microsoft YaHei" panose="020B0503020204020204" pitchFamily="34" charset="-122"/>
                <a:ea typeface="Microsoft YaHei" panose="020B0503020204020204" pitchFamily="34" charset="-122"/>
              </a:endParaRPr>
            </a:p>
            <a:p>
              <a:pPr>
                <a:lnSpc>
                  <a:spcPct val="110000"/>
                </a:lnSpc>
                <a:buFont typeface="Wingdings" panose="05000000000000000000" pitchFamily="2" charset="2"/>
                <a:buChar char="l"/>
              </a:pPr>
              <a:r>
                <a:rPr kumimoji="1" lang="zh-CN" altLang="en-US" sz="2400" b="1" dirty="0">
                  <a:solidFill>
                    <a:srgbClr val="00002E"/>
                  </a:solidFill>
                  <a:latin typeface="Microsoft YaHei" panose="020B0503020204020204" pitchFamily="34" charset="-122"/>
                  <a:ea typeface="Microsoft YaHei" panose="020B0503020204020204" pitchFamily="34" charset="-122"/>
                </a:rPr>
                <a:t>操作系统中的典型技术和应用</a:t>
              </a:r>
              <a:endParaRPr kumimoji="1" lang="zh-CN" altLang="en-US" sz="2800" b="1" dirty="0">
                <a:solidFill>
                  <a:srgbClr val="00002E"/>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564381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1152938" y="401638"/>
            <a:ext cx="5019261" cy="701675"/>
          </a:xfrm>
          <a:prstGeom prst="rect">
            <a:avLst/>
          </a:prstGeom>
        </p:spPr>
        <p:txBody>
          <a:bodyPr/>
          <a:lstStyle/>
          <a:p>
            <a:pPr>
              <a:defRPr/>
            </a:pP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实时信息处理</a:t>
            </a:r>
          </a:p>
        </p:txBody>
      </p:sp>
      <p:sp>
        <p:nvSpPr>
          <p:cNvPr id="65539" name="Rectangle 3"/>
          <p:cNvSpPr>
            <a:spLocks noChangeArrowheads="1"/>
          </p:cNvSpPr>
          <p:nvPr/>
        </p:nvSpPr>
        <p:spPr bwMode="auto">
          <a:xfrm>
            <a:off x="2000250" y="1959494"/>
            <a:ext cx="1943100" cy="17145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kumimoji="1" lang="zh-CN" altLang="zh-CN" sz="1800" b="0">
                <a:ea typeface="宋体" panose="02010600030101010101" pitchFamily="2" charset="-122"/>
              </a:rPr>
              <a:t>     </a:t>
            </a:r>
          </a:p>
        </p:txBody>
      </p:sp>
      <p:sp>
        <p:nvSpPr>
          <p:cNvPr id="65540" name="Rectangle 4"/>
          <p:cNvSpPr>
            <a:spLocks noChangeArrowheads="1"/>
          </p:cNvSpPr>
          <p:nvPr/>
        </p:nvSpPr>
        <p:spPr bwMode="auto">
          <a:xfrm>
            <a:off x="2000250" y="2416694"/>
            <a:ext cx="514350" cy="8572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kumimoji="1" lang="en-US" altLang="zh-CN" sz="1800">
                <a:ea typeface="宋体" panose="02010600030101010101" pitchFamily="2" charset="-122"/>
              </a:rPr>
              <a:t>HAL</a:t>
            </a:r>
          </a:p>
        </p:txBody>
      </p:sp>
      <p:sp>
        <p:nvSpPr>
          <p:cNvPr id="65541" name="Text Box 5"/>
          <p:cNvSpPr txBox="1">
            <a:spLocks noChangeArrowheads="1"/>
          </p:cNvSpPr>
          <p:nvPr/>
        </p:nvSpPr>
        <p:spPr bwMode="auto">
          <a:xfrm>
            <a:off x="2857500" y="2721494"/>
            <a:ext cx="12573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kumimoji="1" lang="en-US" altLang="zh-CN" sz="1800" dirty="0">
                <a:ea typeface="宋体" panose="02010600030101010101" pitchFamily="2" charset="-122"/>
              </a:rPr>
              <a:t>Real Time     OS</a:t>
            </a:r>
          </a:p>
        </p:txBody>
      </p:sp>
      <p:sp>
        <p:nvSpPr>
          <p:cNvPr id="65542" name="Line 6"/>
          <p:cNvSpPr>
            <a:spLocks noChangeShapeType="1"/>
          </p:cNvSpPr>
          <p:nvPr/>
        </p:nvSpPr>
        <p:spPr bwMode="auto">
          <a:xfrm>
            <a:off x="3943350" y="2130944"/>
            <a:ext cx="62865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65543" name="Line 7"/>
          <p:cNvSpPr>
            <a:spLocks noChangeShapeType="1"/>
          </p:cNvSpPr>
          <p:nvPr/>
        </p:nvSpPr>
        <p:spPr bwMode="auto">
          <a:xfrm>
            <a:off x="3943350" y="2645294"/>
            <a:ext cx="62865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65544" name="Line 8"/>
          <p:cNvSpPr>
            <a:spLocks noChangeShapeType="1"/>
          </p:cNvSpPr>
          <p:nvPr/>
        </p:nvSpPr>
        <p:spPr bwMode="auto">
          <a:xfrm>
            <a:off x="3943350" y="3502544"/>
            <a:ext cx="62865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65545" name="Text Box 9"/>
          <p:cNvSpPr txBox="1">
            <a:spLocks noChangeArrowheads="1"/>
          </p:cNvSpPr>
          <p:nvPr/>
        </p:nvSpPr>
        <p:spPr bwMode="auto">
          <a:xfrm>
            <a:off x="4693742" y="2873894"/>
            <a:ext cx="46166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kumimoji="1" lang="en-US" altLang="zh-CN" sz="1800" b="0">
                <a:ea typeface="宋体" panose="02010600030101010101" pitchFamily="2" charset="-122"/>
              </a:rPr>
              <a:t>….</a:t>
            </a:r>
          </a:p>
        </p:txBody>
      </p:sp>
      <p:sp>
        <p:nvSpPr>
          <p:cNvPr id="65546" name="AutoShape 10"/>
          <p:cNvSpPr>
            <a:spLocks noChangeArrowheads="1"/>
          </p:cNvSpPr>
          <p:nvPr/>
        </p:nvSpPr>
        <p:spPr bwMode="auto">
          <a:xfrm>
            <a:off x="4572000" y="1921394"/>
            <a:ext cx="620316" cy="323850"/>
          </a:xfrm>
          <a:prstGeom prst="flowChartPunchedCard">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kumimoji="1" lang="zh-CN" altLang="en-US" sz="1800">
                <a:ea typeface="宋体" panose="02010600030101010101" pitchFamily="2" charset="-122"/>
              </a:rPr>
              <a:t>终端</a:t>
            </a:r>
          </a:p>
        </p:txBody>
      </p:sp>
      <p:sp>
        <p:nvSpPr>
          <p:cNvPr id="65547" name="AutoShape 11"/>
          <p:cNvSpPr>
            <a:spLocks noChangeArrowheads="1"/>
          </p:cNvSpPr>
          <p:nvPr/>
        </p:nvSpPr>
        <p:spPr bwMode="auto">
          <a:xfrm>
            <a:off x="4572000" y="2473844"/>
            <a:ext cx="620316" cy="323850"/>
          </a:xfrm>
          <a:prstGeom prst="flowChartPunchedCard">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kumimoji="1" lang="zh-CN" altLang="en-US" sz="1800">
                <a:ea typeface="宋体" panose="02010600030101010101" pitchFamily="2" charset="-122"/>
              </a:rPr>
              <a:t>终端</a:t>
            </a:r>
          </a:p>
        </p:txBody>
      </p:sp>
      <p:sp>
        <p:nvSpPr>
          <p:cNvPr id="65548" name="AutoShape 12"/>
          <p:cNvSpPr>
            <a:spLocks noChangeArrowheads="1"/>
          </p:cNvSpPr>
          <p:nvPr/>
        </p:nvSpPr>
        <p:spPr bwMode="auto">
          <a:xfrm>
            <a:off x="4580336" y="3331094"/>
            <a:ext cx="620315" cy="323850"/>
          </a:xfrm>
          <a:prstGeom prst="flowChartPunchedCard">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lgn="ctr" eaLnBrk="1" hangingPunct="1">
              <a:spcBef>
                <a:spcPct val="0"/>
              </a:spcBef>
              <a:buFontTx/>
              <a:buNone/>
            </a:pPr>
            <a:r>
              <a:rPr kumimoji="1" lang="zh-CN" altLang="en-US" sz="1800">
                <a:ea typeface="宋体" panose="02010600030101010101" pitchFamily="2" charset="-122"/>
              </a:rPr>
              <a:t>终端</a:t>
            </a:r>
          </a:p>
        </p:txBody>
      </p:sp>
      <p:sp>
        <p:nvSpPr>
          <p:cNvPr id="65549" name="Text Box 13"/>
          <p:cNvSpPr txBox="1">
            <a:spLocks noChangeArrowheads="1"/>
          </p:cNvSpPr>
          <p:nvPr/>
        </p:nvSpPr>
        <p:spPr bwMode="auto">
          <a:xfrm>
            <a:off x="5543550" y="1959494"/>
            <a:ext cx="18859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kumimoji="1" lang="zh-CN" altLang="en-US" sz="1800">
                <a:ea typeface="宋体" panose="02010600030101010101" pitchFamily="2" charset="-122"/>
              </a:rPr>
              <a:t>通常为远程终端</a:t>
            </a:r>
          </a:p>
        </p:txBody>
      </p:sp>
      <p:sp>
        <p:nvSpPr>
          <p:cNvPr id="65550" name="Text Box 14"/>
          <p:cNvSpPr txBox="1">
            <a:spLocks noChangeArrowheads="1"/>
          </p:cNvSpPr>
          <p:nvPr/>
        </p:nvSpPr>
        <p:spPr bwMode="auto">
          <a:xfrm>
            <a:off x="1943099" y="4035944"/>
            <a:ext cx="648528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50000"/>
              </a:spcBef>
              <a:buFontTx/>
              <a:buNone/>
            </a:pPr>
            <a:r>
              <a:rPr kumimoji="1" lang="zh-CN" altLang="en-US" sz="2400" b="0" dirty="0">
                <a:latin typeface="微软雅黑" panose="020B0503020204020204" pitchFamily="34" charset="-122"/>
                <a:ea typeface="微软雅黑" panose="020B0503020204020204" pitchFamily="34" charset="-122"/>
              </a:rPr>
              <a:t>特点：</a:t>
            </a:r>
          </a:p>
          <a:p>
            <a:pPr eaLnBrk="1" hangingPunct="1">
              <a:spcBef>
                <a:spcPct val="50000"/>
              </a:spcBef>
              <a:buFontTx/>
              <a:buNone/>
            </a:pPr>
            <a:r>
              <a:rPr kumimoji="1" lang="zh-CN" altLang="en-US" sz="2400" b="0" dirty="0">
                <a:latin typeface="微软雅黑" panose="020B0503020204020204" pitchFamily="34" charset="-122"/>
                <a:ea typeface="微软雅黑" panose="020B0503020204020204" pitchFamily="34" charset="-122"/>
              </a:rPr>
              <a:t>（</a:t>
            </a:r>
            <a:r>
              <a:rPr kumimoji="1" lang="en-US" altLang="zh-CN" sz="2400" b="0" dirty="0">
                <a:latin typeface="微软雅黑" panose="020B0503020204020204" pitchFamily="34" charset="-122"/>
                <a:ea typeface="微软雅黑" panose="020B0503020204020204" pitchFamily="34" charset="-122"/>
              </a:rPr>
              <a:t>1</a:t>
            </a:r>
            <a:r>
              <a:rPr kumimoji="1" lang="zh-CN" altLang="en-US" sz="2400" b="0" dirty="0">
                <a:latin typeface="微软雅黑" panose="020B0503020204020204" pitchFamily="34" charset="-122"/>
                <a:ea typeface="微软雅黑" panose="020B0503020204020204" pitchFamily="34" charset="-122"/>
              </a:rPr>
              <a:t>）响应及时（</a:t>
            </a:r>
            <a:r>
              <a:rPr kumimoji="1" lang="en-US" altLang="en-US" sz="2400" b="0" dirty="0">
                <a:latin typeface="微软雅黑" panose="020B0503020204020204" pitchFamily="34" charset="-122"/>
                <a:ea typeface="微软雅黑" panose="020B0503020204020204" pitchFamily="34" charset="-122"/>
              </a:rPr>
              <a:t>prompt response</a:t>
            </a:r>
            <a:r>
              <a:rPr kumimoji="1" lang="zh-CN" altLang="en-US" sz="2400" b="0" dirty="0">
                <a:latin typeface="微软雅黑" panose="020B0503020204020204" pitchFamily="34" charset="-122"/>
                <a:ea typeface="微软雅黑" panose="020B0503020204020204" pitchFamily="34" charset="-122"/>
              </a:rPr>
              <a:t>）</a:t>
            </a:r>
          </a:p>
          <a:p>
            <a:pPr eaLnBrk="1" hangingPunct="1">
              <a:spcBef>
                <a:spcPct val="50000"/>
              </a:spcBef>
              <a:buFontTx/>
              <a:buNone/>
            </a:pPr>
            <a:r>
              <a:rPr kumimoji="1" lang="zh-CN" altLang="en-US" sz="2400" b="0" dirty="0">
                <a:latin typeface="微软雅黑" panose="020B0503020204020204" pitchFamily="34" charset="-122"/>
                <a:ea typeface="微软雅黑" panose="020B0503020204020204" pitchFamily="34" charset="-122"/>
              </a:rPr>
              <a:t>（</a:t>
            </a:r>
            <a:r>
              <a:rPr kumimoji="1" lang="en-US" altLang="zh-CN" sz="2400" b="0" dirty="0">
                <a:latin typeface="微软雅黑" panose="020B0503020204020204" pitchFamily="34" charset="-122"/>
                <a:ea typeface="微软雅黑" panose="020B0503020204020204" pitchFamily="34" charset="-122"/>
              </a:rPr>
              <a:t>2</a:t>
            </a:r>
            <a:r>
              <a:rPr kumimoji="1" lang="zh-CN" altLang="en-US" sz="2400" b="0" dirty="0">
                <a:latin typeface="微软雅黑" panose="020B0503020204020204" pitchFamily="34" charset="-122"/>
                <a:ea typeface="微软雅黑" panose="020B0503020204020204" pitchFamily="34" charset="-122"/>
              </a:rPr>
              <a:t>）可靠性高（</a:t>
            </a:r>
            <a:r>
              <a:rPr kumimoji="1" lang="en-US" altLang="en-US" sz="2400" b="0" dirty="0">
                <a:latin typeface="微软雅黑" panose="020B0503020204020204" pitchFamily="34" charset="-122"/>
                <a:ea typeface="微软雅黑" panose="020B0503020204020204" pitchFamily="34" charset="-122"/>
              </a:rPr>
              <a:t>high reliability</a:t>
            </a:r>
            <a:r>
              <a:rPr kumimoji="1" lang="zh-CN" altLang="en-US" sz="2400" b="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784485854"/>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26"/>
          <p:cNvSpPr>
            <a:spLocks noGrp="1" noChangeArrowheads="1"/>
          </p:cNvSpPr>
          <p:nvPr>
            <p:ph type="title" idx="4294967295"/>
          </p:nvPr>
        </p:nvSpPr>
        <p:spPr>
          <a:xfrm>
            <a:off x="1205948" y="427038"/>
            <a:ext cx="4966252" cy="701675"/>
          </a:xfrm>
          <a:prstGeom prst="rect">
            <a:avLst/>
          </a:prstGeom>
        </p:spPr>
        <p:txBody>
          <a:bodyPr/>
          <a:lstStyle/>
          <a:p>
            <a:pPr>
              <a:defRPr/>
            </a:pP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二、实时任务的类型</a:t>
            </a:r>
          </a:p>
        </p:txBody>
      </p:sp>
      <p:grpSp>
        <p:nvGrpSpPr>
          <p:cNvPr id="3" name="组合 2">
            <a:extLst>
              <a:ext uri="{FF2B5EF4-FFF2-40B4-BE49-F238E27FC236}">
                <a16:creationId xmlns:a16="http://schemas.microsoft.com/office/drawing/2014/main" id="{872CB1A7-B6F7-4C98-BD3D-30C4FFC53698}"/>
              </a:ext>
            </a:extLst>
          </p:cNvPr>
          <p:cNvGrpSpPr/>
          <p:nvPr/>
        </p:nvGrpSpPr>
        <p:grpSpPr>
          <a:xfrm>
            <a:off x="463550" y="2070100"/>
            <a:ext cx="8360962" cy="2717800"/>
            <a:chOff x="463550" y="2070100"/>
            <a:chExt cx="8360962" cy="2717800"/>
          </a:xfrm>
        </p:grpSpPr>
        <p:pic>
          <p:nvPicPr>
            <p:cNvPr id="4" name="图片 3">
              <a:extLst>
                <a:ext uri="{FF2B5EF4-FFF2-40B4-BE49-F238E27FC236}">
                  <a16:creationId xmlns:a16="http://schemas.microsoft.com/office/drawing/2014/main" id="{482C43E9-48B2-814A-885D-61AA4459F1FD}"/>
                </a:ext>
              </a:extLst>
            </p:cNvPr>
            <p:cNvPicPr>
              <a:picLocks noChangeAspect="1"/>
            </p:cNvPicPr>
            <p:nvPr/>
          </p:nvPicPr>
          <p:blipFill>
            <a:blip r:embed="rId2"/>
            <a:stretch>
              <a:fillRect/>
            </a:stretch>
          </p:blipFill>
          <p:spPr>
            <a:xfrm>
              <a:off x="463550" y="2070100"/>
              <a:ext cx="8216900" cy="2717800"/>
            </a:xfrm>
            <a:prstGeom prst="rect">
              <a:avLst/>
            </a:prstGeom>
          </p:spPr>
        </p:pic>
        <p:sp>
          <p:nvSpPr>
            <p:cNvPr id="2" name="矩形: 圆角 1">
              <a:extLst>
                <a:ext uri="{FF2B5EF4-FFF2-40B4-BE49-F238E27FC236}">
                  <a16:creationId xmlns:a16="http://schemas.microsoft.com/office/drawing/2014/main" id="{870F0478-D865-46D3-8134-75401BA4C390}"/>
                </a:ext>
              </a:extLst>
            </p:cNvPr>
            <p:cNvSpPr/>
            <p:nvPr/>
          </p:nvSpPr>
          <p:spPr>
            <a:xfrm>
              <a:off x="6709274" y="2192357"/>
              <a:ext cx="2115238" cy="440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65000"/>
                      <a:lumOff val="35000"/>
                    </a:schemeClr>
                  </a:solidFill>
                </a:rPr>
                <a:t>非周期性实时任务</a:t>
              </a:r>
            </a:p>
          </p:txBody>
        </p:sp>
      </p:grpSp>
    </p:spTree>
    <p:extLst>
      <p:ext uri="{BB962C8B-B14F-4D97-AF65-F5344CB8AC3E}">
        <p14:creationId xmlns:p14="http://schemas.microsoft.com/office/powerpoint/2010/main" val="1451639245"/>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idx="1"/>
          </p:nvPr>
        </p:nvSpPr>
        <p:spPr>
          <a:xfrm>
            <a:off x="609600" y="1922703"/>
            <a:ext cx="7996167" cy="3351661"/>
          </a:xfrm>
        </p:spPr>
        <p:txBody>
          <a:bodyPr/>
          <a:lstStyle/>
          <a:p>
            <a:pPr marL="496491" indent="-496491">
              <a:lnSpc>
                <a:spcPct val="100000"/>
              </a:lnSpc>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多路性：</a:t>
            </a:r>
            <a:r>
              <a:rPr lang="zh-CN" altLang="en-US" sz="2400" dirty="0">
                <a:latin typeface="微软雅黑" panose="020B0503020204020204" pitchFamily="34" charset="-122"/>
                <a:ea typeface="微软雅黑" panose="020B0503020204020204" pitchFamily="34" charset="-122"/>
              </a:rPr>
              <a:t>能对多个对象进行控制。</a:t>
            </a:r>
          </a:p>
          <a:p>
            <a:pPr marL="496491" indent="-496491">
              <a:lnSpc>
                <a:spcPct val="100000"/>
              </a:lnSpc>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独立性：</a:t>
            </a:r>
            <a:r>
              <a:rPr lang="zh-CN" altLang="en-US" sz="2400" dirty="0">
                <a:latin typeface="微软雅黑" panose="020B0503020204020204" pitchFamily="34" charset="-122"/>
                <a:ea typeface="微软雅黑" panose="020B0503020204020204" pitchFamily="34" charset="-122"/>
              </a:rPr>
              <a:t>独立运行，不混淆，不破坏。</a:t>
            </a:r>
          </a:p>
          <a:p>
            <a:pPr marL="496491" indent="-496491">
              <a:lnSpc>
                <a:spcPct val="100000"/>
              </a:lnSpc>
              <a:buNone/>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交互性：</a:t>
            </a:r>
            <a:r>
              <a:rPr lang="zh-CN" altLang="en-US" sz="2400" dirty="0">
                <a:latin typeface="微软雅黑" panose="020B0503020204020204" pitchFamily="34" charset="-122"/>
                <a:ea typeface="微软雅黑" panose="020B0503020204020204" pitchFamily="34" charset="-122"/>
              </a:rPr>
              <a:t>仅限于访问系统中某些特定的专用服务程序。</a:t>
            </a:r>
          </a:p>
          <a:p>
            <a:pPr marL="496491" indent="-496491">
              <a:lnSpc>
                <a:spcPct val="100000"/>
              </a:lnSpc>
              <a:buNone/>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可靠性：</a:t>
            </a:r>
            <a:r>
              <a:rPr lang="zh-CN" altLang="en-US" sz="2400" dirty="0">
                <a:latin typeface="微软雅黑" panose="020B0503020204020204" pitchFamily="34" charset="-122"/>
                <a:ea typeface="微软雅黑" panose="020B0503020204020204" pitchFamily="34" charset="-122"/>
              </a:rPr>
              <a:t>高可靠性，应具有多级容错防护能力。</a:t>
            </a:r>
          </a:p>
          <a:p>
            <a:pPr marL="496491" indent="-496491">
              <a:lnSpc>
                <a:spcPct val="100000"/>
              </a:lnSpc>
              <a:buNone/>
            </a:pP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及时性：</a:t>
            </a:r>
            <a:r>
              <a:rPr lang="zh-CN" altLang="en-US" sz="2400" dirty="0">
                <a:latin typeface="微软雅黑" panose="020B0503020204020204" pitchFamily="34" charset="-122"/>
                <a:ea typeface="微软雅黑" panose="020B0503020204020204" pitchFamily="34" charset="-122"/>
              </a:rPr>
              <a:t>不同的系统要求不一样，控制对象必须在截止时间内完成。</a:t>
            </a:r>
          </a:p>
        </p:txBody>
      </p:sp>
      <p:sp>
        <p:nvSpPr>
          <p:cNvPr id="82946" name="Rectangle 2"/>
          <p:cNvSpPr>
            <a:spLocks noGrp="1" noChangeArrowheads="1"/>
          </p:cNvSpPr>
          <p:nvPr>
            <p:ph type="title" idx="4294967295"/>
          </p:nvPr>
        </p:nvSpPr>
        <p:spPr>
          <a:xfrm>
            <a:off x="1152939" y="439255"/>
            <a:ext cx="6172200" cy="701675"/>
          </a:xfrm>
          <a:prstGeom prst="rect">
            <a:avLst/>
          </a:prstGeom>
        </p:spPr>
        <p:txBody>
          <a:bodyPr/>
          <a:lstStyle/>
          <a:p>
            <a:pPr>
              <a:defRPr/>
            </a:pP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三、实时系统的特征</a:t>
            </a:r>
          </a:p>
        </p:txBody>
      </p:sp>
    </p:spTree>
    <p:extLst>
      <p:ext uri="{BB962C8B-B14F-4D97-AF65-F5344CB8AC3E}">
        <p14:creationId xmlns:p14="http://schemas.microsoft.com/office/powerpoint/2010/main" val="139077148"/>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idx="1"/>
          </p:nvPr>
        </p:nvSpPr>
        <p:spPr>
          <a:xfrm>
            <a:off x="875305" y="1438423"/>
            <a:ext cx="7082544" cy="1912144"/>
          </a:xfrm>
        </p:spPr>
        <p:txBody>
          <a:bodyPr>
            <a:noAutofit/>
          </a:bodyPr>
          <a:lstStyle/>
          <a:p>
            <a:pPr eaLnBrk="1" hangingPunct="1">
              <a:lnSpc>
                <a:spcPct val="90000"/>
              </a:lnSpc>
            </a:pPr>
            <a:r>
              <a:rPr lang="zh-CN" altLang="en-US" sz="2400" dirty="0">
                <a:latin typeface="微软雅黑" panose="020B0503020204020204" pitchFamily="34" charset="-122"/>
                <a:ea typeface="微软雅黑" panose="020B0503020204020204" pitchFamily="34" charset="-122"/>
              </a:rPr>
              <a:t>现代</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的四个基本特征：</a:t>
            </a:r>
          </a:p>
          <a:p>
            <a:pPr eaLnBrk="1" hangingPunct="1">
              <a:lnSpc>
                <a:spcPct val="90000"/>
              </a:lnSpc>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、并发性（最重要的特征）</a:t>
            </a:r>
          </a:p>
          <a:p>
            <a:pPr eaLnBrk="1" hangingPunct="1">
              <a:lnSpc>
                <a:spcPct val="90000"/>
              </a:lnSpc>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、共享性</a:t>
            </a:r>
          </a:p>
          <a:p>
            <a:pPr eaLnBrk="1" hangingPunct="1">
              <a:lnSpc>
                <a:spcPct val="90000"/>
              </a:lnSpc>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、虚拟性</a:t>
            </a:r>
          </a:p>
          <a:p>
            <a:pPr eaLnBrk="1" hangingPunct="1">
              <a:lnSpc>
                <a:spcPct val="90000"/>
              </a:lnSpc>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、异步性</a:t>
            </a:r>
          </a:p>
          <a:p>
            <a:pPr eaLnBrk="1" hangingPunct="1">
              <a:lnSpc>
                <a:spcPct val="90000"/>
              </a:lnSpc>
            </a:pPr>
            <a:r>
              <a:rPr lang="zh-CN" altLang="en-US" sz="2400" dirty="0">
                <a:solidFill>
                  <a:srgbClr val="FF0000"/>
                </a:solidFill>
                <a:latin typeface="微软雅黑" panose="020B0503020204020204" pitchFamily="34" charset="-122"/>
                <a:ea typeface="微软雅黑" panose="020B0503020204020204" pitchFamily="34" charset="-122"/>
              </a:rPr>
              <a:t>并发是最重要的特征，其它特征都以并发为前提。</a:t>
            </a:r>
          </a:p>
        </p:txBody>
      </p:sp>
      <p:sp>
        <p:nvSpPr>
          <p:cNvPr id="39939" name="Rectangle 5"/>
          <p:cNvSpPr>
            <a:spLocks noGrp="1" noChangeArrowheads="1"/>
          </p:cNvSpPr>
          <p:nvPr>
            <p:ph type="title" idx="4294967295"/>
          </p:nvPr>
        </p:nvSpPr>
        <p:spPr>
          <a:xfrm>
            <a:off x="1298712" y="398463"/>
            <a:ext cx="4873487" cy="701675"/>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操作系统的基本特征</a:t>
            </a:r>
            <a:r>
              <a:rPr lang="zh-CN" altLang="en-US" dirty="0"/>
              <a:t> </a:t>
            </a:r>
          </a:p>
        </p:txBody>
      </p:sp>
      <p:sp>
        <p:nvSpPr>
          <p:cNvPr id="2" name="矩形 1"/>
          <p:cNvSpPr>
            <a:spLocks noChangeArrowheads="1"/>
          </p:cNvSpPr>
          <p:nvPr/>
        </p:nvSpPr>
        <p:spPr bwMode="auto">
          <a:xfrm>
            <a:off x="1298712" y="4470318"/>
            <a:ext cx="658834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spcBef>
                <a:spcPct val="0"/>
              </a:spcBef>
              <a:buFontTx/>
              <a:buNone/>
            </a:pPr>
            <a:r>
              <a:rPr lang="zh-CN" altLang="en-US" sz="2400" b="0" dirty="0">
                <a:latin typeface="微软雅黑" panose="020B0503020204020204" pitchFamily="34" charset="-122"/>
                <a:ea typeface="微软雅黑" panose="020B0503020204020204" pitchFamily="34" charset="-122"/>
              </a:rPr>
              <a:t>考研题目：现代操作系统的两个基本特征是 </a:t>
            </a:r>
            <a:r>
              <a:rPr lang="en-US" altLang="zh-CN" sz="2400" b="0" dirty="0">
                <a:latin typeface="微软雅黑" panose="020B0503020204020204" pitchFamily="34" charset="-122"/>
                <a:ea typeface="微软雅黑" panose="020B0503020204020204" pitchFamily="34" charset="-122"/>
              </a:rPr>
              <a:t>(  ) </a:t>
            </a:r>
            <a:r>
              <a:rPr lang="zh-CN" altLang="en-US" sz="2400" b="0" dirty="0">
                <a:latin typeface="微软雅黑" panose="020B0503020204020204" pitchFamily="34" charset="-122"/>
                <a:ea typeface="微软雅黑" panose="020B0503020204020204" pitchFamily="34" charset="-122"/>
              </a:rPr>
              <a:t>和资源共享。</a:t>
            </a:r>
          </a:p>
          <a:p>
            <a:pPr eaLnBrk="1" hangingPunct="1">
              <a:spcBef>
                <a:spcPct val="0"/>
              </a:spcBef>
              <a:buFontTx/>
              <a:buNone/>
            </a:pPr>
            <a:r>
              <a:rPr lang="zh-CN" altLang="en-US" sz="2400" b="0" dirty="0">
                <a:latin typeface="微软雅黑" panose="020B0503020204020204" pitchFamily="34" charset="-122"/>
                <a:ea typeface="微软雅黑" panose="020B0503020204020204" pitchFamily="34" charset="-122"/>
              </a:rPr>
              <a:t>　　</a:t>
            </a:r>
            <a:r>
              <a:rPr lang="en-US" altLang="zh-CN" sz="2400" b="0" dirty="0">
                <a:latin typeface="微软雅黑" panose="020B0503020204020204" pitchFamily="34" charset="-122"/>
                <a:ea typeface="微软雅黑" panose="020B0503020204020204" pitchFamily="34" charset="-122"/>
              </a:rPr>
              <a:t>A.</a:t>
            </a:r>
            <a:r>
              <a:rPr lang="zh-CN" altLang="en-US" sz="2400" b="0" dirty="0">
                <a:latin typeface="微软雅黑" panose="020B0503020204020204" pitchFamily="34" charset="-122"/>
                <a:ea typeface="微软雅黑" panose="020B0503020204020204" pitchFamily="34" charset="-122"/>
              </a:rPr>
              <a:t>多道程序设计     </a:t>
            </a:r>
            <a:r>
              <a:rPr lang="en-US" altLang="zh-CN" sz="2400" b="0" dirty="0">
                <a:latin typeface="微软雅黑" panose="020B0503020204020204" pitchFamily="34" charset="-122"/>
                <a:ea typeface="微软雅黑" panose="020B0503020204020204" pitchFamily="34" charset="-122"/>
              </a:rPr>
              <a:t>B.</a:t>
            </a:r>
            <a:r>
              <a:rPr lang="zh-CN" altLang="en-US" sz="2400" b="0" dirty="0">
                <a:latin typeface="微软雅黑" panose="020B0503020204020204" pitchFamily="34" charset="-122"/>
                <a:ea typeface="微软雅黑" panose="020B0503020204020204" pitchFamily="34" charset="-122"/>
              </a:rPr>
              <a:t>中断处理</a:t>
            </a:r>
          </a:p>
          <a:p>
            <a:pPr eaLnBrk="1" hangingPunct="1">
              <a:spcBef>
                <a:spcPct val="0"/>
              </a:spcBef>
              <a:buFontTx/>
              <a:buNone/>
            </a:pPr>
            <a:r>
              <a:rPr lang="zh-CN" altLang="en-US" sz="2400" b="0" dirty="0">
                <a:latin typeface="微软雅黑" panose="020B0503020204020204" pitchFamily="34" charset="-122"/>
                <a:ea typeface="微软雅黑" panose="020B0503020204020204" pitchFamily="34" charset="-122"/>
              </a:rPr>
              <a:t>　　</a:t>
            </a:r>
            <a:r>
              <a:rPr lang="en-US" altLang="zh-CN" sz="2400" b="0" dirty="0">
                <a:latin typeface="微软雅黑" panose="020B0503020204020204" pitchFamily="34" charset="-122"/>
                <a:ea typeface="微软雅黑" panose="020B0503020204020204" pitchFamily="34" charset="-122"/>
              </a:rPr>
              <a:t>C.</a:t>
            </a:r>
            <a:r>
              <a:rPr lang="zh-CN" altLang="en-US" sz="2400" b="0" dirty="0">
                <a:latin typeface="微软雅黑" panose="020B0503020204020204" pitchFamily="34" charset="-122"/>
                <a:ea typeface="微软雅黑" panose="020B0503020204020204" pitchFamily="34" charset="-122"/>
              </a:rPr>
              <a:t>程序的并发执行  </a:t>
            </a:r>
            <a:r>
              <a:rPr lang="en-US" altLang="zh-CN" sz="2400" b="0" dirty="0">
                <a:latin typeface="微软雅黑" panose="020B0503020204020204" pitchFamily="34" charset="-122"/>
                <a:ea typeface="微软雅黑" panose="020B0503020204020204" pitchFamily="34" charset="-122"/>
              </a:rPr>
              <a:t>D.</a:t>
            </a:r>
            <a:r>
              <a:rPr lang="zh-CN" altLang="en-US" sz="2400" b="0" dirty="0">
                <a:latin typeface="微软雅黑" panose="020B0503020204020204" pitchFamily="34" charset="-122"/>
                <a:ea typeface="微软雅黑" panose="020B0503020204020204" pitchFamily="34" charset="-122"/>
              </a:rPr>
              <a:t>实现分时与实时处理</a:t>
            </a:r>
          </a:p>
        </p:txBody>
      </p:sp>
    </p:spTree>
    <p:extLst>
      <p:ext uri="{BB962C8B-B14F-4D97-AF65-F5344CB8AC3E}">
        <p14:creationId xmlns:p14="http://schemas.microsoft.com/office/powerpoint/2010/main" val="910835186"/>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idx="1"/>
          </p:nvPr>
        </p:nvSpPr>
        <p:spPr>
          <a:xfrm>
            <a:off x="490330" y="1368084"/>
            <a:ext cx="8345400" cy="2883694"/>
          </a:xfrm>
        </p:spPr>
        <p:txBody>
          <a:bodyPr/>
          <a:lstStyle/>
          <a:p>
            <a:pPr marL="0" indent="0">
              <a:lnSpc>
                <a:spcPct val="120000"/>
              </a:lnSpc>
              <a:buNone/>
              <a:tabLst>
                <a:tab pos="434579" algn="l"/>
              </a:tabLst>
              <a:defRPr/>
            </a:pPr>
            <a:r>
              <a:rPr lang="en-US" altLang="zh-CN" sz="2400" dirty="0">
                <a:solidFill>
                  <a:srgbClr val="FF0000"/>
                </a:solidFill>
                <a:latin typeface="微软雅黑" panose="020B0503020204020204" pitchFamily="34" charset="-122"/>
                <a:ea typeface="微软雅黑" panose="020B0503020204020204" pitchFamily="34" charset="-122"/>
              </a:rPr>
              <a:t>1. </a:t>
            </a:r>
            <a:r>
              <a:rPr lang="zh-CN" altLang="en-US" sz="2400" dirty="0">
                <a:solidFill>
                  <a:srgbClr val="FF0000"/>
                </a:solidFill>
                <a:latin typeface="微软雅黑" panose="020B0503020204020204" pitchFamily="34" charset="-122"/>
                <a:ea typeface="微软雅黑" panose="020B0503020204020204" pitchFamily="34" charset="-122"/>
              </a:rPr>
              <a:t>并发</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并行性和并发性，并发执行的过程。</a:t>
            </a:r>
          </a:p>
          <a:p>
            <a:pPr marL="517922" lvl="1" indent="-217885">
              <a:lnSpc>
                <a:spcPct val="120000"/>
              </a:lnSpc>
              <a:tabLst>
                <a:tab pos="434579" algn="l"/>
              </a:tabLst>
              <a:defRPr/>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并行性：是指两个或多个事件在</a:t>
            </a:r>
            <a:r>
              <a:rPr lang="zh-CN" altLang="en-US" sz="2400" dirty="0">
                <a:solidFill>
                  <a:srgbClr val="FF0000"/>
                </a:solidFill>
                <a:latin typeface="微软雅黑" panose="020B0503020204020204" pitchFamily="34" charset="-122"/>
                <a:ea typeface="微软雅黑" panose="020B0503020204020204" pitchFamily="34" charset="-122"/>
              </a:rPr>
              <a:t>同一时刻</a:t>
            </a:r>
            <a:r>
              <a:rPr lang="zh-CN" altLang="en-US" sz="2400" dirty="0">
                <a:latin typeface="微软雅黑" panose="020B0503020204020204" pitchFamily="34" charset="-122"/>
                <a:ea typeface="微软雅黑" panose="020B0503020204020204" pitchFamily="34" charset="-122"/>
              </a:rPr>
              <a:t>发生。</a:t>
            </a:r>
            <a:r>
              <a:rPr lang="en-US" altLang="zh-CN" sz="2400" dirty="0">
                <a:latin typeface="微软雅黑" panose="020B0503020204020204" pitchFamily="34" charset="-122"/>
                <a:ea typeface="微软雅黑" panose="020B0503020204020204" pitchFamily="34" charset="-122"/>
              </a:rPr>
              <a:t>	</a:t>
            </a:r>
          </a:p>
          <a:p>
            <a:pPr marL="517922" lvl="1" indent="-217885">
              <a:lnSpc>
                <a:spcPct val="120000"/>
              </a:lnSpc>
              <a:tabLst>
                <a:tab pos="434579" algn="l"/>
              </a:tabLst>
              <a:defRPr/>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并发性：是指两个或多个事件在</a:t>
            </a:r>
            <a:r>
              <a:rPr lang="zh-CN" altLang="en-US" sz="2400" dirty="0">
                <a:solidFill>
                  <a:srgbClr val="FF0000"/>
                </a:solidFill>
                <a:latin typeface="微软雅黑" panose="020B0503020204020204" pitchFamily="34" charset="-122"/>
                <a:ea typeface="微软雅黑" panose="020B0503020204020204" pitchFamily="34" charset="-122"/>
              </a:rPr>
              <a:t>同一时间间隔内</a:t>
            </a:r>
            <a:r>
              <a:rPr lang="zh-CN" altLang="en-US" sz="2400" dirty="0">
                <a:latin typeface="微软雅黑" panose="020B0503020204020204" pitchFamily="34" charset="-122"/>
                <a:ea typeface="微软雅黑" panose="020B0503020204020204" pitchFamily="34" charset="-122"/>
              </a:rPr>
              <a:t>发生。</a:t>
            </a:r>
            <a:endParaRPr lang="en-US" altLang="zh-CN" sz="2400" dirty="0">
              <a:latin typeface="微软雅黑" panose="020B0503020204020204" pitchFamily="34" charset="-122"/>
              <a:ea typeface="微软雅黑" panose="020B0503020204020204" pitchFamily="34" charset="-122"/>
            </a:endParaRPr>
          </a:p>
          <a:p>
            <a:pPr marL="217885" indent="-217885">
              <a:lnSpc>
                <a:spcPct val="120000"/>
              </a:lnSpc>
              <a:tabLst>
                <a:tab pos="434579" algn="l"/>
              </a:tabLst>
              <a:defRPr/>
            </a:pPr>
            <a:r>
              <a:rPr lang="zh-CN" altLang="en-US" sz="2400" dirty="0">
                <a:solidFill>
                  <a:srgbClr val="FF0000"/>
                </a:solidFill>
                <a:latin typeface="微软雅黑" panose="020B0503020204020204" pitchFamily="34" charset="-122"/>
                <a:ea typeface="微软雅黑" panose="020B0503020204020204" pitchFamily="34" charset="-122"/>
              </a:rPr>
              <a:t>任务共行</a:t>
            </a:r>
          </a:p>
          <a:p>
            <a:pPr marL="496491" lvl="1" indent="-135731">
              <a:lnSpc>
                <a:spcPct val="120000"/>
              </a:lnSpc>
              <a:buNone/>
              <a:tabLst>
                <a:tab pos="434579" algn="l"/>
              </a:tabLst>
              <a:defRPr/>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从宏观上看，任务共行是指系统中有多个任务同时运行</a:t>
            </a:r>
          </a:p>
          <a:p>
            <a:pPr marL="496491" lvl="1" indent="-135731">
              <a:lnSpc>
                <a:spcPct val="120000"/>
              </a:lnSpc>
              <a:buNone/>
              <a:tabLst>
                <a:tab pos="434579" algn="l"/>
              </a:tabLst>
              <a:defRPr/>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从微观上看，任务共行是指单处理机系统中的</a:t>
            </a:r>
            <a:r>
              <a:rPr lang="zh-CN" altLang="en-US" sz="2400" dirty="0">
                <a:solidFill>
                  <a:srgbClr val="FF0000"/>
                </a:solidFill>
                <a:latin typeface="微软雅黑" panose="020B0503020204020204" pitchFamily="34" charset="-122"/>
                <a:ea typeface="微软雅黑" panose="020B0503020204020204" pitchFamily="34" charset="-122"/>
              </a:rPr>
              <a:t>任务并发（</a:t>
            </a:r>
            <a:r>
              <a:rPr lang="en-US" altLang="zh-CN" sz="2400" dirty="0">
                <a:solidFill>
                  <a:srgbClr val="FF0000"/>
                </a:solidFill>
                <a:latin typeface="微软雅黑" panose="020B0503020204020204" pitchFamily="34" charset="-122"/>
                <a:ea typeface="微软雅黑" panose="020B0503020204020204" pitchFamily="34" charset="-122"/>
              </a:rPr>
              <a:t>Task Concurrency</a:t>
            </a:r>
            <a:r>
              <a:rPr lang="zh-CN" altLang="en-US" sz="2400" dirty="0">
                <a:solidFill>
                  <a:srgbClr val="FF0000"/>
                </a:solidFill>
                <a:latin typeface="微软雅黑" panose="020B0503020204020204" pitchFamily="34" charset="-122"/>
                <a:ea typeface="微软雅黑" panose="020B0503020204020204" pitchFamily="34" charset="-122"/>
              </a:rPr>
              <a:t>：即多个任务在单个处理机上交替运行）</a:t>
            </a:r>
            <a:r>
              <a:rPr lang="zh-CN" altLang="en-US" sz="2400" dirty="0">
                <a:latin typeface="微软雅黑" panose="020B0503020204020204" pitchFamily="34" charset="-122"/>
                <a:ea typeface="微软雅黑" panose="020B0503020204020204" pitchFamily="34" charset="-122"/>
              </a:rPr>
              <a:t>或多处理机系统中的</a:t>
            </a:r>
            <a:r>
              <a:rPr lang="zh-CN" altLang="en-US" sz="2400" dirty="0">
                <a:solidFill>
                  <a:srgbClr val="FF0000"/>
                </a:solidFill>
                <a:latin typeface="微软雅黑" panose="020B0503020204020204" pitchFamily="34" charset="-122"/>
                <a:ea typeface="微软雅黑" panose="020B0503020204020204" pitchFamily="34" charset="-122"/>
              </a:rPr>
              <a:t>任务并行（</a:t>
            </a:r>
            <a:r>
              <a:rPr lang="en-US" altLang="zh-CN" sz="2400" dirty="0">
                <a:solidFill>
                  <a:srgbClr val="FF0000"/>
                </a:solidFill>
                <a:latin typeface="微软雅黑" panose="020B0503020204020204" pitchFamily="34" charset="-122"/>
                <a:ea typeface="微软雅黑" panose="020B0503020204020204" pitchFamily="34" charset="-122"/>
              </a:rPr>
              <a:t>Task Parallelism</a:t>
            </a:r>
            <a:r>
              <a:rPr lang="zh-CN" altLang="en-US" sz="2400" dirty="0">
                <a:solidFill>
                  <a:srgbClr val="FF0000"/>
                </a:solidFill>
                <a:latin typeface="微软雅黑" panose="020B0503020204020204" pitchFamily="34" charset="-122"/>
                <a:ea typeface="微软雅黑" panose="020B0503020204020204" pitchFamily="34" charset="-122"/>
              </a:rPr>
              <a:t>：即多个任务在多个处理机上同时运行）</a:t>
            </a:r>
            <a:r>
              <a:rPr lang="zh-CN" altLang="en-US" sz="2400" dirty="0">
                <a:latin typeface="微软雅黑" panose="020B0503020204020204" pitchFamily="34" charset="-122"/>
                <a:ea typeface="微软雅黑" panose="020B0503020204020204" pitchFamily="34" charset="-122"/>
              </a:rPr>
              <a:t>。</a:t>
            </a:r>
          </a:p>
          <a:p>
            <a:pPr marL="217885" indent="-217885">
              <a:lnSpc>
                <a:spcPct val="120000"/>
              </a:lnSpc>
              <a:buNone/>
              <a:tabLst>
                <a:tab pos="434579" algn="l"/>
              </a:tabLst>
              <a:defRPr/>
            </a:pPr>
            <a:endParaRPr lang="zh-CN" altLang="en-US" dirty="0"/>
          </a:p>
        </p:txBody>
      </p:sp>
      <p:sp>
        <p:nvSpPr>
          <p:cNvPr id="40962" name="Rectangle 2"/>
          <p:cNvSpPr>
            <a:spLocks noGrp="1" noChangeArrowheads="1"/>
          </p:cNvSpPr>
          <p:nvPr>
            <p:ph type="title" idx="4294967295"/>
          </p:nvPr>
        </p:nvSpPr>
        <p:spPr>
          <a:xfrm>
            <a:off x="1179442" y="398463"/>
            <a:ext cx="4992757" cy="701675"/>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1.3.1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并发</a:t>
            </a:r>
          </a:p>
        </p:txBody>
      </p:sp>
    </p:spTree>
    <p:extLst>
      <p:ext uri="{BB962C8B-B14F-4D97-AF65-F5344CB8AC3E}">
        <p14:creationId xmlns:p14="http://schemas.microsoft.com/office/powerpoint/2010/main" val="1566394799"/>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084" y="1108256"/>
            <a:ext cx="7830870" cy="2484202"/>
          </a:xfrm>
        </p:spPr>
        <p:txBody>
          <a:bodyPr/>
          <a:lstStyle/>
          <a:p>
            <a:pPr marL="385763" indent="-385763">
              <a:lnSpc>
                <a:spcPct val="150000"/>
              </a:lnSpc>
              <a:spcBef>
                <a:spcPts val="900"/>
              </a:spcBef>
              <a:buFont typeface="Wingdings" panose="05000000000000000000" pitchFamily="2" charset="2"/>
              <a:buAutoNum type="arabicPeriod" startAt="2"/>
              <a:defRPr/>
            </a:pPr>
            <a:r>
              <a:rPr lang="zh-CN" altLang="en-US" sz="2400" dirty="0">
                <a:latin typeface="微软雅黑" panose="020B0503020204020204" pitchFamily="34" charset="-122"/>
                <a:ea typeface="微软雅黑" panose="020B0503020204020204" pitchFamily="34" charset="-122"/>
              </a:rPr>
              <a:t>引入进程</a:t>
            </a:r>
            <a:endParaRPr lang="en-US" altLang="zh-CN" sz="2400" dirty="0">
              <a:latin typeface="微软雅黑" panose="020B0503020204020204" pitchFamily="34" charset="-122"/>
              <a:ea typeface="微软雅黑" panose="020B0503020204020204" pitchFamily="34" charset="-122"/>
            </a:endParaRPr>
          </a:p>
          <a:p>
            <a:pPr marL="685800" lvl="1" indent="-385763">
              <a:lnSpc>
                <a:spcPct val="150000"/>
              </a:lnSpc>
              <a:defRPr/>
            </a:pPr>
            <a:r>
              <a:rPr lang="zh-CN" altLang="en-US" sz="2400" dirty="0">
                <a:latin typeface="微软雅黑" panose="020B0503020204020204" pitchFamily="34" charset="-122"/>
                <a:ea typeface="微软雅黑" panose="020B0503020204020204" pitchFamily="34" charset="-122"/>
              </a:rPr>
              <a:t>程序：静态实体</a:t>
            </a:r>
            <a:endParaRPr lang="en-US" altLang="zh-CN" sz="2400" dirty="0">
              <a:latin typeface="微软雅黑" panose="020B0503020204020204" pitchFamily="34" charset="-122"/>
              <a:ea typeface="微软雅黑" panose="020B0503020204020204" pitchFamily="34" charset="-122"/>
            </a:endParaRPr>
          </a:p>
          <a:p>
            <a:pPr marL="685800" lvl="1" indent="-385763">
              <a:lnSpc>
                <a:spcPct val="150000"/>
              </a:lnSpc>
              <a:defRPr/>
            </a:pPr>
            <a:r>
              <a:rPr lang="zh-CN" altLang="en-US" sz="2400" dirty="0">
                <a:latin typeface="微软雅黑" panose="020B0503020204020204" pitchFamily="34" charset="-122"/>
                <a:ea typeface="微软雅黑" panose="020B0503020204020204" pitchFamily="34" charset="-122"/>
              </a:rPr>
              <a:t>进程：系统中能独立运行并作为</a:t>
            </a:r>
            <a:r>
              <a:rPr lang="zh-CN" altLang="en-US" sz="2400" dirty="0">
                <a:highlight>
                  <a:srgbClr val="FFFF00"/>
                </a:highlight>
                <a:latin typeface="微软雅黑" panose="020B0503020204020204" pitchFamily="34" charset="-122"/>
                <a:ea typeface="微软雅黑" panose="020B0503020204020204" pitchFamily="34" charset="-122"/>
              </a:rPr>
              <a:t>资源分配</a:t>
            </a:r>
            <a:r>
              <a:rPr lang="zh-CN" altLang="en-US" sz="2400" dirty="0">
                <a:latin typeface="微软雅黑" panose="020B0503020204020204" pitchFamily="34" charset="-122"/>
                <a:ea typeface="微软雅黑" panose="020B0503020204020204" pitchFamily="34" charset="-122"/>
              </a:rPr>
              <a:t>的基本单位，由一组机器指令、数据和堆栈等组成的独立运行的活动实体。</a:t>
            </a:r>
            <a:endParaRPr lang="en-US" altLang="zh-CN" sz="2400" dirty="0">
              <a:latin typeface="微软雅黑" panose="020B0503020204020204" pitchFamily="34" charset="-122"/>
              <a:ea typeface="微软雅黑" panose="020B0503020204020204" pitchFamily="34" charset="-122"/>
            </a:endParaRPr>
          </a:p>
          <a:p>
            <a:pPr marL="385763" indent="-385763">
              <a:lnSpc>
                <a:spcPct val="150000"/>
              </a:lnSpc>
              <a:buFont typeface="Wingdings" panose="05000000000000000000" pitchFamily="2" charset="2"/>
              <a:buAutoNum type="arabicPeriod" startAt="2"/>
              <a:defRPr/>
            </a:pPr>
            <a:r>
              <a:rPr lang="zh-CN" altLang="en-US" sz="2400" dirty="0">
                <a:latin typeface="微软雅黑" panose="020B0503020204020204" pitchFamily="34" charset="-122"/>
                <a:ea typeface="微软雅黑" panose="020B0503020204020204" pitchFamily="34" charset="-122"/>
              </a:rPr>
              <a:t>引入线程</a:t>
            </a:r>
            <a:endParaRPr lang="en-US" altLang="zh-CN" sz="2400" dirty="0">
              <a:latin typeface="微软雅黑" panose="020B0503020204020204" pitchFamily="34" charset="-122"/>
              <a:ea typeface="微软雅黑" panose="020B0503020204020204" pitchFamily="34" charset="-122"/>
            </a:endParaRPr>
          </a:p>
          <a:p>
            <a:pPr lvl="1" indent="-257175">
              <a:lnSpc>
                <a:spcPct val="150000"/>
              </a:lnSpc>
              <a:defRPr/>
            </a:pPr>
            <a:r>
              <a:rPr lang="zh-CN" altLang="en-US" sz="2400" dirty="0">
                <a:latin typeface="微软雅黑" panose="020B0503020204020204" pitchFamily="34" charset="-122"/>
                <a:ea typeface="微软雅黑" panose="020B0503020204020204" pitchFamily="34" charset="-122"/>
              </a:rPr>
              <a:t>进程作为资源分配的基本单位</a:t>
            </a:r>
            <a:endParaRPr lang="en-US" altLang="zh-CN" sz="2400" dirty="0">
              <a:latin typeface="微软雅黑" panose="020B0503020204020204" pitchFamily="34" charset="-122"/>
              <a:ea typeface="微软雅黑" panose="020B0503020204020204" pitchFamily="34" charset="-122"/>
            </a:endParaRPr>
          </a:p>
          <a:p>
            <a:pPr lvl="1" indent="-257175">
              <a:lnSpc>
                <a:spcPct val="150000"/>
              </a:lnSpc>
              <a:defRPr/>
            </a:pPr>
            <a:r>
              <a:rPr lang="zh-CN" altLang="en-US" sz="2400" dirty="0">
                <a:latin typeface="微软雅黑" panose="020B0503020204020204" pitchFamily="34" charset="-122"/>
                <a:ea typeface="微软雅黑" panose="020B0503020204020204" pitchFamily="34" charset="-122"/>
              </a:rPr>
              <a:t>线程作为独立运行和调度的基本单位</a:t>
            </a:r>
          </a:p>
        </p:txBody>
      </p:sp>
      <p:sp>
        <p:nvSpPr>
          <p:cNvPr id="2" name="标题 1"/>
          <p:cNvSpPr>
            <a:spLocks noGrp="1"/>
          </p:cNvSpPr>
          <p:nvPr>
            <p:ph type="title" idx="4294967295"/>
          </p:nvPr>
        </p:nvSpPr>
        <p:spPr>
          <a:xfrm>
            <a:off x="0" y="890588"/>
            <a:ext cx="6172200" cy="703262"/>
          </a:xfrm>
          <a:prstGeom prst="rect">
            <a:avLst/>
          </a:prstGeom>
        </p:spPr>
        <p:txBody>
          <a:bodyPr/>
          <a:lstStyle/>
          <a:p>
            <a:pPr eaLnBrk="1" hangingPunct="1">
              <a:defRPr/>
            </a:pPr>
            <a:r>
              <a:rPr lang="en-US" altLang="zh-CN" dirty="0"/>
              <a:t> </a:t>
            </a:r>
            <a:endParaRPr lang="zh-CN" altLang="en-US" dirty="0"/>
          </a:p>
        </p:txBody>
      </p:sp>
      <p:sp>
        <p:nvSpPr>
          <p:cNvPr id="4" name="Rectangle 2">
            <a:extLst>
              <a:ext uri="{FF2B5EF4-FFF2-40B4-BE49-F238E27FC236}">
                <a16:creationId xmlns:a16="http://schemas.microsoft.com/office/drawing/2014/main" id="{DA2AA6ED-9915-454B-A609-E448CB1CD90B}"/>
              </a:ext>
            </a:extLst>
          </p:cNvPr>
          <p:cNvSpPr txBox="1">
            <a:spLocks noChangeArrowheads="1"/>
          </p:cNvSpPr>
          <p:nvPr/>
        </p:nvSpPr>
        <p:spPr>
          <a:xfrm>
            <a:off x="1179442" y="398463"/>
            <a:ext cx="4992757" cy="701675"/>
          </a:xfrm>
          <a:prstGeom prst="rect">
            <a:avLst/>
          </a:prstGeom>
        </p:spPr>
        <p:txBody>
          <a:bodyPr/>
          <a:lstStyle>
            <a:lvl1pPr algn="l" defTabSz="685800" rtl="0" eaLnBrk="1" latinLnBrk="0" hangingPunct="1">
              <a:lnSpc>
                <a:spcPct val="90000"/>
              </a:lnSpc>
              <a:spcBef>
                <a:spcPct val="0"/>
              </a:spcBef>
              <a:buNone/>
              <a:defRPr sz="2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defRPr/>
            </a:pPr>
            <a:r>
              <a:rPr lang="en-US" altLang="zh-CN" sz="3200">
                <a:solidFill>
                  <a:srgbClr val="4A66AC">
                    <a:lumMod val="75000"/>
                  </a:srgbClr>
                </a:solidFill>
                <a:effectLst>
                  <a:outerShdw blurRad="38100" dist="38100" dir="2700000" algn="tl">
                    <a:srgbClr val="000000">
                      <a:alpha val="43137"/>
                    </a:srgbClr>
                  </a:outerShdw>
                </a:effectLst>
              </a:rPr>
              <a:t>1.3.1 </a:t>
            </a:r>
            <a:r>
              <a:rPr lang="zh-CN" altLang="en-US" sz="3200">
                <a:solidFill>
                  <a:srgbClr val="4A66AC">
                    <a:lumMod val="75000"/>
                  </a:srgbClr>
                </a:solidFill>
                <a:effectLst>
                  <a:outerShdw blurRad="38100" dist="38100" dir="2700000" algn="tl">
                    <a:srgbClr val="000000">
                      <a:alpha val="43137"/>
                    </a:srgbClr>
                  </a:outerShdw>
                </a:effectLst>
              </a:rPr>
              <a:t>并发</a:t>
            </a:r>
            <a:endParaRPr lang="zh-CN" altLang="en-US" sz="3200" dirty="0">
              <a:solidFill>
                <a:srgbClr val="4A66AC">
                  <a:lumMod val="75000"/>
                </a:srgbClr>
              </a:solidFill>
              <a:effectLst>
                <a:outerShdw blurRad="38100" dist="38100" dir="2700000" algn="tl">
                  <a:srgbClr val="000000">
                    <a:alpha val="43137"/>
                  </a:srgbClr>
                </a:outerShdw>
              </a:effectLst>
            </a:endParaRPr>
          </a:p>
        </p:txBody>
      </p:sp>
      <p:sp>
        <p:nvSpPr>
          <p:cNvPr id="8" name="文本框 7">
            <a:extLst>
              <a:ext uri="{FF2B5EF4-FFF2-40B4-BE49-F238E27FC236}">
                <a16:creationId xmlns:a16="http://schemas.microsoft.com/office/drawing/2014/main" id="{647E6FCE-9200-4F26-9618-0AA34C06905E}"/>
              </a:ext>
            </a:extLst>
          </p:cNvPr>
          <p:cNvSpPr txBox="1"/>
          <p:nvPr/>
        </p:nvSpPr>
        <p:spPr>
          <a:xfrm>
            <a:off x="2610197" y="1242219"/>
            <a:ext cx="4583016" cy="393569"/>
          </a:xfrm>
          <a:prstGeom prst="rect">
            <a:avLst/>
          </a:prstGeom>
          <a:noFill/>
        </p:spPr>
        <p:txBody>
          <a:bodyPr wrap="square">
            <a:spAutoFit/>
          </a:bodyPr>
          <a:lstStyle/>
          <a:p>
            <a:pPr eaLnBrk="1" hangingPunct="1">
              <a:lnSpc>
                <a:spcPct val="120000"/>
              </a:lnSpc>
              <a:spcBef>
                <a:spcPct val="50000"/>
              </a:spcBef>
              <a:defRPr/>
            </a:pPr>
            <a:r>
              <a:rPr kumimoji="1" lang="zh-CN" altLang="en-US" sz="1800" b="1" dirty="0">
                <a:solidFill>
                  <a:srgbClr val="C00000"/>
                </a:solidFill>
                <a:latin typeface="+mn-ea"/>
                <a:ea typeface="+mn-ea"/>
              </a:rPr>
              <a:t>　</a:t>
            </a:r>
            <a:r>
              <a:rPr kumimoji="1" lang="zh-CN" altLang="en-US" sz="1800" b="1" dirty="0">
                <a:solidFill>
                  <a:srgbClr val="C00000"/>
                </a:solidFill>
                <a:latin typeface="微软雅黑" panose="020B0503020204020204" pitchFamily="34" charset="-122"/>
                <a:ea typeface="微软雅黑" panose="020B0503020204020204" pitchFamily="34" charset="-122"/>
              </a:rPr>
              <a:t>目的：为了使多个程序能并发执行。</a:t>
            </a:r>
          </a:p>
        </p:txBody>
      </p:sp>
    </p:spTree>
    <p:extLst>
      <p:ext uri="{BB962C8B-B14F-4D97-AF65-F5344CB8AC3E}">
        <p14:creationId xmlns:p14="http://schemas.microsoft.com/office/powerpoint/2010/main" val="395358220"/>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noChangeArrowheads="1"/>
          </p:cNvSpPr>
          <p:nvPr>
            <p:ph idx="1"/>
          </p:nvPr>
        </p:nvSpPr>
        <p:spPr>
          <a:xfrm>
            <a:off x="895057" y="1534387"/>
            <a:ext cx="7884876" cy="2755106"/>
          </a:xfrm>
        </p:spPr>
        <p:txBody>
          <a:bodyPr/>
          <a:lstStyle/>
          <a:p>
            <a:pPr marL="357188" indent="-357188">
              <a:lnSpc>
                <a:spcPct val="120000"/>
              </a:lnSpc>
              <a:defRPr/>
            </a:pPr>
            <a:r>
              <a:rPr lang="zh-CN" altLang="en-US" sz="2400" dirty="0">
                <a:solidFill>
                  <a:srgbClr val="FF0000"/>
                </a:solidFill>
                <a:latin typeface="微软雅黑" panose="020B0503020204020204" pitchFamily="34" charset="-122"/>
                <a:ea typeface="微软雅黑" panose="020B0503020204020204" pitchFamily="34" charset="-122"/>
              </a:rPr>
              <a:t>共享：</a:t>
            </a:r>
            <a:r>
              <a:rPr lang="zh-CN" altLang="en-US" sz="2400" dirty="0">
                <a:latin typeface="微软雅黑" panose="020B0503020204020204" pitchFamily="34" charset="-122"/>
                <a:ea typeface="微软雅黑" panose="020B0503020204020204" pitchFamily="34" charset="-122"/>
              </a:rPr>
              <a:t>是指系统中的资源可供内存中多个</a:t>
            </a:r>
            <a:r>
              <a:rPr lang="zh-CN" altLang="en-US" sz="2400" dirty="0">
                <a:solidFill>
                  <a:srgbClr val="FF0000"/>
                </a:solidFill>
                <a:latin typeface="微软雅黑" panose="020B0503020204020204" pitchFamily="34" charset="-122"/>
                <a:ea typeface="微软雅黑" panose="020B0503020204020204" pitchFamily="34" charset="-122"/>
              </a:rPr>
              <a:t>并发执行</a:t>
            </a:r>
            <a:r>
              <a:rPr lang="zh-CN" altLang="en-US" sz="2400" dirty="0">
                <a:latin typeface="微软雅黑" panose="020B0503020204020204" pitchFamily="34" charset="-122"/>
                <a:ea typeface="微软雅黑" panose="020B0503020204020204" pitchFamily="34" charset="-122"/>
              </a:rPr>
              <a:t>的进程共同使用。</a:t>
            </a:r>
          </a:p>
          <a:p>
            <a:pPr marL="357188" indent="-357188">
              <a:lnSpc>
                <a:spcPct val="120000"/>
              </a:lnSpc>
              <a:buNone/>
              <a:defRPr/>
            </a:pPr>
            <a:r>
              <a:rPr lang="en-US" altLang="zh-CN" sz="2400" dirty="0">
                <a:solidFill>
                  <a:srgbClr val="FF0000"/>
                </a:solidFill>
                <a:latin typeface="微软雅黑" panose="020B0503020204020204" pitchFamily="34" charset="-122"/>
                <a:ea typeface="微软雅黑" panose="020B0503020204020204" pitchFamily="34" charset="-122"/>
              </a:rPr>
              <a:t>1</a:t>
            </a:r>
            <a:r>
              <a:rPr lang="zh-CN" altLang="en-US" sz="2400" dirty="0">
                <a:solidFill>
                  <a:srgbClr val="FF0000"/>
                </a:solidFill>
                <a:latin typeface="微软雅黑" panose="020B0503020204020204" pitchFamily="34" charset="-122"/>
                <a:ea typeface="微软雅黑" panose="020B0503020204020204" pitchFamily="34" charset="-122"/>
              </a:rPr>
              <a:t>、互斥共享方式：</a:t>
            </a:r>
          </a:p>
          <a:p>
            <a:pPr marL="357188" indent="-357188">
              <a:lnSpc>
                <a:spcPct val="120000"/>
              </a:lnSpc>
              <a:buNone/>
              <a:defRPr/>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把在一段时间内只允许一个进程访问的资源，称为</a:t>
            </a:r>
            <a:r>
              <a:rPr lang="zh-CN" altLang="en-US" sz="2400" dirty="0">
                <a:solidFill>
                  <a:srgbClr val="FF0000"/>
                </a:solidFill>
                <a:latin typeface="微软雅黑" panose="020B0503020204020204" pitchFamily="34" charset="-122"/>
                <a:ea typeface="微软雅黑" panose="020B0503020204020204" pitchFamily="34" charset="-122"/>
              </a:rPr>
              <a:t>临界资源</a:t>
            </a:r>
            <a:r>
              <a:rPr lang="zh-CN" altLang="en-US" sz="2400" dirty="0">
                <a:latin typeface="微软雅黑" panose="020B0503020204020204" pitchFamily="34" charset="-122"/>
                <a:ea typeface="微软雅黑" panose="020B0503020204020204" pitchFamily="34" charset="-122"/>
              </a:rPr>
              <a:t>。如打印机、栈、表格等</a:t>
            </a:r>
          </a:p>
          <a:p>
            <a:pPr marL="357188" indent="-357188">
              <a:lnSpc>
                <a:spcPct val="120000"/>
              </a:lnSpc>
              <a:buNone/>
              <a:defRPr/>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系统中的临界资源可以提供给多个进程使用，但</a:t>
            </a:r>
            <a:r>
              <a:rPr lang="zh-CN" altLang="en-US" sz="24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一段时间</a:t>
            </a:r>
            <a:r>
              <a:rPr lang="zh-CN" altLang="en-US" sz="2400" dirty="0">
                <a:latin typeface="微软雅黑" panose="020B0503020204020204" pitchFamily="34" charset="-122"/>
                <a:ea typeface="微软雅黑" panose="020B0503020204020204" pitchFamily="34" charset="-122"/>
              </a:rPr>
              <a:t>内</a:t>
            </a:r>
            <a:r>
              <a:rPr lang="zh-CN" altLang="en-US" sz="2400" dirty="0">
                <a:solidFill>
                  <a:srgbClr val="FF0000"/>
                </a:solidFill>
                <a:latin typeface="微软雅黑" panose="020B0503020204020204" pitchFamily="34" charset="-122"/>
                <a:ea typeface="微软雅黑" panose="020B0503020204020204" pitchFamily="34" charset="-122"/>
              </a:rPr>
              <a:t>仅允许一个进程</a:t>
            </a:r>
            <a:r>
              <a:rPr lang="zh-CN" altLang="en-US" sz="2400" dirty="0">
                <a:latin typeface="微软雅黑" panose="020B0503020204020204" pitchFamily="34" charset="-122"/>
                <a:ea typeface="微软雅黑" panose="020B0503020204020204" pitchFamily="34" charset="-122"/>
              </a:rPr>
              <a:t>使用，称为</a:t>
            </a:r>
            <a:r>
              <a:rPr lang="zh-CN" altLang="en-US" sz="2400" dirty="0">
                <a:solidFill>
                  <a:srgbClr val="FF0000"/>
                </a:solidFill>
                <a:latin typeface="微软雅黑" panose="020B0503020204020204" pitchFamily="34" charset="-122"/>
                <a:ea typeface="微软雅黑" panose="020B0503020204020204" pitchFamily="34" charset="-122"/>
              </a:rPr>
              <a:t>互斥共享</a:t>
            </a:r>
            <a:r>
              <a:rPr lang="zh-CN" altLang="en-US" sz="2400" dirty="0">
                <a:latin typeface="微软雅黑" panose="020B0503020204020204" pitchFamily="34" charset="-122"/>
                <a:ea typeface="微软雅黑" panose="020B0503020204020204" pitchFamily="34" charset="-122"/>
              </a:rPr>
              <a:t>方式。</a:t>
            </a:r>
          </a:p>
        </p:txBody>
      </p:sp>
      <p:sp>
        <p:nvSpPr>
          <p:cNvPr id="41986" name="Rectangle 2"/>
          <p:cNvSpPr>
            <a:spLocks noGrp="1" noChangeArrowheads="1"/>
          </p:cNvSpPr>
          <p:nvPr>
            <p:ph type="title" idx="4294967295"/>
          </p:nvPr>
        </p:nvSpPr>
        <p:spPr>
          <a:xfrm>
            <a:off x="1205948" y="427038"/>
            <a:ext cx="4966252" cy="701675"/>
          </a:xfrm>
          <a:prstGeom prst="rect">
            <a:avLst/>
          </a:prstGeom>
        </p:spPr>
        <p:txBody>
          <a:bodyPr/>
          <a:lstStyle/>
          <a:p>
            <a:pPr>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1.3.2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a:t>
            </a:r>
          </a:p>
        </p:txBody>
      </p:sp>
    </p:spTree>
    <p:extLst>
      <p:ext uri="{BB962C8B-B14F-4D97-AF65-F5344CB8AC3E}">
        <p14:creationId xmlns:p14="http://schemas.microsoft.com/office/powerpoint/2010/main" val="1681521165"/>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idx="1"/>
          </p:nvPr>
        </p:nvSpPr>
        <p:spPr>
          <a:xfrm>
            <a:off x="829605" y="1213339"/>
            <a:ext cx="8111244" cy="2667743"/>
          </a:xfrm>
        </p:spPr>
        <p:txBody>
          <a:bodyPr/>
          <a:lstStyle/>
          <a:p>
            <a:pPr eaLnBrk="1" hangingPunct="1">
              <a:lnSpc>
                <a:spcPct val="120000"/>
              </a:lnSpc>
              <a:buFont typeface="Wingdings" panose="05000000000000000000" pitchFamily="2" charset="2"/>
              <a:buNone/>
            </a:pP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、同时访问方式： </a:t>
            </a:r>
          </a:p>
          <a:p>
            <a:pPr lvl="1" eaLnBrk="1" hangingPunct="1">
              <a:lnSpc>
                <a:spcPct val="120000"/>
              </a:lnSpc>
              <a:buFontTx/>
              <a:buChar char="-"/>
            </a:pPr>
            <a:r>
              <a:rPr lang="zh-CN" altLang="en-US" sz="2400" dirty="0">
                <a:latin typeface="微软雅黑" panose="020B0503020204020204" pitchFamily="34" charset="-122"/>
                <a:ea typeface="微软雅黑" panose="020B0503020204020204" pitchFamily="34" charset="-122"/>
              </a:rPr>
              <a:t>从宏观上看，资源共享是指多个任务可以</a:t>
            </a:r>
            <a:r>
              <a:rPr lang="zh-CN" altLang="en-US" sz="2400" dirty="0">
                <a:solidFill>
                  <a:srgbClr val="FF0000"/>
                </a:solidFill>
                <a:latin typeface="微软雅黑" panose="020B0503020204020204" pitchFamily="34" charset="-122"/>
                <a:ea typeface="微软雅黑" panose="020B0503020204020204" pitchFamily="34" charset="-122"/>
              </a:rPr>
              <a:t>同时</a:t>
            </a:r>
            <a:r>
              <a:rPr lang="zh-CN" altLang="en-US" sz="2400" dirty="0">
                <a:latin typeface="微软雅黑" panose="020B0503020204020204" pitchFamily="34" charset="-122"/>
                <a:ea typeface="微软雅黑" panose="020B0503020204020204" pitchFamily="34" charset="-122"/>
              </a:rPr>
              <a:t>使用系统中的软硬件资源。</a:t>
            </a:r>
          </a:p>
          <a:p>
            <a:pPr lvl="1" eaLnBrk="1" hangingPunct="1">
              <a:lnSpc>
                <a:spcPct val="120000"/>
              </a:lnSpc>
              <a:buFontTx/>
              <a:buChar char="-"/>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从微观上看，多个进程</a:t>
            </a:r>
            <a:r>
              <a:rPr lang="zh-CN" altLang="en-US" sz="2400" dirty="0">
                <a:solidFill>
                  <a:srgbClr val="FF0000"/>
                </a:solidFill>
                <a:latin typeface="微软雅黑" panose="020B0503020204020204" pitchFamily="34" charset="-122"/>
                <a:ea typeface="微软雅黑" panose="020B0503020204020204" pitchFamily="34" charset="-122"/>
              </a:rPr>
              <a:t>交替互斥</a:t>
            </a:r>
            <a:r>
              <a:rPr lang="zh-CN" altLang="en-US" sz="2400" dirty="0">
                <a:latin typeface="微软雅黑" panose="020B0503020204020204" pitchFamily="34" charset="-122"/>
                <a:ea typeface="微软雅黑" panose="020B0503020204020204" pitchFamily="34" charset="-122"/>
              </a:rPr>
              <a:t>地使用系统中的某个资源。例如磁盘。</a:t>
            </a:r>
            <a:endParaRPr lang="en-US" altLang="zh-CN" sz="2400" dirty="0">
              <a:latin typeface="微软雅黑" panose="020B0503020204020204" pitchFamily="34" charset="-122"/>
              <a:ea typeface="微软雅黑" panose="020B0503020204020204" pitchFamily="34" charset="-122"/>
            </a:endParaRPr>
          </a:p>
          <a:p>
            <a:pPr eaLnBrk="1" hangingPunct="1">
              <a:lnSpc>
                <a:spcPct val="120000"/>
              </a:lnSpc>
              <a:buFontTx/>
              <a:buChar char="-"/>
            </a:pPr>
            <a:endParaRPr lang="en-US" altLang="zh-CN" sz="2400" dirty="0">
              <a:latin typeface="微软雅黑" panose="020B0503020204020204" pitchFamily="34" charset="-122"/>
              <a:ea typeface="微软雅黑" panose="020B0503020204020204" pitchFamily="34" charset="-122"/>
            </a:endParaRPr>
          </a:p>
          <a:p>
            <a:pPr eaLnBrk="1" hangingPunct="1">
              <a:lnSpc>
                <a:spcPct val="120000"/>
              </a:lnSpc>
              <a:buFontTx/>
              <a:buChar char="-"/>
            </a:pPr>
            <a:r>
              <a:rPr lang="zh-CN" altLang="en-US" sz="2400" dirty="0">
                <a:solidFill>
                  <a:srgbClr val="FF0000"/>
                </a:solidFill>
                <a:latin typeface="微软雅黑" panose="020B0503020204020204" pitchFamily="34" charset="-122"/>
                <a:ea typeface="微软雅黑" panose="020B0503020204020204" pitchFamily="34" charset="-122"/>
              </a:rPr>
              <a:t>并发和共享是操作系统的两个最基本的特征，它们又是互为存在的条件</a:t>
            </a:r>
          </a:p>
        </p:txBody>
      </p:sp>
      <p:sp>
        <p:nvSpPr>
          <p:cNvPr id="76803" name="Rectangle 3"/>
          <p:cNvSpPr>
            <a:spLocks noChangeArrowheads="1"/>
          </p:cNvSpPr>
          <p:nvPr/>
        </p:nvSpPr>
        <p:spPr bwMode="auto">
          <a:xfrm>
            <a:off x="1205947" y="367391"/>
            <a:ext cx="5795857" cy="59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defTabSz="685800">
              <a:lnSpc>
                <a:spcPct val="90000"/>
              </a:lnSpc>
              <a:spcBef>
                <a:spcPct val="0"/>
              </a:spcBef>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1.3.2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共享</a:t>
            </a:r>
          </a:p>
        </p:txBody>
      </p:sp>
    </p:spTree>
    <p:extLst>
      <p:ext uri="{BB962C8B-B14F-4D97-AF65-F5344CB8AC3E}">
        <p14:creationId xmlns:p14="http://schemas.microsoft.com/office/powerpoint/2010/main" val="44142563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idx="1"/>
          </p:nvPr>
        </p:nvSpPr>
        <p:spPr>
          <a:xfrm>
            <a:off x="880989" y="1311814"/>
            <a:ext cx="8154906" cy="2883694"/>
          </a:xfrm>
        </p:spPr>
        <p:txBody>
          <a:bodyPr>
            <a:noAutofit/>
          </a:bodyPr>
          <a:lstStyle/>
          <a:p>
            <a:pPr>
              <a:lnSpc>
                <a:spcPct val="110000"/>
              </a:lnSpc>
              <a:spcBef>
                <a:spcPts val="900"/>
              </a:spcBef>
              <a:defRPr/>
            </a:pPr>
            <a:r>
              <a:rPr lang="zh-CN" altLang="en-US" sz="2400" dirty="0">
                <a:solidFill>
                  <a:srgbClr val="FF0000"/>
                </a:solidFill>
                <a:latin typeface="微软雅黑" panose="020B0503020204020204" pitchFamily="34" charset="-122"/>
                <a:ea typeface="微软雅黑" panose="020B0503020204020204" pitchFamily="34" charset="-122"/>
              </a:rPr>
              <a:t>虚拟：</a:t>
            </a:r>
            <a:r>
              <a:rPr lang="zh-CN" altLang="en-US" sz="2400" dirty="0">
                <a:latin typeface="微软雅黑" panose="020B0503020204020204" pitchFamily="34" charset="-122"/>
                <a:ea typeface="微软雅黑" panose="020B0503020204020204" pitchFamily="34" charset="-122"/>
              </a:rPr>
              <a:t>是指通过某种技术把一个物理实体变为（映射为）若干个逻辑上的对应物。</a:t>
            </a:r>
          </a:p>
          <a:p>
            <a:pPr marL="0" indent="0">
              <a:lnSpc>
                <a:spcPct val="110000"/>
              </a:lnSpc>
              <a:spcBef>
                <a:spcPts val="900"/>
              </a:spcBef>
              <a:buNone/>
              <a:defRPr/>
            </a:pPr>
            <a:r>
              <a:rPr lang="en-US" altLang="zh-CN" sz="2400" dirty="0">
                <a:solidFill>
                  <a:srgbClr val="FF0000"/>
                </a:solidFill>
                <a:latin typeface="微软雅黑" panose="020B0503020204020204" pitchFamily="34" charset="-122"/>
                <a:ea typeface="微软雅黑" panose="020B0503020204020204" pitchFamily="34" charset="-122"/>
              </a:rPr>
              <a:t>1.</a:t>
            </a:r>
            <a:r>
              <a:rPr lang="zh-CN" altLang="en-US" sz="2400" dirty="0">
                <a:solidFill>
                  <a:srgbClr val="FF0000"/>
                </a:solidFill>
                <a:latin typeface="微软雅黑" panose="020B0503020204020204" pitchFamily="34" charset="-122"/>
                <a:ea typeface="微软雅黑" panose="020B0503020204020204" pitchFamily="34" charset="-122"/>
              </a:rPr>
              <a:t>时分复用技术</a:t>
            </a:r>
            <a:endParaRPr lang="en-US" altLang="zh-CN" sz="2400" dirty="0">
              <a:solidFill>
                <a:srgbClr val="FF0000"/>
              </a:solidFill>
              <a:latin typeface="微软雅黑" panose="020B0503020204020204" pitchFamily="34" charset="-122"/>
              <a:ea typeface="微软雅黑" panose="020B0503020204020204" pitchFamily="34" charset="-122"/>
            </a:endParaRPr>
          </a:p>
          <a:p>
            <a:pPr lvl="1">
              <a:lnSpc>
                <a:spcPct val="110000"/>
              </a:lnSpc>
              <a:spcBef>
                <a:spcPts val="900"/>
              </a:spcBef>
              <a:defRPr/>
            </a:pPr>
            <a:r>
              <a:rPr lang="zh-CN" altLang="en-US" sz="2400" dirty="0">
                <a:latin typeface="微软雅黑" panose="020B0503020204020204" pitchFamily="34" charset="-122"/>
                <a:ea typeface="微软雅黑" panose="020B0503020204020204" pitchFamily="34" charset="-122"/>
              </a:rPr>
              <a:t>虚拟处理机：分时实现</a:t>
            </a:r>
          </a:p>
          <a:p>
            <a:pPr lvl="1">
              <a:lnSpc>
                <a:spcPct val="110000"/>
              </a:lnSpc>
              <a:spcBef>
                <a:spcPts val="900"/>
              </a:spcBef>
              <a:defRPr/>
            </a:pPr>
            <a:r>
              <a:rPr lang="zh-CN" altLang="en-US" sz="2400" dirty="0">
                <a:latin typeface="微软雅黑" panose="020B0503020204020204" pitchFamily="34" charset="-122"/>
                <a:ea typeface="微软雅黑" panose="020B0503020204020204" pitchFamily="34" charset="-122"/>
              </a:rPr>
              <a:t>虚拟设备：</a:t>
            </a:r>
            <a:r>
              <a:rPr lang="en-US" altLang="zh-CN" sz="2400" dirty="0">
                <a:latin typeface="微软雅黑" panose="020B0503020204020204" pitchFamily="34" charset="-122"/>
                <a:ea typeface="微软雅黑" panose="020B0503020204020204" pitchFamily="34" charset="-122"/>
              </a:rPr>
              <a:t>SPOOLING</a:t>
            </a:r>
            <a:r>
              <a:rPr lang="zh-CN" altLang="en-US" sz="2400" dirty="0">
                <a:latin typeface="微软雅黑" panose="020B0503020204020204" pitchFamily="34" charset="-122"/>
                <a:ea typeface="微软雅黑" panose="020B0503020204020204" pitchFamily="34" charset="-122"/>
              </a:rPr>
              <a:t>技术</a:t>
            </a:r>
            <a:r>
              <a:rPr lang="zh-CN" altLang="en-US" sz="2400" dirty="0">
                <a:solidFill>
                  <a:srgbClr val="C00000"/>
                </a:solidFill>
                <a:latin typeface="微软雅黑" panose="020B0503020204020204" pitchFamily="34" charset="-122"/>
                <a:ea typeface="微软雅黑" panose="020B0503020204020204" pitchFamily="34" charset="-122"/>
              </a:rPr>
              <a:t>（自学）</a:t>
            </a:r>
            <a:endParaRPr lang="en-US" altLang="zh-CN" sz="2400" dirty="0">
              <a:solidFill>
                <a:srgbClr val="C00000"/>
              </a:solidFill>
              <a:latin typeface="微软雅黑" panose="020B0503020204020204" pitchFamily="34" charset="-122"/>
              <a:ea typeface="微软雅黑" panose="020B0503020204020204" pitchFamily="34" charset="-122"/>
            </a:endParaRPr>
          </a:p>
          <a:p>
            <a:pPr marL="0" lvl="1" indent="0">
              <a:lnSpc>
                <a:spcPct val="110000"/>
              </a:lnSpc>
              <a:spcBef>
                <a:spcPts val="900"/>
              </a:spcBef>
              <a:buNone/>
              <a:defRPr/>
            </a:pP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空分复用技术</a:t>
            </a:r>
            <a:endParaRPr lang="en-US" altLang="zh-CN" sz="2400" dirty="0">
              <a:solidFill>
                <a:srgbClr val="FF0000"/>
              </a:solidFill>
              <a:latin typeface="微软雅黑" panose="020B0503020204020204" pitchFamily="34" charset="-122"/>
              <a:ea typeface="微软雅黑" panose="020B0503020204020204" pitchFamily="34" charset="-122"/>
            </a:endParaRPr>
          </a:p>
          <a:p>
            <a:pPr lvl="1">
              <a:lnSpc>
                <a:spcPct val="110000"/>
              </a:lnSpc>
              <a:spcBef>
                <a:spcPts val="900"/>
              </a:spcBef>
              <a:defRPr/>
            </a:pPr>
            <a:r>
              <a:rPr lang="zh-CN" altLang="en-US" sz="2400" dirty="0">
                <a:latin typeface="微软雅黑" panose="020B0503020204020204" pitchFamily="34" charset="-122"/>
                <a:ea typeface="微软雅黑" panose="020B0503020204020204" pitchFamily="34" charset="-122"/>
              </a:rPr>
              <a:t>虚拟磁盘技术：逻辑分区</a:t>
            </a:r>
            <a:endParaRPr lang="en-US" altLang="zh-CN" sz="2400" dirty="0">
              <a:latin typeface="微软雅黑" panose="020B0503020204020204" pitchFamily="34" charset="-122"/>
              <a:ea typeface="微软雅黑" panose="020B0503020204020204" pitchFamily="34" charset="-122"/>
            </a:endParaRPr>
          </a:p>
          <a:p>
            <a:pPr lvl="1">
              <a:lnSpc>
                <a:spcPct val="110000"/>
              </a:lnSpc>
              <a:spcBef>
                <a:spcPts val="900"/>
              </a:spcBef>
              <a:defRPr/>
            </a:pPr>
            <a:r>
              <a:rPr lang="zh-CN" altLang="en-US" sz="2400" dirty="0">
                <a:latin typeface="微软雅黑" panose="020B0503020204020204" pitchFamily="34" charset="-122"/>
                <a:ea typeface="微软雅黑" panose="020B0503020204020204" pitchFamily="34" charset="-122"/>
              </a:rPr>
              <a:t>虚拟存储器：虚拟存储管理实现</a:t>
            </a:r>
          </a:p>
        </p:txBody>
      </p:sp>
      <p:sp>
        <p:nvSpPr>
          <p:cNvPr id="44034" name="Rectangle 2"/>
          <p:cNvSpPr>
            <a:spLocks noGrp="1" noChangeArrowheads="1"/>
          </p:cNvSpPr>
          <p:nvPr>
            <p:ph type="title" idx="4294967295"/>
          </p:nvPr>
        </p:nvSpPr>
        <p:spPr>
          <a:xfrm>
            <a:off x="1179442" y="412750"/>
            <a:ext cx="4992757" cy="701675"/>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1.3.3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虚拟性</a:t>
            </a:r>
          </a:p>
        </p:txBody>
      </p:sp>
    </p:spTree>
    <p:extLst>
      <p:ext uri="{BB962C8B-B14F-4D97-AF65-F5344CB8AC3E}">
        <p14:creationId xmlns:p14="http://schemas.microsoft.com/office/powerpoint/2010/main" val="1632130707"/>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idx="1"/>
          </p:nvPr>
        </p:nvSpPr>
        <p:spPr>
          <a:xfrm>
            <a:off x="880989" y="1689424"/>
            <a:ext cx="7938882" cy="2268791"/>
          </a:xfrm>
        </p:spPr>
        <p:txBody>
          <a:bodyPr/>
          <a:lstStyle/>
          <a:p>
            <a:pPr eaLnBrk="1" hangingPunct="1">
              <a:lnSpc>
                <a:spcPct val="150000"/>
              </a:lnSpc>
              <a:buFont typeface="Wingdings" panose="05000000000000000000" pitchFamily="2" charset="2"/>
              <a:buNone/>
            </a:pPr>
            <a:r>
              <a:rPr lang="en-US" altLang="zh-CN" sz="2400" dirty="0">
                <a:solidFill>
                  <a:srgbClr val="FF0000"/>
                </a:solidFill>
                <a:latin typeface="微软雅黑" panose="020B0503020204020204" pitchFamily="34" charset="-122"/>
                <a:ea typeface="微软雅黑" panose="020B0503020204020204" pitchFamily="34" charset="-122"/>
              </a:rPr>
              <a:t>1</a:t>
            </a:r>
            <a:r>
              <a:rPr lang="zh-CN" altLang="en-US" sz="2400" dirty="0">
                <a:solidFill>
                  <a:srgbClr val="FF0000"/>
                </a:solidFill>
                <a:latin typeface="微软雅黑" panose="020B0503020204020204" pitchFamily="34" charset="-122"/>
                <a:ea typeface="微软雅黑" panose="020B0503020204020204" pitchFamily="34" charset="-122"/>
              </a:rPr>
              <a:t>、执行结果不确定，</a:t>
            </a:r>
            <a:r>
              <a:rPr lang="zh-CN" altLang="en-US" sz="2400" dirty="0">
                <a:latin typeface="微软雅黑" panose="020B0503020204020204" pitchFamily="34" charset="-122"/>
                <a:ea typeface="微软雅黑" panose="020B0503020204020204" pitchFamily="34" charset="-122"/>
              </a:rPr>
              <a:t>程序不可再现。</a:t>
            </a:r>
          </a:p>
          <a:p>
            <a:pPr eaLnBrk="1" hangingPunct="1">
              <a:lnSpc>
                <a:spcPct val="150000"/>
              </a:lnSpc>
              <a:buFont typeface="Wingdings" panose="05000000000000000000" pitchFamily="2" charset="2"/>
              <a:buNone/>
            </a:pP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、异步性，</a:t>
            </a:r>
            <a:r>
              <a:rPr lang="zh-CN" altLang="en-US" sz="2400" dirty="0">
                <a:latin typeface="微软雅黑" panose="020B0503020204020204" pitchFamily="34" charset="-122"/>
                <a:ea typeface="微软雅黑" panose="020B0503020204020204" pitchFamily="34" charset="-122"/>
              </a:rPr>
              <a:t>多道程序环境下程序（进程）以异步的方式执行，每道程序在何时执行、各自执行的顺序、完成时间都是不确定的，也是不可预知的。</a:t>
            </a:r>
          </a:p>
        </p:txBody>
      </p:sp>
      <p:sp>
        <p:nvSpPr>
          <p:cNvPr id="45058" name="Rectangle 2"/>
          <p:cNvSpPr>
            <a:spLocks noGrp="1" noChangeArrowheads="1"/>
          </p:cNvSpPr>
          <p:nvPr>
            <p:ph type="title" idx="4294967295"/>
          </p:nvPr>
        </p:nvSpPr>
        <p:spPr>
          <a:xfrm>
            <a:off x="1232452" y="412750"/>
            <a:ext cx="4939748" cy="701675"/>
          </a:xfrm>
          <a:prstGeom prst="rect">
            <a:avLst/>
          </a:prstGeom>
        </p:spPr>
        <p:txBody>
          <a:bodyPr/>
          <a:lstStyle/>
          <a:p>
            <a:pPr>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1.3.4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异步性</a:t>
            </a:r>
          </a:p>
        </p:txBody>
      </p:sp>
      <p:sp>
        <p:nvSpPr>
          <p:cNvPr id="4" name="矩形 3">
            <a:extLst>
              <a:ext uri="{FF2B5EF4-FFF2-40B4-BE49-F238E27FC236}">
                <a16:creationId xmlns:a16="http://schemas.microsoft.com/office/drawing/2014/main" id="{86D93F3F-7382-4A7D-B01D-D13F59E8867F}"/>
              </a:ext>
            </a:extLst>
          </p:cNvPr>
          <p:cNvSpPr>
            <a:spLocks noChangeArrowheads="1"/>
          </p:cNvSpPr>
          <p:nvPr/>
        </p:nvSpPr>
        <p:spPr bwMode="auto">
          <a:xfrm>
            <a:off x="1295400" y="4337644"/>
            <a:ext cx="65532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800" dirty="0">
                <a:solidFill>
                  <a:srgbClr val="00B0F0"/>
                </a:solidFill>
              </a:rPr>
              <a:t>进程以人们不可预知的速度向前推进。</a:t>
            </a:r>
            <a:endParaRPr lang="en-US" altLang="zh-CN" sz="2800" dirty="0">
              <a:solidFill>
                <a:srgbClr val="00B0F0"/>
              </a:solidFill>
            </a:endParaRPr>
          </a:p>
          <a:p>
            <a:pPr algn="ctr" eaLnBrk="1" hangingPunct="1">
              <a:spcBef>
                <a:spcPct val="0"/>
              </a:spcBef>
              <a:buClrTx/>
              <a:buSzTx/>
              <a:buFontTx/>
              <a:buNone/>
            </a:pPr>
            <a:endParaRPr lang="en-US" altLang="zh-CN" sz="2800" b="0" dirty="0">
              <a:solidFill>
                <a:srgbClr val="FF0000"/>
              </a:solidFill>
            </a:endParaRPr>
          </a:p>
          <a:p>
            <a:pPr algn="ctr" eaLnBrk="1" hangingPunct="1">
              <a:spcBef>
                <a:spcPct val="0"/>
              </a:spcBef>
              <a:buClrTx/>
              <a:buSzTx/>
              <a:buFontTx/>
              <a:buNone/>
            </a:pPr>
            <a:endParaRPr lang="en-US" altLang="zh-CN" sz="2800" b="0" dirty="0">
              <a:solidFill>
                <a:srgbClr val="FF0000"/>
              </a:solidFill>
            </a:endParaRPr>
          </a:p>
          <a:p>
            <a:pPr algn="ctr" eaLnBrk="1" hangingPunct="1">
              <a:spcBef>
                <a:spcPct val="0"/>
              </a:spcBef>
              <a:buClrTx/>
              <a:buSzTx/>
              <a:buFontTx/>
              <a:buNone/>
            </a:pPr>
            <a:r>
              <a:rPr lang="zh-CN" altLang="en-US" sz="2800" dirty="0">
                <a:solidFill>
                  <a:srgbClr val="00B0F0"/>
                </a:solidFill>
              </a:rPr>
              <a:t>运行结果如何保证正确</a:t>
            </a:r>
            <a:r>
              <a:rPr lang="en-US" altLang="zh-CN" sz="2800" dirty="0">
                <a:solidFill>
                  <a:srgbClr val="00B0F0"/>
                </a:solidFill>
              </a:rPr>
              <a:t>?</a:t>
            </a:r>
          </a:p>
        </p:txBody>
      </p:sp>
      <p:pic>
        <p:nvPicPr>
          <p:cNvPr id="2" name="图片 1">
            <a:extLst>
              <a:ext uri="{FF2B5EF4-FFF2-40B4-BE49-F238E27FC236}">
                <a16:creationId xmlns:a16="http://schemas.microsoft.com/office/drawing/2014/main" id="{23137F58-3A34-410C-BEFC-D23754E94ED2}"/>
              </a:ext>
            </a:extLst>
          </p:cNvPr>
          <p:cNvPicPr>
            <a:picLocks noChangeAspect="1"/>
          </p:cNvPicPr>
          <p:nvPr/>
        </p:nvPicPr>
        <p:blipFill>
          <a:blip r:embed="rId3"/>
          <a:stretch>
            <a:fillRect/>
          </a:stretch>
        </p:blipFill>
        <p:spPr>
          <a:xfrm>
            <a:off x="4383007" y="5017074"/>
            <a:ext cx="377985" cy="457240"/>
          </a:xfrm>
          <a:prstGeom prst="rect">
            <a:avLst/>
          </a:prstGeom>
        </p:spPr>
      </p:pic>
    </p:spTree>
    <p:extLst>
      <p:ext uri="{BB962C8B-B14F-4D97-AF65-F5344CB8AC3E}">
        <p14:creationId xmlns:p14="http://schemas.microsoft.com/office/powerpoint/2010/main" val="141216941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idx="1"/>
          </p:nvPr>
        </p:nvSpPr>
        <p:spPr>
          <a:xfrm>
            <a:off x="961354" y="1251226"/>
            <a:ext cx="2878178" cy="4355548"/>
          </a:xfrm>
        </p:spPr>
        <p:txBody>
          <a:bodyPr>
            <a:noAutofit/>
          </a:bodyPr>
          <a:lstStyle/>
          <a:p>
            <a:pPr algn="just">
              <a:lnSpc>
                <a:spcPct val="120000"/>
              </a:lnSpc>
              <a:spcBef>
                <a:spcPts val="1275"/>
              </a:spcBef>
            </a:pPr>
            <a:r>
              <a:rPr lang="zh-CN" altLang="en-US" sz="2400" b="1" dirty="0">
                <a:latin typeface="Microsoft YaHei" panose="020B0503020204020204" pitchFamily="34" charset="-122"/>
                <a:ea typeface="Microsoft YaHei" panose="020B0503020204020204" pitchFamily="34" charset="-122"/>
              </a:rPr>
              <a:t>理论和综合应用</a:t>
            </a:r>
          </a:p>
          <a:p>
            <a:pPr marL="171450" lvl="2" indent="0" algn="just">
              <a:lnSpc>
                <a:spcPct val="120000"/>
              </a:lnSpc>
              <a:spcBef>
                <a:spcPts val="1275"/>
              </a:spcBef>
              <a:buNone/>
            </a:pPr>
            <a:r>
              <a:rPr lang="zh-CN" altLang="en-US" sz="2250" dirty="0">
                <a:latin typeface="Microsoft YaHei" panose="020B0503020204020204" pitchFamily="34" charset="-122"/>
                <a:ea typeface="Microsoft YaHei" panose="020B0503020204020204" pitchFamily="34" charset="-122"/>
              </a:rPr>
              <a:t>基础课程</a:t>
            </a:r>
          </a:p>
          <a:p>
            <a:pPr marL="171450" lvl="2" indent="0" algn="just">
              <a:lnSpc>
                <a:spcPct val="120000"/>
              </a:lnSpc>
              <a:spcBef>
                <a:spcPts val="1275"/>
              </a:spcBef>
              <a:buNone/>
            </a:pPr>
            <a:r>
              <a:rPr lang="zh-CN" altLang="en-US" sz="2250" dirty="0">
                <a:latin typeface="Microsoft YaHei" panose="020B0503020204020204" pitchFamily="34" charset="-122"/>
                <a:ea typeface="Microsoft YaHei" panose="020B0503020204020204" pitchFamily="34" charset="-122"/>
              </a:rPr>
              <a:t>考研课程</a:t>
            </a:r>
          </a:p>
          <a:p>
            <a:pPr marL="171450" lvl="2" indent="0" algn="just">
              <a:lnSpc>
                <a:spcPct val="120000"/>
              </a:lnSpc>
              <a:spcBef>
                <a:spcPts val="1275"/>
              </a:spcBef>
              <a:buNone/>
            </a:pPr>
            <a:r>
              <a:rPr lang="zh-CN" altLang="en-US" sz="2250" dirty="0">
                <a:latin typeface="Microsoft YaHei" panose="020B0503020204020204" pitchFamily="34" charset="-122"/>
                <a:ea typeface="Microsoft YaHei" panose="020B0503020204020204" pitchFamily="34" charset="-122"/>
              </a:rPr>
              <a:t>应用价值</a:t>
            </a:r>
          </a:p>
        </p:txBody>
      </p:sp>
      <p:sp>
        <p:nvSpPr>
          <p:cNvPr id="2" name="标题 1"/>
          <p:cNvSpPr>
            <a:spLocks noGrp="1"/>
          </p:cNvSpPr>
          <p:nvPr>
            <p:ph type="title" idx="4294967295"/>
          </p:nvPr>
        </p:nvSpPr>
        <p:spPr>
          <a:xfrm>
            <a:off x="1202266" y="334963"/>
            <a:ext cx="4969933" cy="701675"/>
          </a:xfrm>
          <a:prstGeom prst="rect">
            <a:avLst/>
          </a:prstGeom>
        </p:spPr>
        <p:txBody>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考核方式</a:t>
            </a:r>
          </a:p>
        </p:txBody>
      </p:sp>
      <p:sp>
        <p:nvSpPr>
          <p:cNvPr id="4" name="Rectangle 3">
            <a:extLst>
              <a:ext uri="{FF2B5EF4-FFF2-40B4-BE49-F238E27FC236}">
                <a16:creationId xmlns:a16="http://schemas.microsoft.com/office/drawing/2014/main" id="{5CA6CE9D-B3A8-D549-9BC7-B1653500F49D}"/>
              </a:ext>
            </a:extLst>
          </p:cNvPr>
          <p:cNvSpPr txBox="1">
            <a:spLocks noChangeArrowheads="1"/>
          </p:cNvSpPr>
          <p:nvPr/>
        </p:nvSpPr>
        <p:spPr>
          <a:xfrm>
            <a:off x="822824" y="3643588"/>
            <a:ext cx="2878178" cy="4355548"/>
          </a:xfrm>
          <a:prstGeom prst="rect">
            <a:avLst/>
          </a:prstGeom>
        </p:spPr>
        <p:txBody>
          <a:bodyPr>
            <a:noAutofit/>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pPr algn="just">
              <a:lnSpc>
                <a:spcPct val="120000"/>
              </a:lnSpc>
              <a:spcBef>
                <a:spcPts val="1275"/>
              </a:spcBef>
              <a:buSzPct val="140000"/>
            </a:pPr>
            <a:r>
              <a:rPr lang="zh-CN" altLang="en-US" sz="2400" b="1" dirty="0">
                <a:latin typeface="Microsoft YaHei" panose="020B0503020204020204" pitchFamily="34" charset="-122"/>
                <a:ea typeface="Microsoft YaHei" panose="020B0503020204020204" pitchFamily="34" charset="-122"/>
              </a:rPr>
              <a:t>成绩构成</a:t>
            </a:r>
          </a:p>
          <a:p>
            <a:pPr marL="171450" lvl="2" indent="0" algn="just">
              <a:lnSpc>
                <a:spcPct val="120000"/>
              </a:lnSpc>
              <a:spcBef>
                <a:spcPts val="1275"/>
              </a:spcBef>
              <a:buNone/>
            </a:pPr>
            <a:r>
              <a:rPr lang="zh-CN" altLang="en-US" sz="2250" dirty="0">
                <a:latin typeface="Microsoft YaHei" panose="020B0503020204020204" pitchFamily="34" charset="-122"/>
                <a:ea typeface="Microsoft YaHei" panose="020B0503020204020204" pitchFamily="34" charset="-122"/>
              </a:rPr>
              <a:t>期末考试占</a:t>
            </a:r>
            <a:r>
              <a:rPr lang="en-US" altLang="zh-CN" sz="2250" dirty="0">
                <a:solidFill>
                  <a:srgbClr val="FF0000"/>
                </a:solidFill>
                <a:latin typeface="Microsoft YaHei" panose="020B0503020204020204" pitchFamily="34" charset="-122"/>
                <a:ea typeface="Microsoft YaHei" panose="020B0503020204020204" pitchFamily="34" charset="-122"/>
              </a:rPr>
              <a:t>70%</a:t>
            </a:r>
          </a:p>
          <a:p>
            <a:pPr marL="171450" lvl="2" indent="0" algn="just">
              <a:lnSpc>
                <a:spcPct val="120000"/>
              </a:lnSpc>
              <a:spcBef>
                <a:spcPts val="1275"/>
              </a:spcBef>
              <a:buNone/>
            </a:pPr>
            <a:r>
              <a:rPr lang="zh-CN" altLang="en-US" sz="2250" dirty="0">
                <a:latin typeface="Microsoft YaHei" panose="020B0503020204020204" pitchFamily="34" charset="-122"/>
                <a:ea typeface="Microsoft YaHei" panose="020B0503020204020204" pitchFamily="34" charset="-122"/>
              </a:rPr>
              <a:t>考勤和作业占</a:t>
            </a:r>
            <a:r>
              <a:rPr lang="en-US" altLang="zh-CN" sz="2250" dirty="0">
                <a:solidFill>
                  <a:srgbClr val="FF0000"/>
                </a:solidFill>
                <a:latin typeface="Microsoft YaHei" panose="020B0503020204020204" pitchFamily="34" charset="-122"/>
                <a:ea typeface="Microsoft YaHei" panose="020B0503020204020204" pitchFamily="34" charset="-122"/>
              </a:rPr>
              <a:t>10%</a:t>
            </a:r>
          </a:p>
          <a:p>
            <a:pPr marL="171450" lvl="2" indent="0" algn="just">
              <a:lnSpc>
                <a:spcPct val="120000"/>
              </a:lnSpc>
              <a:spcBef>
                <a:spcPts val="1275"/>
              </a:spcBef>
              <a:buNone/>
            </a:pPr>
            <a:r>
              <a:rPr lang="zh-CN" altLang="en-US" sz="2250" dirty="0">
                <a:latin typeface="Microsoft YaHei" panose="020B0503020204020204" pitchFamily="34" charset="-122"/>
                <a:ea typeface="Microsoft YaHei" panose="020B0503020204020204" pitchFamily="34" charset="-122"/>
              </a:rPr>
              <a:t>中期考试占</a:t>
            </a:r>
            <a:r>
              <a:rPr lang="en-US" altLang="zh-CN" sz="2250" dirty="0">
                <a:solidFill>
                  <a:srgbClr val="FF0000"/>
                </a:solidFill>
                <a:latin typeface="Microsoft YaHei" panose="020B0503020204020204" pitchFamily="34" charset="-122"/>
                <a:ea typeface="Microsoft YaHei" panose="020B0503020204020204" pitchFamily="34" charset="-122"/>
              </a:rPr>
              <a:t>10%</a:t>
            </a:r>
          </a:p>
          <a:p>
            <a:pPr marL="171450" lvl="2" indent="0" algn="just">
              <a:lnSpc>
                <a:spcPct val="120000"/>
              </a:lnSpc>
              <a:spcBef>
                <a:spcPts val="1275"/>
              </a:spcBef>
              <a:buNone/>
            </a:pPr>
            <a:r>
              <a:rPr lang="zh-CN" altLang="en-US" sz="2250" dirty="0">
                <a:latin typeface="Microsoft YaHei" panose="020B0503020204020204" pitchFamily="34" charset="-122"/>
                <a:ea typeface="Microsoft YaHei" panose="020B0503020204020204" pitchFamily="34" charset="-122"/>
              </a:rPr>
              <a:t>实验占</a:t>
            </a:r>
            <a:r>
              <a:rPr lang="en-US" altLang="zh-CN" sz="2250" dirty="0">
                <a:solidFill>
                  <a:srgbClr val="FF0000"/>
                </a:solidFill>
                <a:latin typeface="Microsoft YaHei" panose="020B0503020204020204" pitchFamily="34" charset="-122"/>
                <a:ea typeface="Microsoft YaHei" panose="020B0503020204020204" pitchFamily="34" charset="-122"/>
              </a:rPr>
              <a:t>10%</a:t>
            </a:r>
          </a:p>
        </p:txBody>
      </p:sp>
      <p:sp>
        <p:nvSpPr>
          <p:cNvPr id="6" name="文本框 5">
            <a:extLst>
              <a:ext uri="{FF2B5EF4-FFF2-40B4-BE49-F238E27FC236}">
                <a16:creationId xmlns:a16="http://schemas.microsoft.com/office/drawing/2014/main" id="{E220087A-2B3C-45F4-B4C3-17B343F4BE58}"/>
              </a:ext>
            </a:extLst>
          </p:cNvPr>
          <p:cNvSpPr txBox="1"/>
          <p:nvPr/>
        </p:nvSpPr>
        <p:spPr>
          <a:xfrm>
            <a:off x="4230478" y="341283"/>
            <a:ext cx="4583016" cy="5493299"/>
          </a:xfrm>
          <a:prstGeom prst="rect">
            <a:avLst/>
          </a:prstGeom>
          <a:noFill/>
        </p:spPr>
        <p:txBody>
          <a:bodyPr wrap="square">
            <a:spAutoFit/>
          </a:bodyPr>
          <a:lstStyle/>
          <a:p>
            <a:pPr defTabSz="685800">
              <a:lnSpc>
                <a:spcPct val="90000"/>
              </a:lnSpc>
              <a:spcBef>
                <a:spcPct val="0"/>
              </a:spcBef>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cs typeface="+mj-cs"/>
              </a:rPr>
              <a:t>课程要求</a:t>
            </a:r>
            <a:endParaRPr lang="en-US" altLang="zh-CN" sz="3200" b="1" dirty="0">
              <a:solidFill>
                <a:srgbClr val="4A66AC">
                  <a:lumMod val="75000"/>
                </a:srgbClr>
              </a:solidFill>
              <a:latin typeface="微软雅黑" panose="020B0503020204020204" pitchFamily="34" charset="-122"/>
              <a:ea typeface="微软雅黑" panose="020B0503020204020204" pitchFamily="34" charset="-122"/>
              <a:cs typeface="+mj-cs"/>
            </a:endParaRPr>
          </a:p>
          <a:p>
            <a:pPr eaLnBrk="1" hangingPunct="1"/>
            <a:endParaRPr lang="en-US" altLang="zh-CN" sz="2000" b="1" dirty="0">
              <a:latin typeface="Microsoft YaHei" panose="020B0503020204020204" pitchFamily="34" charset="-122"/>
              <a:ea typeface="Microsoft YaHei" panose="020B0503020204020204" pitchFamily="34" charset="-122"/>
            </a:endParaRPr>
          </a:p>
          <a:p>
            <a:pPr marL="171450" indent="-171450" algn="just" defTabSz="685800">
              <a:lnSpc>
                <a:spcPct val="120000"/>
              </a:lnSpc>
              <a:spcBef>
                <a:spcPts val="1275"/>
              </a:spcBef>
              <a:buFont typeface="Arial"/>
              <a:buChar char="•"/>
            </a:pPr>
            <a:r>
              <a:rPr lang="zh-CN" altLang="en-US" sz="2000" b="1" dirty="0">
                <a:latin typeface="Microsoft YaHei" panose="020B0503020204020204" pitchFamily="34" charset="-122"/>
                <a:ea typeface="Microsoft YaHei" panose="020B0503020204020204" pitchFamily="34" charset="-122"/>
              </a:rPr>
              <a:t>课后作业</a:t>
            </a:r>
            <a:endParaRPr lang="en-US" altLang="zh-CN" sz="2000" b="1" dirty="0">
              <a:latin typeface="Microsoft YaHei" panose="020B0503020204020204" pitchFamily="34" charset="-122"/>
              <a:ea typeface="Microsoft YaHei" panose="020B0503020204020204" pitchFamily="34" charset="-122"/>
            </a:endParaRPr>
          </a:p>
          <a:p>
            <a:pPr marL="0" lvl="1" algn="just" defTabSz="685800">
              <a:lnSpc>
                <a:spcPct val="120000"/>
              </a:lnSpc>
              <a:spcBef>
                <a:spcPts val="1275"/>
              </a:spcBef>
            </a:pPr>
            <a:r>
              <a:rPr lang="zh-CN" altLang="en-US" sz="2000" dirty="0">
                <a:latin typeface="Microsoft YaHei" panose="020B0503020204020204" pitchFamily="34" charset="-122"/>
                <a:ea typeface="Microsoft YaHei" panose="020B0503020204020204" pitchFamily="34" charset="-122"/>
              </a:rPr>
              <a:t>作业每章提交一次（本章结束后的二周内提交到网络学堂）</a:t>
            </a:r>
            <a:endParaRPr lang="en-US" altLang="zh-CN" sz="2000" dirty="0">
              <a:latin typeface="Microsoft YaHei" panose="020B0503020204020204" pitchFamily="34" charset="-122"/>
              <a:ea typeface="Microsoft YaHei" panose="020B0503020204020204" pitchFamily="34" charset="-122"/>
            </a:endParaRPr>
          </a:p>
          <a:p>
            <a:pPr marL="171450" indent="-171450" algn="just" defTabSz="685800">
              <a:lnSpc>
                <a:spcPct val="120000"/>
              </a:lnSpc>
              <a:spcBef>
                <a:spcPts val="1275"/>
              </a:spcBef>
              <a:buFont typeface="Arial"/>
              <a:buChar char="•"/>
            </a:pPr>
            <a:r>
              <a:rPr lang="zh-CN" altLang="en-US" sz="2000" b="1" dirty="0">
                <a:latin typeface="Microsoft YaHei" panose="020B0503020204020204" pitchFamily="34" charset="-122"/>
                <a:ea typeface="Microsoft YaHei" panose="020B0503020204020204" pitchFamily="34" charset="-122"/>
              </a:rPr>
              <a:t>实验</a:t>
            </a:r>
            <a:endParaRPr lang="en-US" altLang="zh-CN" sz="2000" b="1" dirty="0">
              <a:latin typeface="Microsoft YaHei" panose="020B0503020204020204" pitchFamily="34" charset="-122"/>
              <a:ea typeface="Microsoft YaHei" panose="020B0503020204020204" pitchFamily="34" charset="-122"/>
            </a:endParaRPr>
          </a:p>
          <a:p>
            <a:pPr marL="0" lvl="1" algn="just" defTabSz="685800">
              <a:lnSpc>
                <a:spcPct val="120000"/>
              </a:lnSpc>
              <a:spcBef>
                <a:spcPts val="1275"/>
              </a:spcBef>
            </a:pPr>
            <a:r>
              <a:rPr lang="zh-CN" altLang="en-US" sz="2000" dirty="0">
                <a:latin typeface="Microsoft YaHei" panose="020B0503020204020204" pitchFamily="34" charset="-122"/>
                <a:ea typeface="Microsoft YaHei" panose="020B0503020204020204" pitchFamily="34" charset="-122"/>
              </a:rPr>
              <a:t>实验报告期末统一提交</a:t>
            </a:r>
            <a:endParaRPr lang="en-US" altLang="zh-CN" sz="2000" dirty="0">
              <a:latin typeface="Microsoft YaHei" panose="020B0503020204020204" pitchFamily="34" charset="-122"/>
              <a:ea typeface="Microsoft YaHei" panose="020B0503020204020204" pitchFamily="34" charset="-122"/>
            </a:endParaRPr>
          </a:p>
          <a:p>
            <a:pPr marL="171450" indent="-171450" algn="just" defTabSz="685800">
              <a:lnSpc>
                <a:spcPct val="120000"/>
              </a:lnSpc>
              <a:spcBef>
                <a:spcPts val="1275"/>
              </a:spcBef>
              <a:buFont typeface="Arial"/>
              <a:buChar char="•"/>
            </a:pPr>
            <a:r>
              <a:rPr lang="zh-CN" altLang="en-US" sz="2000" b="1" dirty="0">
                <a:latin typeface="Microsoft YaHei" panose="020B0503020204020204" pitchFamily="34" charset="-122"/>
                <a:ea typeface="Microsoft YaHei" panose="020B0503020204020204" pitchFamily="34" charset="-122"/>
              </a:rPr>
              <a:t>学习方法</a:t>
            </a:r>
            <a:r>
              <a:rPr lang="en-US" altLang="zh-CN" sz="2000" b="1" dirty="0">
                <a:latin typeface="Microsoft YaHei" panose="020B0503020204020204" pitchFamily="34" charset="-122"/>
                <a:ea typeface="Microsoft YaHei" panose="020B0503020204020204" pitchFamily="34" charset="-122"/>
              </a:rPr>
              <a:t>: </a:t>
            </a:r>
          </a:p>
          <a:p>
            <a:pPr algn="just" eaLnBrk="1" hangingPunct="1">
              <a:buFont typeface="Wingdings" panose="05000000000000000000" pitchFamily="2" charset="2"/>
              <a:buNone/>
            </a:pPr>
            <a:r>
              <a:rPr lang="en-US" altLang="zh-CN" sz="2400" dirty="0"/>
              <a:t>    </a:t>
            </a:r>
            <a:r>
              <a:rPr lang="zh-CN" altLang="en-US" sz="2000" dirty="0">
                <a:latin typeface="Microsoft YaHei" panose="020B0503020204020204" pitchFamily="34" charset="-122"/>
                <a:ea typeface="Microsoft YaHei" panose="020B0503020204020204" pitchFamily="34" charset="-122"/>
              </a:rPr>
              <a:t>在学习每一部分内容时</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不仅要记住给出的结论，还要认真思考所讨论问题的由来、环境、意义、理论依据和应用背景，并结合实例操作系统加深理解，做到举一反三。</a:t>
            </a:r>
          </a:p>
        </p:txBody>
      </p:sp>
    </p:spTree>
    <p:extLst>
      <p:ext uri="{BB962C8B-B14F-4D97-AF65-F5344CB8AC3E}">
        <p14:creationId xmlns:p14="http://schemas.microsoft.com/office/powerpoint/2010/main" val="65972521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1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783B82-7C90-4537-888C-8C29D4691436}"/>
              </a:ext>
            </a:extLst>
          </p:cNvPr>
          <p:cNvSpPr>
            <a:spLocks noGrp="1"/>
          </p:cNvSpPr>
          <p:nvPr>
            <p:ph type="title"/>
          </p:nvPr>
        </p:nvSpPr>
        <p:spPr>
          <a:xfrm>
            <a:off x="0" y="487362"/>
            <a:ext cx="7190789" cy="549275"/>
          </a:xfrm>
        </p:spPr>
        <p:txBody>
          <a:bodyPr/>
          <a:lstStyle/>
          <a:p>
            <a:r>
              <a:rPr lang="zh-CN" altLang="en-US" sz="2800" dirty="0"/>
              <a:t>存储程序计算机的结构</a:t>
            </a:r>
          </a:p>
        </p:txBody>
      </p:sp>
      <p:pic>
        <p:nvPicPr>
          <p:cNvPr id="4" name="图片 3">
            <a:extLst>
              <a:ext uri="{FF2B5EF4-FFF2-40B4-BE49-F238E27FC236}">
                <a16:creationId xmlns:a16="http://schemas.microsoft.com/office/drawing/2014/main" id="{7515224B-9795-4A84-911F-6B5079E5909F}"/>
              </a:ext>
            </a:extLst>
          </p:cNvPr>
          <p:cNvPicPr>
            <a:picLocks noChangeAspect="1"/>
          </p:cNvPicPr>
          <p:nvPr/>
        </p:nvPicPr>
        <p:blipFill>
          <a:blip r:embed="rId3"/>
          <a:stretch>
            <a:fillRect/>
          </a:stretch>
        </p:blipFill>
        <p:spPr>
          <a:xfrm>
            <a:off x="457200" y="1981200"/>
            <a:ext cx="7892187" cy="4114800"/>
          </a:xfrm>
          <a:prstGeom prst="rect">
            <a:avLst/>
          </a:prstGeom>
        </p:spPr>
      </p:pic>
    </p:spTree>
    <p:extLst>
      <p:ext uri="{BB962C8B-B14F-4D97-AF65-F5344CB8AC3E}">
        <p14:creationId xmlns:p14="http://schemas.microsoft.com/office/powerpoint/2010/main" val="47757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Grp="1" noChangeArrowheads="1"/>
          </p:cNvSpPr>
          <p:nvPr>
            <p:ph idx="1"/>
          </p:nvPr>
        </p:nvSpPr>
        <p:spPr>
          <a:xfrm>
            <a:off x="880990" y="1199454"/>
            <a:ext cx="8100900" cy="4803781"/>
          </a:xfrm>
        </p:spPr>
        <p:txBody>
          <a:bodyPr/>
          <a:lstStyle/>
          <a:p>
            <a:pPr>
              <a:lnSpc>
                <a:spcPct val="120000"/>
              </a:lnSpc>
              <a:spcBef>
                <a:spcPts val="450"/>
              </a:spcBef>
            </a:pPr>
            <a:r>
              <a:rPr lang="zh-CN" altLang="en-US" sz="2400" dirty="0">
                <a:latin typeface="微软雅黑" panose="020B0503020204020204" pitchFamily="34" charset="-122"/>
                <a:ea typeface="微软雅黑" panose="020B0503020204020204" pitchFamily="34" charset="-122"/>
              </a:rPr>
              <a:t>操作系统的主要任务：</a:t>
            </a:r>
            <a:endParaRPr lang="en-US" altLang="zh-CN" sz="2400" dirty="0">
              <a:latin typeface="微软雅黑" panose="020B0503020204020204" pitchFamily="34" charset="-122"/>
              <a:ea typeface="微软雅黑" panose="020B0503020204020204" pitchFamily="34" charset="-122"/>
            </a:endParaRPr>
          </a:p>
          <a:p>
            <a:pPr lvl="1">
              <a:lnSpc>
                <a:spcPct val="120000"/>
              </a:lnSpc>
              <a:spcBef>
                <a:spcPts val="450"/>
              </a:spcBef>
            </a:pPr>
            <a:r>
              <a:rPr lang="zh-CN" altLang="en-US" sz="2400" dirty="0">
                <a:latin typeface="微软雅黑" panose="020B0503020204020204" pitchFamily="34" charset="-122"/>
                <a:ea typeface="微软雅黑" panose="020B0503020204020204" pitchFamily="34" charset="-122"/>
              </a:rPr>
              <a:t>为多道程序的运行提供良好的运行环境，以保证多道程序能有条不紊地、高效地运行，并能最大程度地提高系统中各种资源的利用率和方便用户的使用。</a:t>
            </a:r>
            <a:endParaRPr lang="en-US" altLang="zh-CN" sz="2400" dirty="0">
              <a:latin typeface="微软雅黑" panose="020B0503020204020204" pitchFamily="34" charset="-122"/>
              <a:ea typeface="微软雅黑" panose="020B0503020204020204" pitchFamily="34" charset="-122"/>
            </a:endParaRPr>
          </a:p>
          <a:p>
            <a:pPr>
              <a:lnSpc>
                <a:spcPct val="120000"/>
              </a:lnSpc>
              <a:spcBef>
                <a:spcPts val="450"/>
              </a:spcBef>
            </a:pPr>
            <a:r>
              <a:rPr lang="zh-CN" altLang="en-US" sz="2400" dirty="0">
                <a:latin typeface="微软雅黑" panose="020B0503020204020204" pitchFamily="34" charset="-122"/>
                <a:ea typeface="微软雅黑" panose="020B0503020204020204" pitchFamily="34" charset="-122"/>
              </a:rPr>
              <a:t>操作系统应具有五方面的功能：</a:t>
            </a:r>
          </a:p>
          <a:p>
            <a:pPr>
              <a:lnSpc>
                <a:spcPct val="120000"/>
              </a:lnSpc>
              <a:spcBef>
                <a:spcPts val="450"/>
              </a:spcBef>
              <a:buNone/>
            </a:pPr>
            <a:r>
              <a:rPr lang="en-US" altLang="zh-CN" sz="2400" dirty="0">
                <a:solidFill>
                  <a:srgbClr val="FF0000"/>
                </a:solidFill>
                <a:latin typeface="微软雅黑" panose="020B0503020204020204" pitchFamily="34" charset="-122"/>
                <a:ea typeface="微软雅黑" panose="020B0503020204020204" pitchFamily="34" charset="-122"/>
              </a:rPr>
              <a:t>1</a:t>
            </a:r>
            <a:r>
              <a:rPr lang="zh-CN" altLang="en-US" sz="2400" dirty="0">
                <a:solidFill>
                  <a:srgbClr val="FF0000"/>
                </a:solidFill>
                <a:latin typeface="微软雅黑" panose="020B0503020204020204" pitchFamily="34" charset="-122"/>
                <a:ea typeface="微软雅黑" panose="020B0503020204020204" pitchFamily="34" charset="-122"/>
              </a:rPr>
              <a:t>、处理机管理（</a:t>
            </a:r>
            <a:r>
              <a:rPr lang="en-US" altLang="zh-CN" sz="2400" dirty="0">
                <a:solidFill>
                  <a:srgbClr val="FF0000"/>
                </a:solidFill>
                <a:latin typeface="微软雅黑" panose="020B0503020204020204" pitchFamily="34" charset="-122"/>
                <a:ea typeface="微软雅黑" panose="020B0503020204020204" pitchFamily="34" charset="-122"/>
              </a:rPr>
              <a:t>CPU</a:t>
            </a:r>
            <a:r>
              <a:rPr lang="zh-CN" altLang="en-US" sz="2400" dirty="0">
                <a:solidFill>
                  <a:srgbClr val="FF0000"/>
                </a:solidFill>
                <a:latin typeface="微软雅黑" panose="020B0503020204020204" pitchFamily="34" charset="-122"/>
                <a:ea typeface="微软雅黑" panose="020B0503020204020204" pitchFamily="34" charset="-122"/>
              </a:rPr>
              <a:t>）</a:t>
            </a:r>
          </a:p>
          <a:p>
            <a:pPr>
              <a:lnSpc>
                <a:spcPct val="120000"/>
              </a:lnSpc>
              <a:spcBef>
                <a:spcPts val="450"/>
              </a:spcBef>
              <a:buNone/>
            </a:pP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、存储器管理</a:t>
            </a:r>
          </a:p>
          <a:p>
            <a:pPr>
              <a:lnSpc>
                <a:spcPct val="120000"/>
              </a:lnSpc>
              <a:spcBef>
                <a:spcPts val="450"/>
              </a:spcBef>
              <a:buNone/>
            </a:pPr>
            <a:r>
              <a:rPr lang="en-US" altLang="zh-CN" sz="2400" dirty="0">
                <a:solidFill>
                  <a:srgbClr val="FF0000"/>
                </a:solidFill>
                <a:latin typeface="微软雅黑" panose="020B0503020204020204" pitchFamily="34" charset="-122"/>
                <a:ea typeface="微软雅黑" panose="020B0503020204020204" pitchFamily="34" charset="-122"/>
              </a:rPr>
              <a:t>3</a:t>
            </a:r>
            <a:r>
              <a:rPr lang="zh-CN" altLang="en-US" sz="2400" dirty="0">
                <a:solidFill>
                  <a:srgbClr val="FF0000"/>
                </a:solidFill>
                <a:latin typeface="微软雅黑" panose="020B0503020204020204" pitchFamily="34" charset="-122"/>
                <a:ea typeface="微软雅黑" panose="020B0503020204020204" pitchFamily="34" charset="-122"/>
              </a:rPr>
              <a:t>、设备管理</a:t>
            </a:r>
          </a:p>
          <a:p>
            <a:pPr>
              <a:lnSpc>
                <a:spcPct val="120000"/>
              </a:lnSpc>
              <a:spcBef>
                <a:spcPts val="450"/>
              </a:spcBef>
              <a:buNone/>
            </a:pPr>
            <a:r>
              <a:rPr lang="en-US" altLang="zh-CN" sz="2400" dirty="0">
                <a:solidFill>
                  <a:srgbClr val="FF0000"/>
                </a:solidFill>
                <a:latin typeface="微软雅黑" panose="020B0503020204020204" pitchFamily="34" charset="-122"/>
                <a:ea typeface="微软雅黑" panose="020B0503020204020204" pitchFamily="34" charset="-122"/>
              </a:rPr>
              <a:t>4</a:t>
            </a:r>
            <a:r>
              <a:rPr lang="zh-CN" altLang="en-US" sz="2400" dirty="0">
                <a:solidFill>
                  <a:srgbClr val="FF0000"/>
                </a:solidFill>
                <a:latin typeface="微软雅黑" panose="020B0503020204020204" pitchFamily="34" charset="-122"/>
                <a:ea typeface="微软雅黑" panose="020B0503020204020204" pitchFamily="34" charset="-122"/>
              </a:rPr>
              <a:t>、文件管理</a:t>
            </a:r>
          </a:p>
          <a:p>
            <a:pPr>
              <a:lnSpc>
                <a:spcPct val="120000"/>
              </a:lnSpc>
              <a:spcBef>
                <a:spcPts val="450"/>
              </a:spcBef>
              <a:buNone/>
            </a:pPr>
            <a:r>
              <a:rPr lang="en-US" altLang="zh-CN" sz="2400" dirty="0">
                <a:solidFill>
                  <a:srgbClr val="FF0000"/>
                </a:solidFill>
                <a:latin typeface="微软雅黑" panose="020B0503020204020204" pitchFamily="34" charset="-122"/>
                <a:ea typeface="微软雅黑" panose="020B0503020204020204" pitchFamily="34" charset="-122"/>
              </a:rPr>
              <a:t>5</a:t>
            </a:r>
            <a:r>
              <a:rPr lang="zh-CN" altLang="en-US" sz="2400" dirty="0">
                <a:solidFill>
                  <a:srgbClr val="FF0000"/>
                </a:solidFill>
                <a:latin typeface="微软雅黑" panose="020B0503020204020204" pitchFamily="34" charset="-122"/>
                <a:ea typeface="微软雅黑" panose="020B0503020204020204" pitchFamily="34" charset="-122"/>
              </a:rPr>
              <a:t>、方便用户使用的用户接口。 </a:t>
            </a:r>
          </a:p>
        </p:txBody>
      </p:sp>
      <p:sp>
        <p:nvSpPr>
          <p:cNvPr id="18434" name="Rectangle 2"/>
          <p:cNvSpPr>
            <a:spLocks noGrp="1" noChangeArrowheads="1"/>
          </p:cNvSpPr>
          <p:nvPr>
            <p:ph type="title" idx="4294967295"/>
          </p:nvPr>
        </p:nvSpPr>
        <p:spPr>
          <a:xfrm>
            <a:off x="1272208" y="398463"/>
            <a:ext cx="4899991" cy="701675"/>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操作系统的主要功能</a:t>
            </a:r>
          </a:p>
        </p:txBody>
      </p:sp>
    </p:spTree>
    <p:extLst>
      <p:ext uri="{BB962C8B-B14F-4D97-AF65-F5344CB8AC3E}">
        <p14:creationId xmlns:p14="http://schemas.microsoft.com/office/powerpoint/2010/main" val="342141682"/>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Grp="1" noChangeArrowheads="1"/>
          </p:cNvSpPr>
          <p:nvPr>
            <p:ph idx="1"/>
          </p:nvPr>
        </p:nvSpPr>
        <p:spPr>
          <a:xfrm>
            <a:off x="880990" y="1523708"/>
            <a:ext cx="7776864" cy="2178844"/>
          </a:xfrm>
        </p:spPr>
        <p:txBody>
          <a:bodyPr/>
          <a:lstStyle/>
          <a:p>
            <a:pPr marL="279797" indent="-279797">
              <a:spcBef>
                <a:spcPts val="900"/>
              </a:spcBef>
            </a:pPr>
            <a:r>
              <a:rPr lang="zh-CN" altLang="en-US" sz="2400" dirty="0">
                <a:solidFill>
                  <a:srgbClr val="FF0000"/>
                </a:solidFill>
                <a:latin typeface="微软雅黑" panose="020B0503020204020204" pitchFamily="34" charset="-122"/>
                <a:ea typeface="微软雅黑" panose="020B0503020204020204" pitchFamily="34" charset="-122"/>
              </a:rPr>
              <a:t>操作系统是一个大型系统软件，其结构已经历了四代的变革：</a:t>
            </a:r>
          </a:p>
          <a:p>
            <a:pPr marL="279797" indent="-279797">
              <a:spcBef>
                <a:spcPts val="900"/>
              </a:spcBef>
              <a:buNone/>
            </a:pPr>
            <a:r>
              <a:rPr lang="zh-CN" altLang="en-US" sz="2400" dirty="0">
                <a:latin typeface="微软雅黑" panose="020B0503020204020204" pitchFamily="34" charset="-122"/>
                <a:ea typeface="微软雅黑" panose="020B0503020204020204" pitchFamily="34" charset="-122"/>
              </a:rPr>
              <a:t>     第一代的</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是无结构的；</a:t>
            </a:r>
          </a:p>
          <a:p>
            <a:pPr marL="279797" indent="-279797">
              <a:spcBef>
                <a:spcPts val="900"/>
              </a:spcBef>
              <a:buNone/>
            </a:pPr>
            <a:r>
              <a:rPr lang="zh-CN" altLang="en-US" sz="2400" dirty="0">
                <a:latin typeface="微软雅黑" panose="020B0503020204020204" pitchFamily="34" charset="-122"/>
                <a:ea typeface="微软雅黑" panose="020B0503020204020204" pitchFamily="34" charset="-122"/>
              </a:rPr>
              <a:t>     第二代</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采用了模块式结构；</a:t>
            </a:r>
          </a:p>
          <a:p>
            <a:pPr marL="279797" indent="-279797">
              <a:spcBef>
                <a:spcPts val="900"/>
              </a:spcBef>
              <a:buNone/>
            </a:pPr>
            <a:r>
              <a:rPr lang="zh-CN" altLang="en-US" sz="2400" dirty="0">
                <a:latin typeface="微软雅黑" panose="020B0503020204020204" pitchFamily="34" charset="-122"/>
                <a:ea typeface="微软雅黑" panose="020B0503020204020204" pitchFamily="34" charset="-122"/>
              </a:rPr>
              <a:t>     第三代是层次式结构</a:t>
            </a:r>
          </a:p>
          <a:p>
            <a:pPr marL="279797" indent="-279797">
              <a:spcBef>
                <a:spcPts val="900"/>
              </a:spcBef>
              <a:buNone/>
            </a:pPr>
            <a:r>
              <a:rPr lang="zh-CN" altLang="en-US" sz="2400" dirty="0">
                <a:latin typeface="微软雅黑" panose="020B0503020204020204" pitchFamily="34" charset="-122"/>
                <a:ea typeface="微软雅黑" panose="020B0503020204020204" pitchFamily="34" charset="-122"/>
              </a:rPr>
              <a:t>     现代</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结构是微内核结构；</a:t>
            </a:r>
          </a:p>
        </p:txBody>
      </p:sp>
      <p:sp>
        <p:nvSpPr>
          <p:cNvPr id="96258" name="Rectangle 2"/>
          <p:cNvSpPr>
            <a:spLocks noGrp="1" noChangeArrowheads="1"/>
          </p:cNvSpPr>
          <p:nvPr>
            <p:ph type="title" idx="4294967295"/>
          </p:nvPr>
        </p:nvSpPr>
        <p:spPr>
          <a:xfrm>
            <a:off x="1205948" y="427038"/>
            <a:ext cx="4966252" cy="701675"/>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 OS</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结构设计 </a:t>
            </a:r>
          </a:p>
        </p:txBody>
      </p:sp>
    </p:spTree>
    <p:extLst>
      <p:ext uri="{BB962C8B-B14F-4D97-AF65-F5344CB8AC3E}">
        <p14:creationId xmlns:p14="http://schemas.microsoft.com/office/powerpoint/2010/main" val="1425742319"/>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p:cNvSpPr>
            <a:spLocks noGrp="1" noChangeArrowheads="1"/>
          </p:cNvSpPr>
          <p:nvPr>
            <p:ph idx="1"/>
          </p:nvPr>
        </p:nvSpPr>
        <p:spPr>
          <a:xfrm>
            <a:off x="854485" y="2181230"/>
            <a:ext cx="7785932" cy="3394472"/>
          </a:xfrm>
        </p:spPr>
        <p:txBody>
          <a:bodyPr/>
          <a:lstStyle/>
          <a:p>
            <a:pPr algn="just">
              <a:lnSpc>
                <a:spcPct val="120000"/>
              </a:lnSpc>
              <a:spcBef>
                <a:spcPts val="900"/>
              </a:spcBef>
            </a:pPr>
            <a:r>
              <a:rPr lang="zh-CN" altLang="en-US" sz="2400" dirty="0">
                <a:latin typeface="微软雅黑" panose="020B0503020204020204" pitchFamily="34" charset="-122"/>
                <a:ea typeface="微软雅黑" panose="020B0503020204020204" pitchFamily="34" charset="-122"/>
              </a:rPr>
              <a:t>操作系统中增加了越来越多的功能，并且随着底层硬件更高的性能，更加通用，操作系统的大小和复杂性也随着增加。</a:t>
            </a:r>
          </a:p>
          <a:p>
            <a:pPr algn="just">
              <a:lnSpc>
                <a:spcPct val="120000"/>
              </a:lnSpc>
              <a:spcBef>
                <a:spcPts val="900"/>
              </a:spcBef>
            </a:pPr>
            <a:r>
              <a:rPr lang="zh-CN" altLang="en-US" sz="2400" dirty="0">
                <a:latin typeface="微软雅黑" panose="020B0503020204020204" pitchFamily="34" charset="-122"/>
                <a:ea typeface="微软雅黑" panose="020B0503020204020204" pitchFamily="34" charset="-122"/>
              </a:rPr>
              <a:t>为了控制该软件的复杂性，在开发</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时，先后引入了分解、模块化、抽象和隐蔽等方法。开发方法的不断发展，促进了</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结构的更新换代</a:t>
            </a:r>
            <a:r>
              <a:rPr lang="zh-CN" altLang="en-US" sz="2000" dirty="0">
                <a:latin typeface="微软雅黑" panose="020B0503020204020204" pitchFamily="34" charset="-122"/>
                <a:ea typeface="微软雅黑" panose="020B0503020204020204" pitchFamily="34" charset="-122"/>
              </a:rPr>
              <a:t>。 </a:t>
            </a:r>
          </a:p>
          <a:p>
            <a:pPr algn="just">
              <a:lnSpc>
                <a:spcPct val="120000"/>
              </a:lnSpc>
              <a:spcBef>
                <a:spcPts val="900"/>
              </a:spcBef>
              <a:buNone/>
            </a:pPr>
            <a:r>
              <a:rPr lang="zh-CN" altLang="en-US" sz="1800" dirty="0">
                <a:latin typeface="黑体" panose="02010609060101010101" pitchFamily="49" charset="-122"/>
              </a:rPr>
              <a:t> </a:t>
            </a:r>
          </a:p>
        </p:txBody>
      </p:sp>
      <p:sp>
        <p:nvSpPr>
          <p:cNvPr id="97282" name="Rectangle 2"/>
          <p:cNvSpPr>
            <a:spLocks noGrp="1" noChangeArrowheads="1"/>
          </p:cNvSpPr>
          <p:nvPr>
            <p:ph type="title" idx="4294967295"/>
          </p:nvPr>
        </p:nvSpPr>
        <p:spPr>
          <a:xfrm>
            <a:off x="1060174" y="1311827"/>
            <a:ext cx="4953000" cy="701675"/>
          </a:xfrm>
          <a:prstGeom prst="rect">
            <a:avLst/>
          </a:prstGeom>
        </p:spPr>
        <p:txBody>
          <a:bodyPr/>
          <a:lstStyle/>
          <a:p>
            <a:pPr eaLnBrk="1" hangingPunct="1">
              <a:defRPr/>
            </a:pPr>
            <a:r>
              <a:rPr lang="zh-CN" altLang="en-US" sz="28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传统的操作系统结构</a:t>
            </a:r>
            <a:r>
              <a:rPr lang="zh-CN" altLang="en-US" sz="2800" dirty="0"/>
              <a:t> </a:t>
            </a:r>
          </a:p>
        </p:txBody>
      </p:sp>
    </p:spTree>
    <p:extLst>
      <p:ext uri="{BB962C8B-B14F-4D97-AF65-F5344CB8AC3E}">
        <p14:creationId xmlns:p14="http://schemas.microsoft.com/office/powerpoint/2010/main" val="828622207"/>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noChangeArrowheads="1"/>
          </p:cNvSpPr>
          <p:nvPr>
            <p:ph idx="1"/>
          </p:nvPr>
        </p:nvSpPr>
        <p:spPr>
          <a:xfrm>
            <a:off x="675216" y="2202822"/>
            <a:ext cx="8100900" cy="3771900"/>
          </a:xfrm>
        </p:spPr>
        <p:txBody>
          <a:bodyPr/>
          <a:lstStyle/>
          <a:p>
            <a:pPr algn="just" eaLnBrk="1" hangingPunct="1"/>
            <a:r>
              <a:rPr lang="zh-CN" altLang="en-US" sz="2400" dirty="0">
                <a:latin typeface="微软雅黑" panose="020B0503020204020204" pitchFamily="34" charset="-122"/>
                <a:ea typeface="微软雅黑" panose="020B0503020204020204" pitchFamily="34" charset="-122"/>
              </a:rPr>
              <a:t>在早期开发操作系统时，设计者只是把他的注意力放在功能的实现和获得高的效率上，缺乏首尾一致的设计思想。</a:t>
            </a:r>
          </a:p>
          <a:p>
            <a:pPr algn="just" eaLnBrk="1" hangingPunct="1"/>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是为数众多的一组过程的集合，各过程之间可以相互调用，在操作系统内部不存在任何结构，因此，有人把它称为整体系统结构。</a:t>
            </a:r>
          </a:p>
          <a:p>
            <a:pPr algn="just" eaLnBrk="1" hangingPunct="1"/>
            <a:r>
              <a:rPr lang="zh-CN" altLang="en-US" sz="2400" dirty="0">
                <a:solidFill>
                  <a:srgbClr val="FF0000"/>
                </a:solidFill>
                <a:latin typeface="微软雅黑" panose="020B0503020204020204" pitchFamily="34" charset="-122"/>
                <a:ea typeface="微软雅黑" panose="020B0503020204020204" pitchFamily="34" charset="-122"/>
              </a:rPr>
              <a:t>缺陷：</a:t>
            </a:r>
          </a:p>
          <a:p>
            <a:pPr lvl="1" algn="just" eaLnBrk="1" hangingPunct="1"/>
            <a:r>
              <a:rPr lang="zh-CN" altLang="en-US" sz="2400" dirty="0">
                <a:latin typeface="微软雅黑" panose="020B0503020204020204" pitchFamily="34" charset="-122"/>
                <a:ea typeface="微软雅黑" panose="020B0503020204020204" pitchFamily="34" charset="-122"/>
              </a:rPr>
              <a:t>设计出的操作系统既庞大又杂乱，缺乏清晰的程序结构。</a:t>
            </a:r>
          </a:p>
          <a:p>
            <a:pPr lvl="1" algn="just" eaLnBrk="1" hangingPunct="1"/>
            <a:r>
              <a:rPr lang="zh-CN" altLang="en-US" sz="2400" dirty="0">
                <a:latin typeface="微软雅黑" panose="020B0503020204020204" pitchFamily="34" charset="-122"/>
                <a:ea typeface="微软雅黑" panose="020B0503020204020204" pitchFamily="34" charset="-122"/>
              </a:rPr>
              <a:t>编制出的程序错误很多，给调试工作带来很多困难；增加了维护人员的负担。</a:t>
            </a:r>
          </a:p>
        </p:txBody>
      </p:sp>
      <p:sp>
        <p:nvSpPr>
          <p:cNvPr id="98306" name="Rectangle 2"/>
          <p:cNvSpPr>
            <a:spLocks noGrp="1" noChangeArrowheads="1"/>
          </p:cNvSpPr>
          <p:nvPr>
            <p:ph type="title" idx="4294967295"/>
          </p:nvPr>
        </p:nvSpPr>
        <p:spPr>
          <a:xfrm>
            <a:off x="1152938" y="449263"/>
            <a:ext cx="5391081" cy="639762"/>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1.5.1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传统操作系统结构</a:t>
            </a:r>
          </a:p>
        </p:txBody>
      </p:sp>
      <p:sp>
        <p:nvSpPr>
          <p:cNvPr id="5" name="文本框 4">
            <a:extLst>
              <a:ext uri="{FF2B5EF4-FFF2-40B4-BE49-F238E27FC236}">
                <a16:creationId xmlns:a16="http://schemas.microsoft.com/office/drawing/2014/main" id="{ED6049AB-0361-4587-B058-417375057CCB}"/>
              </a:ext>
            </a:extLst>
          </p:cNvPr>
          <p:cNvSpPr txBox="1"/>
          <p:nvPr/>
        </p:nvSpPr>
        <p:spPr>
          <a:xfrm>
            <a:off x="858119" y="1353536"/>
            <a:ext cx="4588524" cy="523220"/>
          </a:xfrm>
          <a:prstGeom prst="rect">
            <a:avLst/>
          </a:prstGeom>
          <a:noFill/>
        </p:spPr>
        <p:txBody>
          <a:bodyPr wrap="square">
            <a:spAutoFit/>
          </a:bodyPr>
          <a:lstStyle/>
          <a:p>
            <a:r>
              <a:rPr kumimoji="0" lang="en-US" altLang="zh-CN" sz="2800" b="1" i="0" u="none" strike="noStrike" kern="1200" cap="none" spc="0" normalizeH="0" baseline="0" noProof="0" dirty="0">
                <a:ln>
                  <a:noFill/>
                </a:ln>
                <a:solidFill>
                  <a:srgbClr val="4A66AC">
                    <a:lumMod val="75000"/>
                  </a:srgbClr>
                </a:solidFill>
                <a:uLnTx/>
                <a:uFillTx/>
                <a:latin typeface="微软雅黑" panose="020B0503020204020204" pitchFamily="34" charset="-122"/>
                <a:ea typeface="微软雅黑" panose="020B0503020204020204" pitchFamily="34" charset="-122"/>
                <a:cs typeface="+mj-cs"/>
              </a:rPr>
              <a:t>1. </a:t>
            </a:r>
            <a:r>
              <a:rPr kumimoji="0" lang="zh-CN" altLang="en-US" sz="2800" b="1" i="0" u="none" strike="noStrike" kern="1200" cap="none" spc="0" normalizeH="0" baseline="0" noProof="0" dirty="0">
                <a:ln>
                  <a:noFill/>
                </a:ln>
                <a:solidFill>
                  <a:srgbClr val="4A66AC">
                    <a:lumMod val="75000"/>
                  </a:srgbClr>
                </a:solidFill>
                <a:uLnTx/>
                <a:uFillTx/>
                <a:latin typeface="微软雅黑" panose="020B0503020204020204" pitchFamily="34" charset="-122"/>
                <a:ea typeface="微软雅黑" panose="020B0503020204020204" pitchFamily="34" charset="-122"/>
                <a:cs typeface="+mj-cs"/>
              </a:rPr>
              <a:t>无结构操作系统</a:t>
            </a:r>
            <a:endParaRPr lang="zh-CN" altLang="en-US" sz="1600" dirty="0"/>
          </a:p>
        </p:txBody>
      </p:sp>
    </p:spTree>
    <p:extLst>
      <p:ext uri="{BB962C8B-B14F-4D97-AF65-F5344CB8AC3E}">
        <p14:creationId xmlns:p14="http://schemas.microsoft.com/office/powerpoint/2010/main" val="221982254"/>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3"/>
          <p:cNvSpPr>
            <a:spLocks noGrp="1" noChangeArrowheads="1"/>
          </p:cNvSpPr>
          <p:nvPr>
            <p:ph idx="1"/>
          </p:nvPr>
        </p:nvSpPr>
        <p:spPr>
          <a:xfrm>
            <a:off x="769453" y="1150230"/>
            <a:ext cx="8100900" cy="2340564"/>
          </a:xfrm>
        </p:spPr>
        <p:txBody>
          <a:bodyPr/>
          <a:lstStyle/>
          <a:p>
            <a:pPr eaLnBrk="1" hangingPunct="1">
              <a:lnSpc>
                <a:spcPct val="100000"/>
              </a:lnSpc>
              <a:spcBef>
                <a:spcPct val="50000"/>
              </a:spcBef>
              <a:buFont typeface="Wingdings" panose="05000000000000000000" pitchFamily="2" charset="2"/>
              <a:buNone/>
            </a:pPr>
            <a:r>
              <a:rPr lang="en-US" altLang="zh-CN" sz="2400" dirty="0">
                <a:solidFill>
                  <a:srgbClr val="FF0000"/>
                </a:solidFill>
                <a:latin typeface="微软雅黑" panose="020B0503020204020204" pitchFamily="34" charset="-122"/>
                <a:ea typeface="微软雅黑" panose="020B0503020204020204" pitchFamily="34" charset="-122"/>
              </a:rPr>
              <a:t>(1)</a:t>
            </a:r>
            <a:r>
              <a:rPr lang="zh-CN" altLang="en-US" sz="2400" dirty="0">
                <a:solidFill>
                  <a:srgbClr val="FF0000"/>
                </a:solidFill>
                <a:latin typeface="微软雅黑" panose="020B0503020204020204" pitchFamily="34" charset="-122"/>
                <a:ea typeface="微软雅黑" panose="020B0503020204020204" pitchFamily="34" charset="-122"/>
              </a:rPr>
              <a:t>模块化结构（模块</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接口法） </a:t>
            </a:r>
          </a:p>
          <a:p>
            <a:pPr eaLnBrk="1" hangingPunct="1">
              <a:lnSpc>
                <a:spcPct val="100000"/>
              </a:lnSpc>
              <a:spcBef>
                <a:spcPct val="50000"/>
              </a:spcBef>
            </a:pPr>
            <a:r>
              <a:rPr lang="zh-CN" altLang="en-US" sz="2400" dirty="0">
                <a:latin typeface="微软雅黑" panose="020B0503020204020204" pitchFamily="34" charset="-122"/>
                <a:ea typeface="微软雅黑" panose="020B0503020204020204" pitchFamily="34" charset="-122"/>
              </a:rPr>
              <a:t>使用分块结构的系统包含若干</a:t>
            </a:r>
            <a:r>
              <a:rPr lang="en-US" altLang="zh-CN" sz="2400" u="sng" dirty="0">
                <a:solidFill>
                  <a:srgbClr val="FF0000"/>
                </a:solidFill>
                <a:latin typeface="微软雅黑" panose="020B0503020204020204" pitchFamily="34" charset="-122"/>
                <a:ea typeface="微软雅黑" panose="020B0503020204020204" pitchFamily="34" charset="-122"/>
              </a:rPr>
              <a:t>module</a:t>
            </a:r>
            <a:r>
              <a:rPr lang="zh-CN" altLang="en-US" sz="2400" dirty="0">
                <a:latin typeface="微软雅黑" panose="020B0503020204020204" pitchFamily="34" charset="-122"/>
                <a:ea typeface="微软雅黑" panose="020B0503020204020204" pitchFamily="34" charset="-122"/>
              </a:rPr>
              <a:t>（模块）；其中，每一块实现一组基本概念以及与其相关的基本属性。</a:t>
            </a:r>
          </a:p>
          <a:p>
            <a:pPr eaLnBrk="1" hangingPunct="1">
              <a:lnSpc>
                <a:spcPct val="100000"/>
              </a:lnSpc>
              <a:spcBef>
                <a:spcPct val="50000"/>
              </a:spcBef>
            </a:pPr>
            <a:r>
              <a:rPr lang="zh-CN" altLang="en-US" sz="2400" dirty="0">
                <a:latin typeface="微软雅黑" panose="020B0503020204020204" pitchFamily="34" charset="-122"/>
                <a:ea typeface="微软雅黑" panose="020B0503020204020204" pitchFamily="34" charset="-122"/>
              </a:rPr>
              <a:t>块与块之间的</a:t>
            </a:r>
            <a:r>
              <a:rPr lang="zh-CN" altLang="en-US" sz="2400" dirty="0">
                <a:solidFill>
                  <a:srgbClr val="FF0000"/>
                </a:solidFill>
                <a:latin typeface="微软雅黑" panose="020B0503020204020204" pitchFamily="34" charset="-122"/>
                <a:ea typeface="微软雅黑" panose="020B0503020204020204" pitchFamily="34" charset="-122"/>
              </a:rPr>
              <a:t>相互关系</a:t>
            </a:r>
            <a:r>
              <a:rPr lang="zh-CN" altLang="en-US" sz="2400" dirty="0">
                <a:latin typeface="微软雅黑" panose="020B0503020204020204" pitchFamily="34" charset="-122"/>
                <a:ea typeface="微软雅黑" panose="020B0503020204020204" pitchFamily="34" charset="-122"/>
              </a:rPr>
              <a:t>：</a:t>
            </a:r>
          </a:p>
          <a:p>
            <a:pPr eaLnBrk="1" hangingPunct="1">
              <a:lnSpc>
                <a:spcPct val="100000"/>
              </a:lnSpc>
              <a:spcBef>
                <a:spcPct val="50000"/>
              </a:spcBef>
              <a:buFont typeface="Wingdings" panose="05000000000000000000" pitchFamily="2" charset="2"/>
              <a:buNone/>
            </a:pPr>
            <a:r>
              <a:rPr lang="zh-CN" altLang="en-US" sz="2400" dirty="0">
                <a:solidFill>
                  <a:srgbClr val="FF0000"/>
                </a:solidFill>
                <a:latin typeface="微软雅黑" panose="020B0503020204020204" pitchFamily="34" charset="-122"/>
                <a:ea typeface="微软雅黑" panose="020B0503020204020204" pitchFamily="34" charset="-122"/>
              </a:rPr>
              <a:t>  </a:t>
            </a:r>
            <a:r>
              <a:rPr lang="en-US" altLang="zh-CN" sz="2400" dirty="0">
                <a:solidFill>
                  <a:srgbClr val="FF0000"/>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所有各块的实现均可以任意引用其它各块所提供的概念及属性。</a:t>
            </a:r>
          </a:p>
        </p:txBody>
      </p:sp>
      <p:sp>
        <p:nvSpPr>
          <p:cNvPr id="99330" name="Rectangle 2"/>
          <p:cNvSpPr>
            <a:spLocks noGrp="1" noChangeArrowheads="1"/>
          </p:cNvSpPr>
          <p:nvPr>
            <p:ph type="title" idx="4294967295"/>
          </p:nvPr>
        </p:nvSpPr>
        <p:spPr>
          <a:xfrm>
            <a:off x="1139686" y="412750"/>
            <a:ext cx="5032513" cy="701675"/>
          </a:xfrm>
          <a:prstGeom prst="rect">
            <a:avLst/>
          </a:prstGeom>
        </p:spPr>
        <p:txBody>
          <a:bodyPr/>
          <a:lstStyle/>
          <a:p>
            <a:pPr>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模块化</a:t>
            </a: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OS</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结构 </a:t>
            </a:r>
          </a:p>
        </p:txBody>
      </p:sp>
      <p:graphicFrame>
        <p:nvGraphicFramePr>
          <p:cNvPr id="5" name="Object 39">
            <a:extLst>
              <a:ext uri="{FF2B5EF4-FFF2-40B4-BE49-F238E27FC236}">
                <a16:creationId xmlns:a16="http://schemas.microsoft.com/office/drawing/2014/main" id="{2861B4BB-DCE8-45F9-A5DD-D8D73317C4AD}"/>
              </a:ext>
            </a:extLst>
          </p:cNvPr>
          <p:cNvGraphicFramePr>
            <a:graphicFrameLocks noChangeAspect="1"/>
          </p:cNvGraphicFramePr>
          <p:nvPr>
            <p:extLst>
              <p:ext uri="{D42A27DB-BD31-4B8C-83A1-F6EECF244321}">
                <p14:modId xmlns:p14="http://schemas.microsoft.com/office/powerpoint/2010/main" val="577505773"/>
              </p:ext>
            </p:extLst>
          </p:nvPr>
        </p:nvGraphicFramePr>
        <p:xfrm>
          <a:off x="461179" y="3781540"/>
          <a:ext cx="7762875" cy="2851150"/>
        </p:xfrm>
        <a:graphic>
          <a:graphicData uri="http://schemas.openxmlformats.org/presentationml/2006/ole">
            <mc:AlternateContent xmlns:mc="http://schemas.openxmlformats.org/markup-compatibility/2006">
              <mc:Choice xmlns:v="urn:schemas-microsoft-com:vml" Requires="v">
                <p:oleObj spid="_x0000_s1046" name="Visio" r:id="rId4" imgW="4099560" imgH="1508760" progId="Visio.Drawing.11">
                  <p:embed/>
                </p:oleObj>
              </mc:Choice>
              <mc:Fallback>
                <p:oleObj name="Visio" r:id="rId4" imgW="4099560" imgH="1508760" progId="Visio.Drawing.11">
                  <p:embed/>
                  <p:pic>
                    <p:nvPicPr>
                      <p:cNvPr id="151555" name="Object 39">
                        <a:extLst>
                          <a:ext uri="{FF2B5EF4-FFF2-40B4-BE49-F238E27FC236}">
                            <a16:creationId xmlns:a16="http://schemas.microsoft.com/office/drawing/2014/main" id="{72F3068D-20B7-477A-B50F-D97BD1CE02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179" y="3781540"/>
                        <a:ext cx="7762875" cy="28511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76648139"/>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p:cNvSpPr>
            <a:spLocks noGrp="1" noChangeArrowheads="1"/>
          </p:cNvSpPr>
          <p:nvPr>
            <p:ph idx="1"/>
          </p:nvPr>
        </p:nvSpPr>
        <p:spPr>
          <a:xfrm>
            <a:off x="816972" y="1480626"/>
            <a:ext cx="8046894" cy="2721749"/>
          </a:xfrm>
        </p:spPr>
        <p:txBody>
          <a:bodyPr>
            <a:noAutofit/>
          </a:bodyPr>
          <a:lstStyle/>
          <a:p>
            <a:pPr algn="just" eaLnBrk="1" hangingPunct="1">
              <a:buFont typeface="Wingdings" panose="05000000000000000000" pitchFamily="2" charset="2"/>
              <a:buNone/>
            </a:pP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模块化</a:t>
            </a:r>
            <a:r>
              <a:rPr lang="en-US" altLang="zh-CN" sz="2400" dirty="0">
                <a:solidFill>
                  <a:srgbClr val="FF0000"/>
                </a:solidFill>
                <a:latin typeface="微软雅黑" panose="020B0503020204020204" pitchFamily="34" charset="-122"/>
                <a:ea typeface="微软雅黑" panose="020B0503020204020204" pitchFamily="34" charset="-122"/>
              </a:rPr>
              <a:t>OS</a:t>
            </a:r>
            <a:r>
              <a:rPr lang="zh-CN" altLang="en-US" sz="2400" dirty="0">
                <a:solidFill>
                  <a:srgbClr val="FF0000"/>
                </a:solidFill>
                <a:latin typeface="微软雅黑" panose="020B0503020204020204" pitchFamily="34" charset="-122"/>
                <a:ea typeface="微软雅黑" panose="020B0503020204020204" pitchFamily="34" charset="-122"/>
              </a:rPr>
              <a:t>的优缺点</a:t>
            </a:r>
          </a:p>
          <a:p>
            <a:pPr algn="just" eaLnBrk="1" hangingPunct="1">
              <a:buFont typeface="Wingdings" panose="05000000000000000000" pitchFamily="2" charset="2"/>
              <a:buNone/>
            </a:pPr>
            <a:r>
              <a:rPr lang="zh-CN" altLang="en-US" sz="2400" dirty="0">
                <a:solidFill>
                  <a:srgbClr val="FF0000"/>
                </a:solidFill>
                <a:latin typeface="微软雅黑" panose="020B0503020204020204" pitchFamily="34" charset="-122"/>
                <a:ea typeface="微软雅黑" panose="020B0503020204020204" pitchFamily="34" charset="-122"/>
              </a:rPr>
              <a:t>   优点：</a:t>
            </a:r>
          </a:p>
          <a:p>
            <a:pPr algn="just" eaLnBrk="1" hangingPunct="1">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①提高了</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设计的正确性、可理解性和可维护性。</a:t>
            </a:r>
          </a:p>
          <a:p>
            <a:pPr algn="just" eaLnBrk="1" hangingPunct="1">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②增强了</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的可适应性。</a:t>
            </a:r>
          </a:p>
          <a:p>
            <a:pPr algn="just" eaLnBrk="1" hangingPunct="1">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③加速了</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的开发过程。</a:t>
            </a:r>
          </a:p>
          <a:p>
            <a:pPr algn="just" eaLnBrk="1" hangingPunct="1">
              <a:buFont typeface="Wingdings" panose="05000000000000000000" pitchFamily="2" charset="2"/>
              <a:buNone/>
            </a:pPr>
            <a:r>
              <a:rPr lang="zh-CN" altLang="en-US" sz="2400" dirty="0">
                <a:solidFill>
                  <a:schemeClr val="accent2"/>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缺点</a:t>
            </a:r>
            <a:r>
              <a:rPr lang="en-US" altLang="zh-CN" sz="2400" dirty="0">
                <a:solidFill>
                  <a:srgbClr val="FF0000"/>
                </a:solidFill>
                <a:latin typeface="微软雅黑" panose="020B0503020204020204" pitchFamily="34" charset="-122"/>
                <a:ea typeface="微软雅黑" panose="020B0503020204020204" pitchFamily="34" charset="-122"/>
              </a:rPr>
              <a:t>:</a:t>
            </a:r>
          </a:p>
          <a:p>
            <a:pPr algn="just" eaLnBrk="1" hangingPunct="1">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① </a:t>
            </a:r>
            <a:r>
              <a:rPr lang="zh-CN" altLang="en-US" sz="2400" dirty="0">
                <a:latin typeface="微软雅黑" panose="020B0503020204020204" pitchFamily="34" charset="-122"/>
                <a:ea typeface="微软雅黑" panose="020B0503020204020204" pitchFamily="34" charset="-122"/>
              </a:rPr>
              <a:t>对模块的划分及对接口的规定要精确描述很困难。</a:t>
            </a:r>
          </a:p>
          <a:p>
            <a:pPr algn="just" eaLnBrk="1" hangingPunct="1">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②从功能观点来划分模块时，未能将共享资源和独占资源加以区别。</a:t>
            </a:r>
          </a:p>
        </p:txBody>
      </p:sp>
      <p:sp>
        <p:nvSpPr>
          <p:cNvPr id="4" name="Rectangle 37"/>
          <p:cNvSpPr txBox="1">
            <a:spLocks noChangeArrowheads="1"/>
          </p:cNvSpPr>
          <p:nvPr/>
        </p:nvSpPr>
        <p:spPr>
          <a:xfrm>
            <a:off x="1152939" y="384152"/>
            <a:ext cx="5942454" cy="70246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模块化</a:t>
            </a: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OS</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结构 </a:t>
            </a:r>
          </a:p>
        </p:txBody>
      </p:sp>
    </p:spTree>
    <p:extLst>
      <p:ext uri="{BB962C8B-B14F-4D97-AF65-F5344CB8AC3E}">
        <p14:creationId xmlns:p14="http://schemas.microsoft.com/office/powerpoint/2010/main" val="17558820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3"/>
          <p:cNvSpPr>
            <a:spLocks noGrp="1" noChangeArrowheads="1"/>
          </p:cNvSpPr>
          <p:nvPr>
            <p:ph idx="1"/>
          </p:nvPr>
        </p:nvSpPr>
        <p:spPr>
          <a:xfrm>
            <a:off x="796546" y="1325881"/>
            <a:ext cx="7830870" cy="2613422"/>
          </a:xfrm>
        </p:spPr>
        <p:txBody>
          <a:bodyPr/>
          <a:lstStyle/>
          <a:p>
            <a:pPr>
              <a:lnSpc>
                <a:spcPct val="150000"/>
              </a:lnSpc>
              <a:spcBef>
                <a:spcPts val="900"/>
              </a:spcBef>
            </a:pPr>
            <a:r>
              <a:rPr lang="zh-CN" altLang="en-US" sz="2400" dirty="0">
                <a:latin typeface="微软雅黑" panose="020B0503020204020204" pitchFamily="34" charset="-122"/>
                <a:ea typeface="微软雅黑" panose="020B0503020204020204" pitchFamily="34" charset="-122"/>
              </a:rPr>
              <a:t>使用分层系统结构包含若干</a:t>
            </a:r>
            <a:r>
              <a:rPr lang="en-US" altLang="zh-CN" sz="2400" dirty="0">
                <a:solidFill>
                  <a:srgbClr val="FF0000"/>
                </a:solidFill>
                <a:latin typeface="微软雅黑" panose="020B0503020204020204" pitchFamily="34" charset="-122"/>
                <a:ea typeface="微软雅黑" panose="020B0503020204020204" pitchFamily="34" charset="-122"/>
              </a:rPr>
              <a:t>layer</a:t>
            </a:r>
            <a:r>
              <a:rPr lang="zh-CN" altLang="en-US" sz="2400" dirty="0">
                <a:solidFill>
                  <a:srgbClr val="FF0000"/>
                </a:solidFill>
                <a:latin typeface="微软雅黑" panose="020B0503020204020204" pitchFamily="34" charset="-122"/>
                <a:ea typeface="微软雅黑" panose="020B0503020204020204" pitchFamily="34" charset="-122"/>
              </a:rPr>
              <a:t>（层）</a:t>
            </a:r>
            <a:r>
              <a:rPr lang="zh-CN" altLang="en-US" sz="2400" dirty="0">
                <a:latin typeface="微软雅黑" panose="020B0503020204020204" pitchFamily="34" charset="-122"/>
                <a:ea typeface="微软雅黑" panose="020B0503020204020204" pitchFamily="34" charset="-122"/>
              </a:rPr>
              <a:t>；其中，每一层实现一组基本概念以及与其相关的基本属性。</a:t>
            </a:r>
          </a:p>
          <a:p>
            <a:pPr>
              <a:lnSpc>
                <a:spcPct val="150000"/>
              </a:lnSpc>
              <a:spcBef>
                <a:spcPts val="900"/>
              </a:spcBef>
              <a:buClr>
                <a:schemeClr val="tx1"/>
              </a:buClr>
              <a:buFontTx/>
              <a:buChar char="•"/>
            </a:pPr>
            <a:r>
              <a:rPr lang="zh-CN" altLang="en-US" sz="2400" dirty="0">
                <a:latin typeface="微软雅黑" panose="020B0503020204020204" pitchFamily="34" charset="-122"/>
                <a:ea typeface="微软雅黑" panose="020B0503020204020204" pitchFamily="34" charset="-122"/>
              </a:rPr>
              <a:t>层与层之间的</a:t>
            </a:r>
            <a:r>
              <a:rPr lang="zh-CN" altLang="en-US" sz="2400" dirty="0">
                <a:solidFill>
                  <a:srgbClr val="FF0000"/>
                </a:solidFill>
                <a:latin typeface="微软雅黑" panose="020B0503020204020204" pitchFamily="34" charset="-122"/>
                <a:ea typeface="微软雅黑" panose="020B0503020204020204" pitchFamily="34" charset="-122"/>
              </a:rPr>
              <a:t>相互关系</a:t>
            </a:r>
            <a:r>
              <a:rPr lang="zh-CN" altLang="en-US" sz="2400" dirty="0">
                <a:latin typeface="微软雅黑" panose="020B0503020204020204" pitchFamily="34" charset="-122"/>
                <a:ea typeface="微软雅黑" panose="020B0503020204020204" pitchFamily="34" charset="-122"/>
              </a:rPr>
              <a:t>：</a:t>
            </a:r>
          </a:p>
          <a:p>
            <a:pPr>
              <a:lnSpc>
                <a:spcPct val="150000"/>
              </a:lnSpc>
              <a:spcBef>
                <a:spcPts val="900"/>
              </a:spcBef>
              <a:buClr>
                <a:schemeClr val="tx1"/>
              </a:buClr>
              <a:buNone/>
            </a:pPr>
            <a:r>
              <a:rPr lang="zh-CN" altLang="en-US" sz="2400" dirty="0">
                <a:solidFill>
                  <a:schemeClr val="accent2"/>
                </a:solidFill>
                <a:latin typeface="微软雅黑" panose="020B0503020204020204" pitchFamily="34" charset="-122"/>
                <a:ea typeface="微软雅黑" panose="020B0503020204020204" pitchFamily="34" charset="-122"/>
              </a:rPr>
              <a:t>   </a:t>
            </a:r>
            <a:r>
              <a:rPr lang="en-US" altLang="zh-CN" sz="2400" dirty="0">
                <a:solidFill>
                  <a:schemeClr val="accent2"/>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所有各层的</a:t>
            </a:r>
            <a:r>
              <a:rPr lang="zh-CN" altLang="en-US" sz="2400" dirty="0">
                <a:solidFill>
                  <a:srgbClr val="FF0000"/>
                </a:solidFill>
                <a:latin typeface="微软雅黑" panose="020B0503020204020204" pitchFamily="34" charset="-122"/>
                <a:ea typeface="微软雅黑" panose="020B0503020204020204" pitchFamily="34" charset="-122"/>
              </a:rPr>
              <a:t>实现不依赖其以上各层</a:t>
            </a:r>
            <a:r>
              <a:rPr lang="zh-CN" altLang="en-US" sz="2400" dirty="0">
                <a:latin typeface="微软雅黑" panose="020B0503020204020204" pitchFamily="34" charset="-122"/>
                <a:ea typeface="微软雅黑" panose="020B0503020204020204" pitchFamily="34" charset="-122"/>
              </a:rPr>
              <a:t>所提供的概念及其属性，只依赖其直接下层所提供的概念及属性；</a:t>
            </a:r>
          </a:p>
          <a:p>
            <a:pPr>
              <a:lnSpc>
                <a:spcPct val="150000"/>
              </a:lnSpc>
              <a:spcBef>
                <a:spcPts val="900"/>
              </a:spcBef>
              <a:buClr>
                <a:schemeClr val="tx1"/>
              </a:buClr>
              <a:buNone/>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每一层均</a:t>
            </a:r>
            <a:r>
              <a:rPr lang="zh-CN" altLang="en-US" sz="2400" dirty="0">
                <a:solidFill>
                  <a:srgbClr val="FF0000"/>
                </a:solidFill>
                <a:latin typeface="微软雅黑" panose="020B0503020204020204" pitchFamily="34" charset="-122"/>
                <a:ea typeface="微软雅黑" panose="020B0503020204020204" pitchFamily="34" charset="-122"/>
              </a:rPr>
              <a:t>对其上各层隐藏</a:t>
            </a:r>
            <a:r>
              <a:rPr lang="zh-CN" altLang="en-US" sz="2400" dirty="0">
                <a:latin typeface="微软雅黑" panose="020B0503020204020204" pitchFamily="34" charset="-122"/>
                <a:ea typeface="微软雅黑" panose="020B0503020204020204" pitchFamily="34" charset="-122"/>
              </a:rPr>
              <a:t>其下各层的存在。</a:t>
            </a:r>
          </a:p>
        </p:txBody>
      </p:sp>
      <p:sp>
        <p:nvSpPr>
          <p:cNvPr id="102402" name="Rectangle 2"/>
          <p:cNvSpPr>
            <a:spLocks noGrp="1" noChangeArrowheads="1"/>
          </p:cNvSpPr>
          <p:nvPr>
            <p:ph type="title" idx="4294967295"/>
          </p:nvPr>
        </p:nvSpPr>
        <p:spPr>
          <a:xfrm>
            <a:off x="1152938" y="434975"/>
            <a:ext cx="5019261" cy="744538"/>
          </a:xfrm>
          <a:prstGeom prst="rect">
            <a:avLst/>
          </a:prstGeom>
        </p:spPr>
        <p:txBody>
          <a:bodyPr/>
          <a:lstStyle/>
          <a:p>
            <a:pPr>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分层式</a:t>
            </a: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OS</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结构 </a:t>
            </a:r>
          </a:p>
        </p:txBody>
      </p:sp>
    </p:spTree>
    <p:extLst>
      <p:ext uri="{BB962C8B-B14F-4D97-AF65-F5344CB8AC3E}">
        <p14:creationId xmlns:p14="http://schemas.microsoft.com/office/powerpoint/2010/main" val="468380036"/>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2"/>
          <p:cNvSpPr>
            <a:spLocks noGrp="1" noChangeArrowheads="1"/>
          </p:cNvSpPr>
          <p:nvPr>
            <p:ph idx="1"/>
          </p:nvPr>
        </p:nvSpPr>
        <p:spPr>
          <a:xfrm>
            <a:off x="768448" y="1464048"/>
            <a:ext cx="8100900" cy="2916677"/>
          </a:xfrm>
        </p:spPr>
        <p:txBody>
          <a:bodyPr/>
          <a:lstStyle/>
          <a:p>
            <a:pPr marL="496491" indent="-496491" algn="just"/>
            <a:r>
              <a:rPr lang="zh-CN" altLang="en-US" sz="2400" dirty="0">
                <a:solidFill>
                  <a:srgbClr val="FF0000"/>
                </a:solidFill>
                <a:latin typeface="微软雅黑" panose="020B0503020204020204" pitchFamily="34" charset="-122"/>
                <a:ea typeface="微软雅黑" panose="020B0503020204020204" pitchFamily="34" charset="-122"/>
              </a:rPr>
              <a:t>层次的设置时应考虑的几个因素</a:t>
            </a:r>
          </a:p>
          <a:p>
            <a:pPr marL="496491" indent="-496491" algn="just">
              <a:buNone/>
            </a:pP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1</a:t>
            </a:r>
            <a:r>
              <a:rPr lang="zh-CN" altLang="en-US" sz="2400" dirty="0">
                <a:solidFill>
                  <a:srgbClr val="FF0000"/>
                </a:solidFill>
                <a:latin typeface="微软雅黑" panose="020B0503020204020204" pitchFamily="34" charset="-122"/>
                <a:ea typeface="微软雅黑" panose="020B0503020204020204" pitchFamily="34" charset="-122"/>
              </a:rPr>
              <a:t>）程序嵌套</a:t>
            </a:r>
            <a:r>
              <a:rPr lang="zh-CN" altLang="en-US" sz="2400" dirty="0">
                <a:latin typeface="微软雅黑" panose="020B0503020204020204" pitchFamily="34" charset="-122"/>
                <a:ea typeface="微软雅黑" panose="020B0503020204020204" pitchFamily="34" charset="-122"/>
              </a:rPr>
              <a:t>。通常</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的每个功能的实现，并非是只用一个程序便能完成的，而是要经由若干个软件层才有可能完成，因此在考虑实现</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时，每个功能可能形成的程序嵌套。 </a:t>
            </a:r>
          </a:p>
          <a:p>
            <a:pPr marL="496491" indent="-496491" algn="just">
              <a:buNone/>
            </a:pP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）运行频率</a:t>
            </a:r>
            <a:r>
              <a:rPr lang="zh-CN" altLang="en-US" sz="2400" dirty="0">
                <a:latin typeface="微软雅黑" panose="020B0503020204020204" pitchFamily="34" charset="-122"/>
                <a:ea typeface="微软雅黑" panose="020B0503020204020204" pitchFamily="34" charset="-122"/>
              </a:rPr>
              <a:t>。将那些经常活跃的模块放在最接近硬件的层 。</a:t>
            </a:r>
          </a:p>
          <a:p>
            <a:pPr marL="496491" indent="-496491" algn="just">
              <a:buNone/>
            </a:pP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3</a:t>
            </a:r>
            <a:r>
              <a:rPr lang="zh-CN" altLang="en-US" sz="2400" dirty="0">
                <a:solidFill>
                  <a:srgbClr val="FF0000"/>
                </a:solidFill>
                <a:latin typeface="微软雅黑" panose="020B0503020204020204" pitchFamily="34" charset="-122"/>
                <a:ea typeface="微软雅黑" panose="020B0503020204020204" pitchFamily="34" charset="-122"/>
              </a:rPr>
              <a:t>）公用模块</a:t>
            </a:r>
            <a:r>
              <a:rPr lang="zh-CN" altLang="en-US" sz="2400" dirty="0">
                <a:latin typeface="微软雅黑" panose="020B0503020204020204" pitchFamily="34" charset="-122"/>
                <a:ea typeface="微软雅黑" panose="020B0503020204020204" pitchFamily="34" charset="-122"/>
              </a:rPr>
              <a:t>。把供多种资源管理程序调用的公用模块，设置在最低层， 以便调用。</a:t>
            </a:r>
          </a:p>
          <a:p>
            <a:pPr marL="496491" indent="-496491" algn="just">
              <a:buNone/>
            </a:pP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4</a:t>
            </a:r>
            <a:r>
              <a:rPr lang="zh-CN" altLang="en-US" sz="2400" dirty="0">
                <a:solidFill>
                  <a:srgbClr val="FF0000"/>
                </a:solidFill>
                <a:latin typeface="微软雅黑" panose="020B0503020204020204" pitchFamily="34" charset="-122"/>
                <a:ea typeface="微软雅黑" panose="020B0503020204020204" pitchFamily="34" charset="-122"/>
              </a:rPr>
              <a:t>）用户接口</a:t>
            </a:r>
            <a:r>
              <a:rPr lang="zh-CN" altLang="en-US" sz="2400" dirty="0">
                <a:latin typeface="微软雅黑" panose="020B0503020204020204" pitchFamily="34" charset="-122"/>
                <a:ea typeface="微软雅黑" panose="020B0503020204020204" pitchFamily="34" charset="-122"/>
              </a:rPr>
              <a:t>。命令接口、程序接口以及图形用户接口。这些接口应设置在</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的最高层，直接提供给用户使用。 </a:t>
            </a:r>
          </a:p>
        </p:txBody>
      </p:sp>
      <p:sp>
        <p:nvSpPr>
          <p:cNvPr id="2" name="标题 1"/>
          <p:cNvSpPr>
            <a:spLocks noGrp="1"/>
          </p:cNvSpPr>
          <p:nvPr>
            <p:ph type="title" idx="4294967295"/>
          </p:nvPr>
        </p:nvSpPr>
        <p:spPr>
          <a:xfrm>
            <a:off x="1139686" y="427038"/>
            <a:ext cx="5032513" cy="701675"/>
          </a:xfrm>
          <a:prstGeom prst="rect">
            <a:avLst/>
          </a:prstGeom>
        </p:spPr>
        <p:txBody>
          <a:bodyPr/>
          <a:lstStyle/>
          <a:p>
            <a:pPr eaLnBrk="1" hangingPunct="1">
              <a:defRPr/>
            </a:pP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 </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分层式</a:t>
            </a:r>
            <a:r>
              <a:rPr lang="en-US" altLang="zh-CN"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OS</a:t>
            </a:r>
            <a:r>
              <a:rPr lang="zh-CN" altLang="en-US" sz="32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结构 </a:t>
            </a:r>
          </a:p>
        </p:txBody>
      </p:sp>
    </p:spTree>
    <p:extLst>
      <p:ext uri="{BB962C8B-B14F-4D97-AF65-F5344CB8AC3E}">
        <p14:creationId xmlns:p14="http://schemas.microsoft.com/office/powerpoint/2010/main" val="153569879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0">
            <a:extLst>
              <a:ext uri="{FF2B5EF4-FFF2-40B4-BE49-F238E27FC236}">
                <a16:creationId xmlns:a16="http://schemas.microsoft.com/office/drawing/2014/main" id="{2D1FBEBD-939B-4517-9C0F-E6326CFB76B1}"/>
              </a:ext>
            </a:extLst>
          </p:cNvPr>
          <p:cNvSpPr>
            <a:spLocks noGrp="1" noChangeArrowheads="1"/>
          </p:cNvSpPr>
          <p:nvPr>
            <p:ph type="title"/>
          </p:nvPr>
        </p:nvSpPr>
        <p:spPr>
          <a:xfrm>
            <a:off x="495300" y="467519"/>
            <a:ext cx="8229600" cy="1143000"/>
          </a:xfrm>
        </p:spPr>
        <p:txBody>
          <a:bodyPr/>
          <a:lstStyle/>
          <a:p>
            <a:pPr eaLnBrk="1" hangingPunct="1"/>
            <a:r>
              <a:rPr lang="zh-CN" altLang="en-US" sz="2800" dirty="0"/>
              <a:t>操作系统层次化体系结构</a:t>
            </a:r>
          </a:p>
        </p:txBody>
      </p:sp>
      <p:sp>
        <p:nvSpPr>
          <p:cNvPr id="228373" name="Text Box 21">
            <a:extLst>
              <a:ext uri="{FF2B5EF4-FFF2-40B4-BE49-F238E27FC236}">
                <a16:creationId xmlns:a16="http://schemas.microsoft.com/office/drawing/2014/main" id="{5C2AA6F7-8A15-4F66-8053-AD67444FAB20}"/>
              </a:ext>
            </a:extLst>
          </p:cNvPr>
          <p:cNvSpPr txBox="1">
            <a:spLocks noChangeArrowheads="1"/>
          </p:cNvSpPr>
          <p:nvPr/>
        </p:nvSpPr>
        <p:spPr bwMode="auto">
          <a:xfrm>
            <a:off x="1524000" y="1676400"/>
            <a:ext cx="6477000" cy="441325"/>
          </a:xfrm>
          <a:prstGeom prst="rect">
            <a:avLst/>
          </a:prstGeom>
          <a:solidFill>
            <a:schemeClr val="bg2">
              <a:lumMod val="20000"/>
              <a:lumOff val="80000"/>
            </a:schemeClr>
          </a:solidFill>
          <a:ln w="9525">
            <a:solidFill>
              <a:schemeClr val="tx1"/>
            </a:solidFill>
            <a:miter lim="800000"/>
            <a:headEnd/>
            <a:tailEnd/>
          </a:ln>
          <a:effectLst>
            <a:outerShdw dist="35921" dir="2700000" algn="ctr" rotWithShape="0">
              <a:srgbClr val="808080"/>
            </a:outerShdw>
          </a:effectLst>
        </p:spPr>
        <p:txBody>
          <a:bodyPr/>
          <a:lstStyle/>
          <a:p>
            <a:pPr algn="ctr">
              <a:defRPr/>
            </a:pPr>
            <a:r>
              <a:rPr lang="zh-CN" altLang="en-US" b="1" dirty="0">
                <a:latin typeface="楷体_GB2312" pitchFamily="49" charset="-122"/>
                <a:ea typeface="楷体_GB2312" pitchFamily="49" charset="-122"/>
              </a:rPr>
              <a:t>应用程序</a:t>
            </a:r>
          </a:p>
        </p:txBody>
      </p:sp>
      <p:sp>
        <p:nvSpPr>
          <p:cNvPr id="156676" name="Text Box 22">
            <a:extLst>
              <a:ext uri="{FF2B5EF4-FFF2-40B4-BE49-F238E27FC236}">
                <a16:creationId xmlns:a16="http://schemas.microsoft.com/office/drawing/2014/main" id="{EC3D318F-4607-438B-A04F-E1E707E08910}"/>
              </a:ext>
            </a:extLst>
          </p:cNvPr>
          <p:cNvSpPr txBox="1">
            <a:spLocks noChangeArrowheads="1"/>
          </p:cNvSpPr>
          <p:nvPr/>
        </p:nvSpPr>
        <p:spPr bwMode="auto">
          <a:xfrm>
            <a:off x="1524000" y="2911475"/>
            <a:ext cx="1892300" cy="511175"/>
          </a:xfrm>
          <a:prstGeom prst="rect">
            <a:avLst/>
          </a:prstGeom>
          <a:solidFill>
            <a:srgbClr val="92D050"/>
          </a:solidFill>
          <a:ln w="9525" algn="ctr">
            <a:solidFill>
              <a:schemeClr val="tx1"/>
            </a:solidFill>
            <a:miter lim="800000"/>
            <a:headEnd/>
            <a:tailEnd/>
          </a:ln>
          <a:effectLst>
            <a:outerShdw dist="35921" dir="2700000" algn="ctr" rotWithShape="0">
              <a:srgbClr val="808080"/>
            </a:outerShdw>
          </a:effec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800">
                <a:latin typeface="楷体_GB2312" pitchFamily="49" charset="-122"/>
                <a:ea typeface="楷体_GB2312" pitchFamily="49" charset="-122"/>
              </a:rPr>
              <a:t>任务管理</a:t>
            </a:r>
          </a:p>
        </p:txBody>
      </p:sp>
      <p:sp>
        <p:nvSpPr>
          <p:cNvPr id="228375" name="Text Box 23">
            <a:extLst>
              <a:ext uri="{FF2B5EF4-FFF2-40B4-BE49-F238E27FC236}">
                <a16:creationId xmlns:a16="http://schemas.microsoft.com/office/drawing/2014/main" id="{7FB40CEB-7B33-4E60-B048-1FB766406085}"/>
              </a:ext>
            </a:extLst>
          </p:cNvPr>
          <p:cNvSpPr txBox="1">
            <a:spLocks noChangeArrowheads="1"/>
          </p:cNvSpPr>
          <p:nvPr/>
        </p:nvSpPr>
        <p:spPr bwMode="auto">
          <a:xfrm>
            <a:off x="1524000" y="5494338"/>
            <a:ext cx="6477000" cy="431800"/>
          </a:xfrm>
          <a:prstGeom prst="rect">
            <a:avLst/>
          </a:prstGeom>
          <a:solidFill>
            <a:schemeClr val="bg2">
              <a:lumMod val="20000"/>
              <a:lumOff val="80000"/>
            </a:schemeClr>
          </a:solidFill>
          <a:ln w="9525">
            <a:solidFill>
              <a:schemeClr val="tx1"/>
            </a:solidFill>
            <a:miter lim="800000"/>
            <a:headEnd/>
            <a:tailEnd/>
          </a:ln>
          <a:effectLst>
            <a:outerShdw dist="35921" dir="2700000" algn="ctr" rotWithShape="0">
              <a:srgbClr val="808080"/>
            </a:outerShdw>
          </a:effectLst>
        </p:spPr>
        <p:txBody>
          <a:bodyPr/>
          <a:lstStyle/>
          <a:p>
            <a:pPr algn="ctr">
              <a:defRPr/>
            </a:pPr>
            <a:r>
              <a:rPr lang="zh-CN" altLang="en-US" b="1" dirty="0">
                <a:latin typeface="楷体_GB2312" pitchFamily="49" charset="-122"/>
                <a:ea typeface="楷体_GB2312" pitchFamily="49" charset="-122"/>
              </a:rPr>
              <a:t>硬  件</a:t>
            </a:r>
          </a:p>
        </p:txBody>
      </p:sp>
      <p:sp>
        <p:nvSpPr>
          <p:cNvPr id="156678" name="Text Box 24">
            <a:extLst>
              <a:ext uri="{FF2B5EF4-FFF2-40B4-BE49-F238E27FC236}">
                <a16:creationId xmlns:a16="http://schemas.microsoft.com/office/drawing/2014/main" id="{04DEB28D-E3EE-4DB0-B089-22AAA34C0601}"/>
              </a:ext>
            </a:extLst>
          </p:cNvPr>
          <p:cNvSpPr txBox="1">
            <a:spLocks noChangeArrowheads="1"/>
          </p:cNvSpPr>
          <p:nvPr/>
        </p:nvSpPr>
        <p:spPr bwMode="auto">
          <a:xfrm>
            <a:off x="3736975" y="2911475"/>
            <a:ext cx="2049463" cy="511175"/>
          </a:xfrm>
          <a:prstGeom prst="rect">
            <a:avLst/>
          </a:prstGeom>
          <a:solidFill>
            <a:srgbClr val="92D050"/>
          </a:solidFill>
          <a:ln w="9525" algn="ctr">
            <a:solidFill>
              <a:schemeClr val="tx1"/>
            </a:solidFill>
            <a:miter lim="800000"/>
            <a:headEnd/>
            <a:tailEnd/>
          </a:ln>
          <a:effectLst>
            <a:outerShdw dist="35921" dir="2700000" algn="ctr" rotWithShape="0">
              <a:srgbClr val="808080"/>
            </a:outerShdw>
          </a:effec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800">
                <a:latin typeface="楷体_GB2312" pitchFamily="49" charset="-122"/>
                <a:ea typeface="楷体_GB2312" pitchFamily="49" charset="-122"/>
              </a:rPr>
              <a:t>用户扩展处理</a:t>
            </a:r>
          </a:p>
        </p:txBody>
      </p:sp>
      <p:sp>
        <p:nvSpPr>
          <p:cNvPr id="156679" name="Text Box 25">
            <a:extLst>
              <a:ext uri="{FF2B5EF4-FFF2-40B4-BE49-F238E27FC236}">
                <a16:creationId xmlns:a16="http://schemas.microsoft.com/office/drawing/2014/main" id="{1EFF6A7D-6BD7-4676-B7AB-7C63A61F488E}"/>
              </a:ext>
            </a:extLst>
          </p:cNvPr>
          <p:cNvSpPr txBox="1">
            <a:spLocks noChangeArrowheads="1"/>
          </p:cNvSpPr>
          <p:nvPr/>
        </p:nvSpPr>
        <p:spPr bwMode="auto">
          <a:xfrm>
            <a:off x="4694238" y="3590925"/>
            <a:ext cx="1423987" cy="509588"/>
          </a:xfrm>
          <a:prstGeom prst="rect">
            <a:avLst/>
          </a:prstGeom>
          <a:solidFill>
            <a:srgbClr val="92D050"/>
          </a:solidFill>
          <a:ln w="9525" algn="ctr">
            <a:solidFill>
              <a:schemeClr val="tx1"/>
            </a:solidFill>
            <a:miter lim="800000"/>
            <a:headEnd/>
            <a:tailEnd/>
          </a:ln>
          <a:effectLst>
            <a:outerShdw dist="35921" dir="2700000" algn="ctr" rotWithShape="0">
              <a:srgbClr val="808080"/>
            </a:outerShdw>
          </a:effec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800">
                <a:latin typeface="楷体_GB2312" pitchFamily="49" charset="-122"/>
                <a:ea typeface="楷体_GB2312" pitchFamily="49" charset="-122"/>
              </a:rPr>
              <a:t>调度管理</a:t>
            </a:r>
          </a:p>
        </p:txBody>
      </p:sp>
      <p:sp>
        <p:nvSpPr>
          <p:cNvPr id="228378" name="Text Box 26">
            <a:extLst>
              <a:ext uri="{FF2B5EF4-FFF2-40B4-BE49-F238E27FC236}">
                <a16:creationId xmlns:a16="http://schemas.microsoft.com/office/drawing/2014/main" id="{8E9F33D5-8A46-43CD-8844-79D2EB7FA8C8}"/>
              </a:ext>
            </a:extLst>
          </p:cNvPr>
          <p:cNvSpPr txBox="1">
            <a:spLocks noChangeArrowheads="1"/>
          </p:cNvSpPr>
          <p:nvPr/>
        </p:nvSpPr>
        <p:spPr bwMode="auto">
          <a:xfrm>
            <a:off x="1524000" y="4932363"/>
            <a:ext cx="6477000" cy="430212"/>
          </a:xfrm>
          <a:prstGeom prst="rect">
            <a:avLst/>
          </a:prstGeom>
          <a:solidFill>
            <a:schemeClr val="bg2">
              <a:lumMod val="20000"/>
              <a:lumOff val="80000"/>
            </a:schemeClr>
          </a:solidFill>
          <a:ln w="9525">
            <a:solidFill>
              <a:schemeClr val="bg1"/>
            </a:solidFill>
            <a:miter lim="800000"/>
            <a:headEnd/>
            <a:tailEnd/>
          </a:ln>
          <a:effectLst>
            <a:outerShdw dist="35921" dir="2700000" algn="ctr" rotWithShape="0">
              <a:srgbClr val="808080"/>
            </a:outerShdw>
          </a:effectLst>
        </p:spPr>
        <p:txBody>
          <a:bodyPr/>
          <a:lstStyle/>
          <a:p>
            <a:pPr algn="ctr">
              <a:defRPr/>
            </a:pPr>
            <a:r>
              <a:rPr lang="zh-CN" altLang="en-US" b="1">
                <a:latin typeface="楷体_GB2312" pitchFamily="49" charset="-122"/>
                <a:ea typeface="楷体_GB2312" pitchFamily="49" charset="-122"/>
              </a:rPr>
              <a:t>硬件抽象层</a:t>
            </a:r>
          </a:p>
        </p:txBody>
      </p:sp>
      <p:sp>
        <p:nvSpPr>
          <p:cNvPr id="228379" name="Text Box 27">
            <a:extLst>
              <a:ext uri="{FF2B5EF4-FFF2-40B4-BE49-F238E27FC236}">
                <a16:creationId xmlns:a16="http://schemas.microsoft.com/office/drawing/2014/main" id="{4CDF1CF4-A06A-4553-B61F-28678B3E15DE}"/>
              </a:ext>
            </a:extLst>
          </p:cNvPr>
          <p:cNvSpPr txBox="1">
            <a:spLocks noChangeArrowheads="1"/>
          </p:cNvSpPr>
          <p:nvPr/>
        </p:nvSpPr>
        <p:spPr bwMode="auto">
          <a:xfrm>
            <a:off x="1524000" y="2278063"/>
            <a:ext cx="6477000" cy="439737"/>
          </a:xfrm>
          <a:prstGeom prst="rect">
            <a:avLst/>
          </a:prstGeom>
          <a:solidFill>
            <a:schemeClr val="bg2">
              <a:lumMod val="20000"/>
              <a:lumOff val="80000"/>
            </a:schemeClr>
          </a:solidFill>
          <a:ln w="9525" algn="ctr">
            <a:solidFill>
              <a:schemeClr val="tx1"/>
            </a:solidFill>
            <a:miter lim="800000"/>
            <a:headEnd/>
            <a:tailEnd/>
          </a:ln>
          <a:effectLst>
            <a:outerShdw dist="35921" dir="2700000" algn="ctr" rotWithShape="0">
              <a:srgbClr val="808080"/>
            </a:outerShdw>
          </a:effectLst>
        </p:spPr>
        <p:txBody>
          <a:bodyPr/>
          <a:lstStyle/>
          <a:p>
            <a:pPr algn="ctr">
              <a:defRPr/>
            </a:pPr>
            <a:r>
              <a:rPr lang="zh-CN" altLang="en-US" b="1">
                <a:latin typeface="楷体_GB2312" pitchFamily="49" charset="-122"/>
                <a:ea typeface="楷体_GB2312" pitchFamily="49" charset="-122"/>
              </a:rPr>
              <a:t>应用编程接口</a:t>
            </a:r>
          </a:p>
        </p:txBody>
      </p:sp>
      <p:sp>
        <p:nvSpPr>
          <p:cNvPr id="156682" name="Text Box 28">
            <a:extLst>
              <a:ext uri="{FF2B5EF4-FFF2-40B4-BE49-F238E27FC236}">
                <a16:creationId xmlns:a16="http://schemas.microsoft.com/office/drawing/2014/main" id="{E3E49986-7711-4022-998D-4589606B9F4A}"/>
              </a:ext>
            </a:extLst>
          </p:cNvPr>
          <p:cNvSpPr txBox="1">
            <a:spLocks noChangeArrowheads="1"/>
          </p:cNvSpPr>
          <p:nvPr/>
        </p:nvSpPr>
        <p:spPr bwMode="auto">
          <a:xfrm>
            <a:off x="1524000" y="3590925"/>
            <a:ext cx="1403350" cy="509588"/>
          </a:xfrm>
          <a:prstGeom prst="rect">
            <a:avLst/>
          </a:prstGeom>
          <a:solidFill>
            <a:srgbClr val="92D050"/>
          </a:solidFill>
          <a:ln w="9525" algn="ctr">
            <a:solidFill>
              <a:schemeClr val="tx1"/>
            </a:solidFill>
            <a:miter lim="800000"/>
            <a:headEnd/>
            <a:tailEnd/>
          </a:ln>
          <a:effectLst>
            <a:outerShdw dist="35921" dir="2700000" algn="ctr" rotWithShape="0">
              <a:srgbClr val="808080"/>
            </a:outerShdw>
          </a:effec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800">
                <a:latin typeface="楷体_GB2312" pitchFamily="49" charset="-122"/>
                <a:ea typeface="楷体_GB2312" pitchFamily="49" charset="-122"/>
              </a:rPr>
              <a:t>内存管理</a:t>
            </a:r>
          </a:p>
        </p:txBody>
      </p:sp>
      <p:sp>
        <p:nvSpPr>
          <p:cNvPr id="156683" name="Text Box 29">
            <a:extLst>
              <a:ext uri="{FF2B5EF4-FFF2-40B4-BE49-F238E27FC236}">
                <a16:creationId xmlns:a16="http://schemas.microsoft.com/office/drawing/2014/main" id="{71F71AE9-9C65-419B-A3F2-94031A5C5BE2}"/>
              </a:ext>
            </a:extLst>
          </p:cNvPr>
          <p:cNvSpPr txBox="1">
            <a:spLocks noChangeArrowheads="1"/>
          </p:cNvSpPr>
          <p:nvPr/>
        </p:nvSpPr>
        <p:spPr bwMode="auto">
          <a:xfrm>
            <a:off x="3124200" y="3581400"/>
            <a:ext cx="1401763" cy="509588"/>
          </a:xfrm>
          <a:prstGeom prst="rect">
            <a:avLst/>
          </a:prstGeom>
          <a:solidFill>
            <a:srgbClr val="92D050"/>
          </a:solidFill>
          <a:ln w="9525" algn="ctr">
            <a:solidFill>
              <a:schemeClr val="tx1"/>
            </a:solidFill>
            <a:miter lim="800000"/>
            <a:headEnd/>
            <a:tailEnd/>
          </a:ln>
          <a:effectLst>
            <a:outerShdw dist="35921" dir="2700000" algn="ctr" rotWithShape="0">
              <a:srgbClr val="808080"/>
            </a:outerShdw>
          </a:effec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800">
                <a:latin typeface="楷体_GB2312" pitchFamily="49" charset="-122"/>
                <a:ea typeface="楷体_GB2312" pitchFamily="49" charset="-122"/>
              </a:rPr>
              <a:t>中断管理</a:t>
            </a:r>
          </a:p>
        </p:txBody>
      </p:sp>
      <p:sp>
        <p:nvSpPr>
          <p:cNvPr id="156684" name="Text Box 30">
            <a:extLst>
              <a:ext uri="{FF2B5EF4-FFF2-40B4-BE49-F238E27FC236}">
                <a16:creationId xmlns:a16="http://schemas.microsoft.com/office/drawing/2014/main" id="{4C8F34D7-563B-4E01-B9A2-86761C6E28A9}"/>
              </a:ext>
            </a:extLst>
          </p:cNvPr>
          <p:cNvSpPr txBox="1">
            <a:spLocks noChangeArrowheads="1"/>
          </p:cNvSpPr>
          <p:nvPr/>
        </p:nvSpPr>
        <p:spPr bwMode="auto">
          <a:xfrm>
            <a:off x="6099175" y="4249738"/>
            <a:ext cx="1901825" cy="511175"/>
          </a:xfrm>
          <a:prstGeom prst="rect">
            <a:avLst/>
          </a:prstGeom>
          <a:solidFill>
            <a:srgbClr val="92D050"/>
          </a:solidFill>
          <a:ln w="9525" algn="ctr">
            <a:solidFill>
              <a:schemeClr val="tx1"/>
            </a:solidFill>
            <a:miter lim="800000"/>
            <a:headEnd/>
            <a:tailEnd/>
          </a:ln>
          <a:effectLst>
            <a:outerShdw dist="35921" dir="2700000" algn="ctr" rotWithShape="0">
              <a:srgbClr val="808080"/>
            </a:outerShdw>
          </a:effec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600">
                <a:latin typeface="楷体_GB2312" pitchFamily="49" charset="-122"/>
                <a:ea typeface="楷体_GB2312" pitchFamily="49" charset="-122"/>
              </a:rPr>
              <a:t>时钟</a:t>
            </a:r>
            <a:r>
              <a:rPr lang="en-US" altLang="zh-CN" sz="1600">
                <a:latin typeface="楷体_GB2312" pitchFamily="49" charset="-122"/>
                <a:ea typeface="楷体_GB2312" pitchFamily="49" charset="-122"/>
              </a:rPr>
              <a:t>/</a:t>
            </a:r>
            <a:r>
              <a:rPr lang="zh-CN" altLang="en-US" sz="1600">
                <a:latin typeface="楷体_GB2312" pitchFamily="49" charset="-122"/>
                <a:ea typeface="楷体_GB2312" pitchFamily="49" charset="-122"/>
              </a:rPr>
              <a:t>定时器管理</a:t>
            </a:r>
          </a:p>
        </p:txBody>
      </p:sp>
      <p:sp>
        <p:nvSpPr>
          <p:cNvPr id="156685" name="Text Box 31">
            <a:extLst>
              <a:ext uri="{FF2B5EF4-FFF2-40B4-BE49-F238E27FC236}">
                <a16:creationId xmlns:a16="http://schemas.microsoft.com/office/drawing/2014/main" id="{E850183F-6D64-4806-8367-425FFDD3C243}"/>
              </a:ext>
            </a:extLst>
          </p:cNvPr>
          <p:cNvSpPr txBox="1">
            <a:spLocks noChangeArrowheads="1"/>
          </p:cNvSpPr>
          <p:nvPr/>
        </p:nvSpPr>
        <p:spPr bwMode="auto">
          <a:xfrm>
            <a:off x="6080125" y="2911475"/>
            <a:ext cx="1920875" cy="511175"/>
          </a:xfrm>
          <a:prstGeom prst="rect">
            <a:avLst/>
          </a:prstGeom>
          <a:solidFill>
            <a:srgbClr val="92D050"/>
          </a:solidFill>
          <a:ln w="9525" algn="ctr">
            <a:solidFill>
              <a:schemeClr val="tx1"/>
            </a:solidFill>
            <a:miter lim="800000"/>
            <a:headEnd/>
            <a:tailEnd/>
          </a:ln>
          <a:effectLst>
            <a:outerShdw dist="35921" dir="2700000" algn="ctr" rotWithShape="0">
              <a:srgbClr val="808080"/>
            </a:outerShdw>
          </a:effec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a:latin typeface="楷体_GB2312" pitchFamily="49" charset="-122"/>
                <a:ea typeface="楷体_GB2312" pitchFamily="49" charset="-122"/>
              </a:rPr>
              <a:t>I/O</a:t>
            </a:r>
            <a:r>
              <a:rPr lang="zh-CN" altLang="en-US" sz="1800">
                <a:latin typeface="楷体_GB2312" pitchFamily="49" charset="-122"/>
                <a:ea typeface="楷体_GB2312" pitchFamily="49" charset="-122"/>
              </a:rPr>
              <a:t>管理</a:t>
            </a:r>
          </a:p>
        </p:txBody>
      </p:sp>
      <p:sp>
        <p:nvSpPr>
          <p:cNvPr id="156686" name="Text Box 32">
            <a:extLst>
              <a:ext uri="{FF2B5EF4-FFF2-40B4-BE49-F238E27FC236}">
                <a16:creationId xmlns:a16="http://schemas.microsoft.com/office/drawing/2014/main" id="{2C4E51B9-014B-4B4A-8F19-36FC5BC8531C}"/>
              </a:ext>
            </a:extLst>
          </p:cNvPr>
          <p:cNvSpPr txBox="1">
            <a:spLocks noChangeArrowheads="1"/>
          </p:cNvSpPr>
          <p:nvPr/>
        </p:nvSpPr>
        <p:spPr bwMode="auto">
          <a:xfrm>
            <a:off x="6292850" y="3570288"/>
            <a:ext cx="1708150" cy="511175"/>
          </a:xfrm>
          <a:prstGeom prst="rect">
            <a:avLst/>
          </a:prstGeom>
          <a:solidFill>
            <a:srgbClr val="92D050"/>
          </a:solidFill>
          <a:ln w="9525" algn="ctr">
            <a:solidFill>
              <a:schemeClr val="tx1"/>
            </a:solidFill>
            <a:miter lim="800000"/>
            <a:headEnd/>
            <a:tailEnd/>
          </a:ln>
          <a:effectLst>
            <a:outerShdw dist="35921" dir="2700000" algn="ctr" rotWithShape="0">
              <a:srgbClr val="808080"/>
            </a:outerShdw>
          </a:effec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800">
                <a:latin typeface="楷体_GB2312" pitchFamily="49" charset="-122"/>
                <a:ea typeface="楷体_GB2312" pitchFamily="49" charset="-122"/>
              </a:rPr>
              <a:t>出错处理</a:t>
            </a:r>
          </a:p>
        </p:txBody>
      </p:sp>
      <p:sp>
        <p:nvSpPr>
          <p:cNvPr id="156687" name="Text Box 33">
            <a:extLst>
              <a:ext uri="{FF2B5EF4-FFF2-40B4-BE49-F238E27FC236}">
                <a16:creationId xmlns:a16="http://schemas.microsoft.com/office/drawing/2014/main" id="{3AC417ED-3350-417C-A557-4BFC20A6B51B}"/>
              </a:ext>
            </a:extLst>
          </p:cNvPr>
          <p:cNvSpPr txBox="1">
            <a:spLocks noChangeArrowheads="1"/>
          </p:cNvSpPr>
          <p:nvPr/>
        </p:nvSpPr>
        <p:spPr bwMode="auto">
          <a:xfrm>
            <a:off x="1524000" y="4249738"/>
            <a:ext cx="4081463" cy="511175"/>
          </a:xfrm>
          <a:prstGeom prst="rect">
            <a:avLst/>
          </a:prstGeom>
          <a:solidFill>
            <a:srgbClr val="92D050"/>
          </a:solidFill>
          <a:ln w="9525" algn="ctr">
            <a:solidFill>
              <a:schemeClr val="tx1"/>
            </a:solidFill>
            <a:miter lim="800000"/>
            <a:headEnd/>
            <a:tailEnd/>
          </a:ln>
          <a:effectLst>
            <a:outerShdw dist="35921" dir="2700000" algn="ctr" rotWithShape="0">
              <a:srgbClr val="808080"/>
            </a:outerShdw>
          </a:effec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600">
                <a:latin typeface="楷体_GB2312" pitchFamily="49" charset="-122"/>
                <a:ea typeface="楷体_GB2312" pitchFamily="49" charset="-122"/>
              </a:rPr>
              <a:t>同步、通信管理（消息队列，信号量，事件，异步信号</a:t>
            </a:r>
            <a:r>
              <a:rPr lang="en-US" altLang="zh-CN" sz="1600">
                <a:latin typeface="楷体_GB2312" pitchFamily="49" charset="-122"/>
                <a:ea typeface="楷体_GB2312" pitchFamily="49" charset="-122"/>
              </a:rPr>
              <a:t>)</a:t>
            </a:r>
            <a:r>
              <a:rPr lang="zh-CN" altLang="en-US" sz="1600">
                <a:latin typeface="楷体_GB2312" pitchFamily="49" charset="-122"/>
                <a:ea typeface="楷体_GB2312" pitchFamily="49" charset="-122"/>
              </a:rPr>
              <a:t>）</a:t>
            </a:r>
          </a:p>
        </p:txBody>
      </p:sp>
      <p:sp>
        <p:nvSpPr>
          <p:cNvPr id="156688" name="Rectangle 34">
            <a:extLst>
              <a:ext uri="{FF2B5EF4-FFF2-40B4-BE49-F238E27FC236}">
                <a16:creationId xmlns:a16="http://schemas.microsoft.com/office/drawing/2014/main" id="{2C874DE2-74CC-46FD-8D54-782B93C474BD}"/>
              </a:ext>
            </a:extLst>
          </p:cNvPr>
          <p:cNvSpPr>
            <a:spLocks noChangeArrowheads="1"/>
          </p:cNvSpPr>
          <p:nvPr/>
        </p:nvSpPr>
        <p:spPr bwMode="auto">
          <a:xfrm>
            <a:off x="838200" y="5943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a:solidFill>
                  <a:srgbClr val="FF0000"/>
                </a:solidFill>
                <a:latin typeface="Times New Roman" panose="02020603050405020304" pitchFamily="18" charset="0"/>
                <a:ea typeface="楷体_GB2312" pitchFamily="49" charset="-122"/>
              </a:rPr>
              <a:t>DeltaCORE</a:t>
            </a:r>
            <a:r>
              <a:rPr kumimoji="1" lang="zh-CN" altLang="en-US" sz="2400">
                <a:solidFill>
                  <a:srgbClr val="FF0000"/>
                </a:solidFill>
                <a:latin typeface="Times New Roman" panose="02020603050405020304" pitchFamily="18" charset="0"/>
                <a:ea typeface="楷体_GB2312" pitchFamily="49" charset="-122"/>
              </a:rPr>
              <a:t>的体系结构：层次＋模块结构</a:t>
            </a:r>
          </a:p>
        </p:txBody>
      </p:sp>
      <p:sp>
        <p:nvSpPr>
          <p:cNvPr id="228387" name="AutoShape 35">
            <a:extLst>
              <a:ext uri="{FF2B5EF4-FFF2-40B4-BE49-F238E27FC236}">
                <a16:creationId xmlns:a16="http://schemas.microsoft.com/office/drawing/2014/main" id="{020D128A-F86D-4EAE-B4A0-2752621DD959}"/>
              </a:ext>
            </a:extLst>
          </p:cNvPr>
          <p:cNvSpPr>
            <a:spLocks/>
          </p:cNvSpPr>
          <p:nvPr/>
        </p:nvSpPr>
        <p:spPr bwMode="auto">
          <a:xfrm>
            <a:off x="1143000" y="1752600"/>
            <a:ext cx="228600" cy="4114800"/>
          </a:xfrm>
          <a:prstGeom prst="leftBrace">
            <a:avLst>
              <a:gd name="adj1" fmla="val 150000"/>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228388" name="Rectangle 36">
            <a:extLst>
              <a:ext uri="{FF2B5EF4-FFF2-40B4-BE49-F238E27FC236}">
                <a16:creationId xmlns:a16="http://schemas.microsoft.com/office/drawing/2014/main" id="{72ADEC24-4E54-4BA2-9B39-AF78519ABC97}"/>
              </a:ext>
            </a:extLst>
          </p:cNvPr>
          <p:cNvSpPr>
            <a:spLocks noChangeArrowheads="1"/>
          </p:cNvSpPr>
          <p:nvPr/>
        </p:nvSpPr>
        <p:spPr bwMode="auto">
          <a:xfrm>
            <a:off x="381000" y="3124200"/>
            <a:ext cx="5334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a:solidFill>
                  <a:srgbClr val="FF0000"/>
                </a:solidFill>
              </a:rPr>
              <a:t>分层次</a:t>
            </a:r>
          </a:p>
        </p:txBody>
      </p:sp>
      <p:sp>
        <p:nvSpPr>
          <p:cNvPr id="228389" name="Rectangle 37">
            <a:extLst>
              <a:ext uri="{FF2B5EF4-FFF2-40B4-BE49-F238E27FC236}">
                <a16:creationId xmlns:a16="http://schemas.microsoft.com/office/drawing/2014/main" id="{AF3B4A5D-A348-4DE7-A9F1-B829BFC82D05}"/>
              </a:ext>
            </a:extLst>
          </p:cNvPr>
          <p:cNvSpPr>
            <a:spLocks noChangeArrowheads="1"/>
          </p:cNvSpPr>
          <p:nvPr/>
        </p:nvSpPr>
        <p:spPr bwMode="auto">
          <a:xfrm>
            <a:off x="8458200" y="3124200"/>
            <a:ext cx="5334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a:solidFill>
                  <a:srgbClr val="FF0000"/>
                </a:solidFill>
              </a:rPr>
              <a:t>模块化</a:t>
            </a:r>
          </a:p>
        </p:txBody>
      </p:sp>
      <p:sp>
        <p:nvSpPr>
          <p:cNvPr id="228390" name="AutoShape 38">
            <a:extLst>
              <a:ext uri="{FF2B5EF4-FFF2-40B4-BE49-F238E27FC236}">
                <a16:creationId xmlns:a16="http://schemas.microsoft.com/office/drawing/2014/main" id="{D763349A-2A51-4179-89E3-B98DFFC68A19}"/>
              </a:ext>
            </a:extLst>
          </p:cNvPr>
          <p:cNvSpPr>
            <a:spLocks/>
          </p:cNvSpPr>
          <p:nvPr/>
        </p:nvSpPr>
        <p:spPr bwMode="auto">
          <a:xfrm>
            <a:off x="8077200" y="2971800"/>
            <a:ext cx="457200" cy="1676400"/>
          </a:xfrm>
          <a:prstGeom prst="rightBrace">
            <a:avLst>
              <a:gd name="adj1" fmla="val 30556"/>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28387"/>
                                        </p:tgtEl>
                                        <p:attrNameLst>
                                          <p:attrName>style.visibility</p:attrName>
                                        </p:attrNameLst>
                                      </p:cBhvr>
                                      <p:to>
                                        <p:strVal val="visible"/>
                                      </p:to>
                                    </p:set>
                                    <p:animEffect transition="in" filter="wipe(right)">
                                      <p:cBhvr>
                                        <p:cTn id="7" dur="500"/>
                                        <p:tgtEl>
                                          <p:spTgt spid="228387"/>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28388"/>
                                        </p:tgtEl>
                                        <p:attrNameLst>
                                          <p:attrName>style.visibility</p:attrName>
                                        </p:attrNameLst>
                                      </p:cBhvr>
                                      <p:to>
                                        <p:strVal val="visible"/>
                                      </p:to>
                                    </p:set>
                                    <p:animEffect transition="in" filter="dissolve">
                                      <p:cBhvr>
                                        <p:cTn id="11" dur="500"/>
                                        <p:tgtEl>
                                          <p:spTgt spid="22838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28390"/>
                                        </p:tgtEl>
                                        <p:attrNameLst>
                                          <p:attrName>style.visibility</p:attrName>
                                        </p:attrNameLst>
                                      </p:cBhvr>
                                      <p:to>
                                        <p:strVal val="visible"/>
                                      </p:to>
                                    </p:set>
                                    <p:animEffect transition="in" filter="wipe(left)">
                                      <p:cBhvr>
                                        <p:cTn id="16" dur="500"/>
                                        <p:tgtEl>
                                          <p:spTgt spid="228390"/>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228389"/>
                                        </p:tgtEl>
                                        <p:attrNameLst>
                                          <p:attrName>style.visibility</p:attrName>
                                        </p:attrNameLst>
                                      </p:cBhvr>
                                      <p:to>
                                        <p:strVal val="visible"/>
                                      </p:to>
                                    </p:set>
                                    <p:animEffect transition="in" filter="dissolve">
                                      <p:cBhvr>
                                        <p:cTn id="20" dur="500"/>
                                        <p:tgtEl>
                                          <p:spTgt spid="228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87" grpId="0" animBg="1"/>
      <p:bldP spid="228388" grpId="0"/>
      <p:bldP spid="228389" grpId="0"/>
      <p:bldP spid="228390"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3">
            <a:extLst>
              <a:ext uri="{FF2B5EF4-FFF2-40B4-BE49-F238E27FC236}">
                <a16:creationId xmlns:a16="http://schemas.microsoft.com/office/drawing/2014/main" id="{E0499821-1860-4317-B87F-5040194FE431}"/>
              </a:ext>
            </a:extLst>
          </p:cNvPr>
          <p:cNvSpPr>
            <a:spLocks noGrp="1" noChangeArrowheads="1"/>
          </p:cNvSpPr>
          <p:nvPr>
            <p:ph idx="1"/>
          </p:nvPr>
        </p:nvSpPr>
        <p:spPr>
          <a:xfrm>
            <a:off x="352628" y="1241109"/>
            <a:ext cx="8486572" cy="4905692"/>
          </a:xfrm>
        </p:spPr>
        <p:txBody>
          <a:bodyPr>
            <a:normAutofit fontScale="85000" lnSpcReduction="10000"/>
          </a:bodyPr>
          <a:lstStyle/>
          <a:p>
            <a:pPr eaLnBrk="1" hangingPunct="1">
              <a:lnSpc>
                <a:spcPct val="110000"/>
              </a:lnSpc>
              <a:spcAft>
                <a:spcPct val="20000"/>
              </a:spcAft>
            </a:pPr>
            <a:r>
              <a:rPr kumimoji="1" lang="zh-CN" altLang="en-US" sz="2800" b="1" dirty="0">
                <a:latin typeface="微软雅黑" panose="020B0503020204020204" pitchFamily="34" charset="-122"/>
                <a:ea typeface="微软雅黑" panose="020B0503020204020204" pitchFamily="34" charset="-122"/>
              </a:rPr>
              <a:t>课程教材：</a:t>
            </a:r>
            <a:endParaRPr kumimoji="1" lang="en-US" altLang="zh-CN" sz="2800" b="1" dirty="0">
              <a:latin typeface="微软雅黑" panose="020B0503020204020204" pitchFamily="34" charset="-122"/>
              <a:ea typeface="微软雅黑" panose="020B0503020204020204" pitchFamily="34" charset="-122"/>
            </a:endParaRPr>
          </a:p>
          <a:p>
            <a:pPr lvl="1">
              <a:lnSpc>
                <a:spcPct val="110000"/>
              </a:lnSpc>
              <a:spcAft>
                <a:spcPct val="20000"/>
              </a:spcAft>
            </a:pPr>
            <a:r>
              <a:rPr kumimoji="1" lang="zh-CN" altLang="en-US" sz="2400" dirty="0">
                <a:latin typeface="微软雅黑" panose="020B0503020204020204" pitchFamily="34" charset="-122"/>
                <a:ea typeface="微软雅黑" panose="020B0503020204020204" pitchFamily="34" charset="-122"/>
              </a:rPr>
              <a:t>计算机操作系统，汤小丹、汤子瀛等</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西安电子科技大学出版社（第四版）</a:t>
            </a:r>
            <a:endParaRPr kumimoji="1" lang="en-US" altLang="zh-CN" sz="2400" dirty="0">
              <a:latin typeface="微软雅黑" panose="020B0503020204020204" pitchFamily="34" charset="-122"/>
              <a:ea typeface="微软雅黑" panose="020B0503020204020204" pitchFamily="34" charset="-122"/>
            </a:endParaRPr>
          </a:p>
          <a:p>
            <a:pPr lvl="1">
              <a:lnSpc>
                <a:spcPct val="110000"/>
              </a:lnSpc>
              <a:spcAft>
                <a:spcPct val="20000"/>
              </a:spcAft>
            </a:pPr>
            <a:r>
              <a:rPr kumimoji="1" lang="en-US" altLang="zh-CN" sz="2400" dirty="0">
                <a:latin typeface="微软雅黑" panose="020B0503020204020204" pitchFamily="34" charset="-122"/>
                <a:ea typeface="微软雅黑" panose="020B0503020204020204" pitchFamily="34" charset="-122"/>
              </a:rPr>
              <a:t>Linux</a:t>
            </a:r>
            <a:r>
              <a:rPr kumimoji="1" lang="zh-CN" altLang="en-US" sz="2400" dirty="0">
                <a:latin typeface="微软雅黑" panose="020B0503020204020204" pitchFamily="34" charset="-122"/>
                <a:ea typeface="微软雅黑" panose="020B0503020204020204" pitchFamily="34" charset="-122"/>
              </a:rPr>
              <a:t>操作系统应用编程，刘玓、陈佳、肖堃、丁熠，人民邮电出版社</a:t>
            </a:r>
            <a:endParaRPr kumimoji="1" lang="en-US" altLang="zh-CN" sz="2400" dirty="0">
              <a:latin typeface="微软雅黑" panose="020B0503020204020204" pitchFamily="34" charset="-122"/>
              <a:ea typeface="微软雅黑" panose="020B0503020204020204" pitchFamily="34" charset="-122"/>
            </a:endParaRPr>
          </a:p>
          <a:p>
            <a:pPr eaLnBrk="1" hangingPunct="1">
              <a:lnSpc>
                <a:spcPct val="110000"/>
              </a:lnSpc>
              <a:spcAft>
                <a:spcPct val="20000"/>
              </a:spcAft>
            </a:pPr>
            <a:r>
              <a:rPr kumimoji="1" lang="zh-CN" altLang="en-US" sz="2800" b="1" dirty="0">
                <a:latin typeface="微软雅黑" panose="020B0503020204020204" pitchFamily="34" charset="-122"/>
                <a:ea typeface="微软雅黑" panose="020B0503020204020204" pitchFamily="34" charset="-122"/>
              </a:rPr>
              <a:t>参考书目：</a:t>
            </a:r>
          </a:p>
          <a:p>
            <a:pPr lvl="1" eaLnBrk="1" hangingPunct="1">
              <a:lnSpc>
                <a:spcPct val="110000"/>
              </a:lnSpc>
              <a:spcAft>
                <a:spcPct val="20000"/>
              </a:spcAft>
            </a:pPr>
            <a:r>
              <a:rPr kumimoji="1" lang="zh-CN" altLang="en-US" sz="2400" dirty="0">
                <a:latin typeface="微软雅黑" panose="020B0503020204020204" pitchFamily="34" charset="-122"/>
                <a:ea typeface="微软雅黑" panose="020B0503020204020204" pitchFamily="34" charset="-122"/>
              </a:rPr>
              <a:t>现代操作系统，</a:t>
            </a:r>
            <a:r>
              <a:rPr kumimoji="1" lang="en-US" altLang="zh-CN" sz="2400" dirty="0">
                <a:latin typeface="微软雅黑" panose="020B0503020204020204" pitchFamily="34" charset="-122"/>
                <a:ea typeface="微软雅黑" panose="020B0503020204020204" pitchFamily="34" charset="-122"/>
              </a:rPr>
              <a:t>Andrew </a:t>
            </a:r>
            <a:r>
              <a:rPr kumimoji="1" lang="en-US" altLang="zh-CN" sz="2400" dirty="0" err="1">
                <a:latin typeface="微软雅黑" panose="020B0503020204020204" pitchFamily="34" charset="-122"/>
                <a:ea typeface="微软雅黑" panose="020B0503020204020204" pitchFamily="34" charset="-122"/>
              </a:rPr>
              <a:t>S.Tanenbaum</a:t>
            </a:r>
            <a:r>
              <a:rPr kumimoji="1" lang="zh-CN" altLang="en-US" sz="2400" dirty="0">
                <a:latin typeface="微软雅黑" panose="020B0503020204020204" pitchFamily="34" charset="-122"/>
                <a:ea typeface="微软雅黑" panose="020B0503020204020204" pitchFamily="34" charset="-122"/>
              </a:rPr>
              <a:t>，</a:t>
            </a:r>
            <a:endParaRPr kumimoji="1" lang="en-US" altLang="zh-CN" sz="2400" dirty="0">
              <a:latin typeface="微软雅黑" panose="020B0503020204020204" pitchFamily="34" charset="-122"/>
              <a:ea typeface="微软雅黑" panose="020B0503020204020204" pitchFamily="34" charset="-122"/>
            </a:endParaRPr>
          </a:p>
          <a:p>
            <a:pPr marL="342900" lvl="1" indent="0" eaLnBrk="1" hangingPunct="1">
              <a:lnSpc>
                <a:spcPct val="110000"/>
              </a:lnSpc>
              <a:spcAft>
                <a:spcPct val="20000"/>
              </a:spcAft>
              <a:buNone/>
            </a:pPr>
            <a:r>
              <a:rPr kumimoji="1" lang="en-US" altLang="zh-CN" sz="2400" dirty="0">
                <a:latin typeface="微软雅黑" panose="020B0503020204020204" pitchFamily="34" charset="-122"/>
                <a:ea typeface="微软雅黑" panose="020B0503020204020204" pitchFamily="34" charset="-122"/>
              </a:rPr>
              <a:t>  </a:t>
            </a:r>
            <a:r>
              <a:rPr kumimoji="1" lang="zh-CN" altLang="en-US" sz="2400" dirty="0">
                <a:latin typeface="微软雅黑" panose="020B0503020204020204" pitchFamily="34" charset="-122"/>
                <a:ea typeface="微软雅黑" panose="020B0503020204020204" pitchFamily="34" charset="-122"/>
              </a:rPr>
              <a:t>陈向群译，机械工业出版社，</a:t>
            </a:r>
            <a:r>
              <a:rPr kumimoji="1" lang="en-US" altLang="zh-CN" sz="2400" dirty="0">
                <a:latin typeface="微软雅黑" panose="020B0503020204020204" pitchFamily="34" charset="-122"/>
                <a:ea typeface="微软雅黑" panose="020B0503020204020204" pitchFamily="34" charset="-122"/>
              </a:rPr>
              <a:t>2009.7</a:t>
            </a:r>
          </a:p>
          <a:p>
            <a:pPr lvl="1" eaLnBrk="1" hangingPunct="1">
              <a:lnSpc>
                <a:spcPct val="110000"/>
              </a:lnSpc>
              <a:spcAft>
                <a:spcPct val="20000"/>
              </a:spcAft>
            </a:pPr>
            <a:r>
              <a:rPr kumimoji="1" lang="en-US" altLang="zh-CN" sz="2400" dirty="0">
                <a:latin typeface="微软雅黑" panose="020B0503020204020204" pitchFamily="34" charset="-122"/>
                <a:ea typeface="微软雅黑" panose="020B0503020204020204" pitchFamily="34" charset="-122"/>
              </a:rPr>
              <a:t>Operating System Internals and Design principles, William Stallings , </a:t>
            </a:r>
            <a:r>
              <a:rPr kumimoji="1" lang="en-US" altLang="zh-CN" sz="2400" dirty="0" err="1">
                <a:latin typeface="微软雅黑" panose="020B0503020204020204" pitchFamily="34" charset="-122"/>
                <a:ea typeface="微软雅黑" panose="020B0503020204020204" pitchFamily="34" charset="-122"/>
              </a:rPr>
              <a:t>TsingHua</a:t>
            </a:r>
            <a:r>
              <a:rPr kumimoji="1" lang="en-US" altLang="zh-CN" sz="2400" dirty="0">
                <a:latin typeface="微软雅黑" panose="020B0503020204020204" pitchFamily="34" charset="-122"/>
                <a:ea typeface="微软雅黑" panose="020B0503020204020204" pitchFamily="34" charset="-122"/>
              </a:rPr>
              <a:t> University Press</a:t>
            </a:r>
          </a:p>
          <a:p>
            <a:pPr lvl="1" eaLnBrk="1" hangingPunct="1">
              <a:lnSpc>
                <a:spcPct val="110000"/>
              </a:lnSpc>
              <a:spcAft>
                <a:spcPct val="20000"/>
              </a:spcAft>
            </a:pPr>
            <a:r>
              <a:rPr kumimoji="1" lang="en-US" altLang="zh-CN" sz="2400" dirty="0">
                <a:latin typeface="微软雅黑" panose="020B0503020204020204" pitchFamily="34" charset="-122"/>
                <a:ea typeface="微软雅黑" panose="020B0503020204020204" pitchFamily="34" charset="-122"/>
              </a:rPr>
              <a:t>Applied Operating System Concepts , Abraham </a:t>
            </a:r>
            <a:r>
              <a:rPr kumimoji="1" lang="en-US" altLang="zh-CN" sz="2400" dirty="0" err="1">
                <a:latin typeface="微软雅黑" panose="020B0503020204020204" pitchFamily="34" charset="-122"/>
                <a:ea typeface="微软雅黑" panose="020B0503020204020204" pitchFamily="34" charset="-122"/>
              </a:rPr>
              <a:t>Silberschatz</a:t>
            </a:r>
            <a:r>
              <a:rPr kumimoji="1" lang="en-US" altLang="zh-CN" sz="2400" dirty="0">
                <a:latin typeface="微软雅黑" panose="020B0503020204020204" pitchFamily="34" charset="-122"/>
                <a:ea typeface="微软雅黑" panose="020B0503020204020204" pitchFamily="34" charset="-122"/>
              </a:rPr>
              <a:t> </a:t>
            </a:r>
            <a:r>
              <a:rPr kumimoji="1" lang="en-US" altLang="zh-CN" sz="2400" i="1" dirty="0">
                <a:latin typeface="微软雅黑" panose="020B0503020204020204" pitchFamily="34" charset="-122"/>
                <a:ea typeface="微软雅黑" panose="020B0503020204020204" pitchFamily="34" charset="-122"/>
              </a:rPr>
              <a:t>etc. , </a:t>
            </a:r>
            <a:r>
              <a:rPr kumimoji="1" lang="en-US" altLang="zh-CN" sz="2400" dirty="0">
                <a:latin typeface="微软雅黑" panose="020B0503020204020204" pitchFamily="34" charset="-122"/>
                <a:ea typeface="微软雅黑" panose="020B0503020204020204" pitchFamily="34" charset="-122"/>
              </a:rPr>
              <a:t>Higher Education Press</a:t>
            </a:r>
            <a:endParaRPr lang="en-US" altLang="zh-CN" sz="2400" dirty="0">
              <a:latin typeface="微软雅黑" panose="020B0503020204020204" pitchFamily="34" charset="-122"/>
              <a:ea typeface="微软雅黑" panose="020B0503020204020204" pitchFamily="34" charset="-122"/>
            </a:endParaRPr>
          </a:p>
        </p:txBody>
      </p:sp>
      <p:sp>
        <p:nvSpPr>
          <p:cNvPr id="10242" name="Rectangle 2">
            <a:extLst>
              <a:ext uri="{FF2B5EF4-FFF2-40B4-BE49-F238E27FC236}">
                <a16:creationId xmlns:a16="http://schemas.microsoft.com/office/drawing/2014/main" id="{71F86926-A0F6-42E2-9689-9712E2509526}"/>
              </a:ext>
            </a:extLst>
          </p:cNvPr>
          <p:cNvSpPr>
            <a:spLocks noGrp="1" noChangeArrowheads="1"/>
          </p:cNvSpPr>
          <p:nvPr>
            <p:ph type="title" idx="4294967295"/>
          </p:nvPr>
        </p:nvSpPr>
        <p:spPr>
          <a:xfrm>
            <a:off x="1633538" y="311150"/>
            <a:ext cx="7510462" cy="661988"/>
          </a:xfrm>
          <a:prstGeom prst="rect">
            <a:avLst/>
          </a:prstGeom>
        </p:spPr>
        <p:txBody>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教材</a:t>
            </a:r>
            <a:r>
              <a:rPr lang="en-US" altLang="zh-CN" sz="3200" b="1" dirty="0">
                <a:solidFill>
                  <a:srgbClr val="4A66AC">
                    <a:lumMod val="75000"/>
                  </a:srgbClr>
                </a:solidFill>
                <a:latin typeface="微软雅黑" panose="020B0503020204020204" pitchFamily="34" charset="-122"/>
                <a:ea typeface="微软雅黑" panose="020B0503020204020204" pitchFamily="34" charset="-122"/>
              </a:rPr>
              <a:t>&amp;</a:t>
            </a:r>
            <a:r>
              <a:rPr lang="zh-CN" altLang="en-US" sz="3200" b="1" dirty="0">
                <a:solidFill>
                  <a:srgbClr val="4A66AC">
                    <a:lumMod val="75000"/>
                  </a:srgbClr>
                </a:solidFill>
                <a:latin typeface="微软雅黑" panose="020B0503020204020204" pitchFamily="34" charset="-122"/>
                <a:ea typeface="微软雅黑" panose="020B0503020204020204" pitchFamily="34" charset="-122"/>
              </a:rPr>
              <a:t>参考书籍</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idx="4294967295"/>
          </p:nvPr>
        </p:nvSpPr>
        <p:spPr>
          <a:xfrm>
            <a:off x="1166191" y="201078"/>
            <a:ext cx="7977809" cy="857250"/>
          </a:xfrm>
          <a:prstGeom prst="rect">
            <a:avLst/>
          </a:prstGeom>
        </p:spPr>
        <p:txBody>
          <a:bodyPr/>
          <a:lstStyle/>
          <a:p>
            <a:pPr>
              <a:defRPr/>
            </a:pPr>
            <a:r>
              <a:rPr lang="en-US" altLang="zh-CN"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3000" dirty="0">
                <a:solidFill>
                  <a:srgbClr val="4A66AC">
                    <a:lumMod val="75000"/>
                  </a:srgbClr>
                </a:solidFill>
                <a:effectLst>
                  <a:outerShdw blurRad="38100" dist="38100" dir="2700000" algn="tl">
                    <a:srgbClr val="000000">
                      <a:alpha val="43137"/>
                    </a:srgbClr>
                  </a:outerShdw>
                </a:effectLst>
              </a:rPr>
              <a:t>.5.2 </a:t>
            </a: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客户</a:t>
            </a:r>
            <a:r>
              <a:rPr lang="en-US" altLang="zh-CN"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服务器模式</a:t>
            </a:r>
            <a:br>
              <a:rPr lang="en-US" altLang="zh-CN"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br>
            <a:r>
              <a:rPr lang="en-US" altLang="zh-CN"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(Client-Server Model) </a:t>
            </a:r>
            <a:endPar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9811" name="Text Box 6"/>
          <p:cNvSpPr txBox="1">
            <a:spLocks noChangeArrowheads="1"/>
          </p:cNvSpPr>
          <p:nvPr/>
        </p:nvSpPr>
        <p:spPr bwMode="auto">
          <a:xfrm>
            <a:off x="2333939" y="2878846"/>
            <a:ext cx="37994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spcBef>
                <a:spcPct val="0"/>
              </a:spcBef>
              <a:buNone/>
            </a:pPr>
            <a:r>
              <a:rPr lang="zh-CN" altLang="en-US" sz="2000" dirty="0">
                <a:latin typeface="仿宋" panose="02010609060101010101" pitchFamily="49" charset="-122"/>
                <a:ea typeface="仿宋" panose="02010609060101010101" pitchFamily="49" charset="-122"/>
              </a:rPr>
              <a:t>单机环境下的客户</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服务器模式 </a:t>
            </a:r>
          </a:p>
        </p:txBody>
      </p:sp>
      <p:graphicFrame>
        <p:nvGraphicFramePr>
          <p:cNvPr id="119812" name="Object 7"/>
          <p:cNvGraphicFramePr>
            <a:graphicFrameLocks noChangeAspect="1"/>
          </p:cNvGraphicFramePr>
          <p:nvPr>
            <p:extLst>
              <p:ext uri="{D42A27DB-BD31-4B8C-83A1-F6EECF244321}">
                <p14:modId xmlns:p14="http://schemas.microsoft.com/office/powerpoint/2010/main" val="3747950420"/>
              </p:ext>
            </p:extLst>
          </p:nvPr>
        </p:nvGraphicFramePr>
        <p:xfrm>
          <a:off x="1088231" y="1325468"/>
          <a:ext cx="7223066" cy="1553378"/>
        </p:xfrm>
        <a:graphic>
          <a:graphicData uri="http://schemas.openxmlformats.org/presentationml/2006/ole">
            <mc:AlternateContent xmlns:mc="http://schemas.openxmlformats.org/markup-compatibility/2006">
              <mc:Choice xmlns:v="urn:schemas-microsoft-com:vml" Requires="v">
                <p:oleObj spid="_x0000_s2070" name="VISIO" r:id="rId4" imgW="3147060" imgH="640080" progId="Visio.Drawing.4">
                  <p:embed/>
                </p:oleObj>
              </mc:Choice>
              <mc:Fallback>
                <p:oleObj name="VISIO" r:id="rId4" imgW="3147060" imgH="640080" progId="Visio.Drawing.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231" y="1325468"/>
                        <a:ext cx="7223066" cy="1553378"/>
                      </a:xfrm>
                      <a:prstGeom prst="rect">
                        <a:avLst/>
                      </a:prstGeom>
                      <a:noFill/>
                      <a:ln>
                        <a:noFill/>
                      </a:ln>
                    </p:spPr>
                  </p:pic>
                </p:oleObj>
              </mc:Fallback>
            </mc:AlternateContent>
          </a:graphicData>
        </a:graphic>
      </p:graphicFrame>
      <p:sp>
        <p:nvSpPr>
          <p:cNvPr id="7" name="Rectangle 3">
            <a:extLst>
              <a:ext uri="{FF2B5EF4-FFF2-40B4-BE49-F238E27FC236}">
                <a16:creationId xmlns:a16="http://schemas.microsoft.com/office/drawing/2014/main" id="{16A66678-DCB2-9D49-BEFC-25384D8A48E4}"/>
              </a:ext>
            </a:extLst>
          </p:cNvPr>
          <p:cNvSpPr>
            <a:spLocks noGrp="1" noChangeArrowheads="1"/>
          </p:cNvSpPr>
          <p:nvPr>
            <p:ph idx="1"/>
          </p:nvPr>
        </p:nvSpPr>
        <p:spPr>
          <a:xfrm>
            <a:off x="536114" y="3509086"/>
            <a:ext cx="4433451" cy="2390260"/>
          </a:xfrm>
        </p:spPr>
        <p:txBody>
          <a:bodyPr/>
          <a:lstStyle/>
          <a:p>
            <a:pPr eaLnBrk="1" hangingPunct="1">
              <a:lnSpc>
                <a:spcPct val="90000"/>
              </a:lnSpc>
            </a:pPr>
            <a:r>
              <a:rPr lang="zh-CN" altLang="en-US" sz="2400" dirty="0">
                <a:latin typeface="微软雅黑" panose="020B0503020204020204" pitchFamily="34" charset="-122"/>
                <a:ea typeface="微软雅黑" panose="020B0503020204020204" pitchFamily="34" charset="-122"/>
              </a:rPr>
              <a:t>优点</a:t>
            </a:r>
          </a:p>
          <a:p>
            <a:pPr lvl="1" eaLnBrk="1" hangingPunct="1">
              <a:lnSpc>
                <a:spcPct val="90000"/>
              </a:lnSpc>
            </a:pPr>
            <a:r>
              <a:rPr lang="zh-CN" altLang="en-US" sz="2400" dirty="0">
                <a:latin typeface="微软雅黑" panose="020B0503020204020204" pitchFamily="34" charset="-122"/>
                <a:ea typeface="微软雅黑" panose="020B0503020204020204" pitchFamily="34" charset="-122"/>
              </a:rPr>
              <a:t>提高了系统的可扩展性</a:t>
            </a:r>
          </a:p>
          <a:p>
            <a:pPr lvl="1" eaLnBrk="1" hangingPunct="1">
              <a:lnSpc>
                <a:spcPct val="90000"/>
              </a:lnSpc>
            </a:pPr>
            <a:r>
              <a:rPr lang="zh-CN" altLang="en-US" sz="2400" dirty="0">
                <a:latin typeface="微软雅黑" panose="020B0503020204020204" pitchFamily="34" charset="-122"/>
                <a:ea typeface="微软雅黑" panose="020B0503020204020204" pitchFamily="34" charset="-122"/>
              </a:rPr>
              <a:t>增强了系统的可靠性</a:t>
            </a:r>
          </a:p>
          <a:p>
            <a:pPr lvl="1" eaLnBrk="1" hangingPunct="1">
              <a:lnSpc>
                <a:spcPct val="90000"/>
              </a:lnSpc>
            </a:pPr>
            <a:r>
              <a:rPr lang="zh-CN" altLang="en-US" sz="2400" dirty="0">
                <a:latin typeface="微软雅黑" panose="020B0503020204020204" pitchFamily="34" charset="-122"/>
                <a:ea typeface="微软雅黑" panose="020B0503020204020204" pitchFamily="34" charset="-122"/>
              </a:rPr>
              <a:t>可移植性好</a:t>
            </a:r>
          </a:p>
          <a:p>
            <a:pPr lvl="1" eaLnBrk="1" hangingPunct="1">
              <a:lnSpc>
                <a:spcPct val="90000"/>
              </a:lnSpc>
            </a:pPr>
            <a:r>
              <a:rPr lang="zh-CN" altLang="en-US" sz="2400" dirty="0">
                <a:latin typeface="微软雅黑" panose="020B0503020204020204" pitchFamily="34" charset="-122"/>
                <a:ea typeface="微软雅黑" panose="020B0503020204020204" pitchFamily="34" charset="-122"/>
              </a:rPr>
              <a:t>提供了对分布式系统的支持</a:t>
            </a:r>
            <a:endParaRPr lang="en-US" altLang="zh-CN" dirty="0"/>
          </a:p>
        </p:txBody>
      </p:sp>
      <p:sp>
        <p:nvSpPr>
          <p:cNvPr id="8" name="Rectangle 3">
            <a:extLst>
              <a:ext uri="{FF2B5EF4-FFF2-40B4-BE49-F238E27FC236}">
                <a16:creationId xmlns:a16="http://schemas.microsoft.com/office/drawing/2014/main" id="{488376BA-7011-7346-905C-6F6218501558}"/>
              </a:ext>
            </a:extLst>
          </p:cNvPr>
          <p:cNvSpPr txBox="1">
            <a:spLocks noChangeArrowheads="1"/>
          </p:cNvSpPr>
          <p:nvPr/>
        </p:nvSpPr>
        <p:spPr>
          <a:xfrm>
            <a:off x="4542662" y="3519598"/>
            <a:ext cx="4433451" cy="2390260"/>
          </a:xfrm>
          <a:prstGeom prst="rect">
            <a:avLst/>
          </a:prstGeom>
        </p:spPr>
        <p:txBody>
          <a:bodyPr/>
          <a:lstStyle>
            <a:lvl1pPr marL="171450" indent="-171450" algn="l" defTabSz="685800" rtl="0" eaLnBrk="1" latinLnBrk="0" hangingPunct="1">
              <a:lnSpc>
                <a:spcPct val="90000"/>
              </a:lnSpc>
              <a:spcBef>
                <a:spcPts val="1350"/>
              </a:spcBef>
              <a:buClr>
                <a:schemeClr val="accent1">
                  <a:lumMod val="75000"/>
                </a:schemeClr>
              </a:buClr>
              <a:buSzPct val="100000"/>
              <a:buFont typeface="Arial"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342900" indent="-137160" algn="l" defTabSz="685800" rtl="0" eaLnBrk="1" latinLnBrk="0" hangingPunct="1">
              <a:lnSpc>
                <a:spcPct val="90000"/>
              </a:lnSpc>
              <a:spcBef>
                <a:spcPts val="900"/>
              </a:spcBef>
              <a:buClr>
                <a:schemeClr val="accent1">
                  <a:lumMod val="75000"/>
                </a:schemeClr>
              </a:buClr>
              <a:buSzPct val="100000"/>
              <a:buFont typeface="Arial"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2pPr>
            <a:lvl3pPr marL="514350" indent="-134541" algn="l" defTabSz="685800" rtl="0" eaLnBrk="1" latinLnBrk="0" hangingPunct="1">
              <a:lnSpc>
                <a:spcPct val="90000"/>
              </a:lnSpc>
              <a:spcBef>
                <a:spcPts val="600"/>
              </a:spcBef>
              <a:buClr>
                <a:schemeClr val="accent1">
                  <a:lumMod val="75000"/>
                </a:schemeClr>
              </a:buClr>
              <a:buSzPct val="100000"/>
              <a:buFont typeface="Arial" pitchFamily="34" charset="0"/>
              <a:buChar char="▪"/>
              <a:defRPr sz="1200" kern="1200">
                <a:solidFill>
                  <a:schemeClr val="tx1"/>
                </a:solidFill>
                <a:latin typeface="微软雅黑" panose="020B0503020204020204" pitchFamily="34" charset="-122"/>
                <a:ea typeface="微软雅黑" panose="020B0503020204020204" pitchFamily="34" charset="-122"/>
                <a:cs typeface="+mn-cs"/>
              </a:defRPr>
            </a:lvl3pPr>
            <a:lvl4pPr marL="685800" indent="-137160" algn="l" defTabSz="685800" rtl="0" eaLnBrk="1" latinLnBrk="0" hangingPunct="1">
              <a:lnSpc>
                <a:spcPct val="90000"/>
              </a:lnSpc>
              <a:spcBef>
                <a:spcPts val="60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8572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0287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lumMod val="75000"/>
                </a:schemeClr>
              </a:buClr>
              <a:buSzPct val="100000"/>
              <a:buFont typeface="Arial" pitchFamily="34" charset="0"/>
              <a:buChar char="▪"/>
              <a:defRPr sz="1050" kern="1200">
                <a:solidFill>
                  <a:schemeClr val="tx1"/>
                </a:solidFill>
                <a:latin typeface="+mn-lt"/>
                <a:ea typeface="+mn-ea"/>
                <a:cs typeface="+mn-cs"/>
              </a:defRPr>
            </a:lvl8pPr>
            <a:lvl9pPr marL="1408509" indent="0" algn="l" defTabSz="685800" rtl="0" eaLnBrk="1" latinLnBrk="0" hangingPunct="1">
              <a:lnSpc>
                <a:spcPct val="90000"/>
              </a:lnSpc>
              <a:spcBef>
                <a:spcPts val="450"/>
              </a:spcBef>
              <a:buClr>
                <a:schemeClr val="accent1">
                  <a:lumMod val="75000"/>
                </a:schemeClr>
              </a:buClr>
              <a:buSzPct val="100000"/>
              <a:buFont typeface="Arial" pitchFamily="34" charset="0"/>
              <a:buNone/>
              <a:defRPr sz="1050" kern="1200">
                <a:solidFill>
                  <a:schemeClr val="tx1"/>
                </a:solidFill>
                <a:latin typeface="+mn-lt"/>
                <a:ea typeface="+mn-ea"/>
                <a:cs typeface="+mn-cs"/>
              </a:defRPr>
            </a:lvl9pPr>
          </a:lstStyle>
          <a:p>
            <a:r>
              <a:rPr lang="zh-CN" altLang="en-US" sz="2400" dirty="0"/>
              <a:t>缺点</a:t>
            </a:r>
          </a:p>
          <a:p>
            <a:pPr lvl="1"/>
            <a:r>
              <a:rPr lang="zh-CN" altLang="en-US" sz="2400" dirty="0"/>
              <a:t>运行效率有所降低：</a:t>
            </a:r>
          </a:p>
          <a:p>
            <a:pPr lvl="1">
              <a:buFont typeface="Wingdings" panose="05000000000000000000" pitchFamily="2" charset="2"/>
              <a:buNone/>
            </a:pPr>
            <a:r>
              <a:rPr lang="zh-CN" altLang="en-US" sz="2400" dirty="0"/>
              <a:t> 消息传递开销</a:t>
            </a:r>
            <a:r>
              <a:rPr lang="en-US" altLang="zh-CN" sz="2400" dirty="0"/>
              <a:t>+</a:t>
            </a:r>
            <a:r>
              <a:rPr lang="zh-CN" altLang="en-US" sz="2400" dirty="0"/>
              <a:t>模式切换开销</a:t>
            </a:r>
            <a:endParaRPr lang="en-US" altLang="zh-CN" dirty="0"/>
          </a:p>
        </p:txBody>
      </p:sp>
    </p:spTree>
    <p:extLst>
      <p:ext uri="{BB962C8B-B14F-4D97-AF65-F5344CB8AC3E}">
        <p14:creationId xmlns:p14="http://schemas.microsoft.com/office/powerpoint/2010/main" val="24698772"/>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1028"/>
          <p:cNvSpPr txBox="1">
            <a:spLocks noChangeArrowheads="1"/>
          </p:cNvSpPr>
          <p:nvPr/>
        </p:nvSpPr>
        <p:spPr bwMode="auto">
          <a:xfrm>
            <a:off x="1064208" y="-112386"/>
            <a:ext cx="8586953" cy="115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lgn="l">
              <a:defRPr/>
            </a:pPr>
            <a:r>
              <a:rPr lang="en-US" altLang="zh-CN" sz="3000" dirty="0">
                <a:solidFill>
                  <a:srgbClr val="4A66AC">
                    <a:lumMod val="75000"/>
                  </a:srgbClr>
                </a:solidFill>
                <a:latin typeface="微软雅黑" panose="020B0503020204020204" pitchFamily="34" charset="-122"/>
                <a:ea typeface="微软雅黑" panose="020B0503020204020204" pitchFamily="34" charset="-122"/>
                <a:cs typeface="+mj-cs"/>
              </a:rPr>
              <a:t>1.5.3 </a:t>
            </a:r>
            <a:r>
              <a:rPr lang="zh-CN" altLang="en-US" sz="3000" dirty="0">
                <a:solidFill>
                  <a:srgbClr val="4A66AC">
                    <a:lumMod val="75000"/>
                  </a:srgbClr>
                </a:solidFill>
                <a:latin typeface="微软雅黑" panose="020B0503020204020204" pitchFamily="34" charset="-122"/>
                <a:ea typeface="微软雅黑" panose="020B0503020204020204" pitchFamily="34" charset="-122"/>
                <a:cs typeface="+mj-cs"/>
              </a:rPr>
              <a:t>面向对象的程序设计技术</a:t>
            </a:r>
            <a:endParaRPr lang="en-US" altLang="zh-CN" sz="3000" dirty="0">
              <a:solidFill>
                <a:srgbClr val="4A66AC">
                  <a:lumMod val="75000"/>
                </a:srgbClr>
              </a:solidFill>
              <a:latin typeface="微软雅黑" panose="020B0503020204020204" pitchFamily="34" charset="-122"/>
              <a:ea typeface="微软雅黑" panose="020B0503020204020204" pitchFamily="34" charset="-122"/>
              <a:cs typeface="+mj-cs"/>
            </a:endParaRPr>
          </a:p>
          <a:p>
            <a:pPr algn="l">
              <a:defRPr/>
            </a:pPr>
            <a:r>
              <a:rPr lang="en-US" altLang="zh-CN" sz="3000" dirty="0">
                <a:solidFill>
                  <a:srgbClr val="4A66AC">
                    <a:lumMod val="75000"/>
                  </a:srgbClr>
                </a:solidFill>
                <a:latin typeface="微软雅黑" panose="020B0503020204020204" pitchFamily="34" charset="-122"/>
                <a:ea typeface="微软雅黑" panose="020B0503020204020204" pitchFamily="34" charset="-122"/>
                <a:cs typeface="+mj-cs"/>
              </a:rPr>
              <a:t>(Object-Orientated Programming) </a:t>
            </a:r>
          </a:p>
        </p:txBody>
      </p:sp>
      <p:sp>
        <p:nvSpPr>
          <p:cNvPr id="122883" name="Text Box 1029"/>
          <p:cNvSpPr txBox="1">
            <a:spLocks noChangeArrowheads="1"/>
          </p:cNvSpPr>
          <p:nvPr/>
        </p:nvSpPr>
        <p:spPr bwMode="auto">
          <a:xfrm>
            <a:off x="746156" y="1571680"/>
            <a:ext cx="5839568" cy="435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lnSpc>
                <a:spcPct val="120000"/>
              </a:lnSpc>
              <a:spcBef>
                <a:spcPts val="0"/>
              </a:spcBef>
              <a:buClr>
                <a:schemeClr val="accent2"/>
              </a:buClr>
              <a:buFont typeface="+mj-lt"/>
              <a:buNone/>
            </a:pPr>
            <a:r>
              <a:rPr kumimoji="1" lang="en-US" altLang="zh-CN" sz="2400" dirty="0">
                <a:latin typeface="微软雅黑" panose="020B0503020204020204" pitchFamily="34" charset="-122"/>
                <a:ea typeface="微软雅黑" panose="020B0503020204020204" pitchFamily="34" charset="-122"/>
              </a:rPr>
              <a:t>1) </a:t>
            </a:r>
            <a:r>
              <a:rPr kumimoji="1" lang="zh-CN" altLang="en-US" sz="2400" dirty="0">
                <a:latin typeface="微软雅黑" panose="020B0503020204020204" pitchFamily="34" charset="-122"/>
                <a:ea typeface="微软雅黑" panose="020B0503020204020204" pitchFamily="34" charset="-122"/>
              </a:rPr>
              <a:t>面向对象技术的基本概念</a:t>
            </a:r>
          </a:p>
          <a:p>
            <a:pPr eaLnBrk="1" hangingPunct="1">
              <a:lnSpc>
                <a:spcPct val="120000"/>
              </a:lnSpc>
              <a:spcBef>
                <a:spcPts val="0"/>
              </a:spcBef>
              <a:buClr>
                <a:schemeClr val="accent2"/>
              </a:buClr>
              <a:buFont typeface="+mj-lt"/>
              <a:buNone/>
            </a:pPr>
            <a:r>
              <a:rPr kumimoji="1" lang="en-US" altLang="zh-CN" sz="2400" b="0" dirty="0">
                <a:latin typeface="微软雅黑" panose="020B0503020204020204" pitchFamily="34" charset="-122"/>
                <a:ea typeface="微软雅黑" panose="020B0503020204020204" pitchFamily="34" charset="-122"/>
              </a:rPr>
              <a:t>       </a:t>
            </a:r>
            <a:r>
              <a:rPr kumimoji="1" lang="zh-CN" altLang="en-US" sz="2400" b="0" dirty="0">
                <a:latin typeface="微软雅黑" panose="020B0503020204020204" pitchFamily="34" charset="-122"/>
                <a:ea typeface="微软雅黑" panose="020B0503020204020204" pitchFamily="34" charset="-122"/>
              </a:rPr>
              <a:t>所谓</a:t>
            </a:r>
            <a:r>
              <a:rPr kumimoji="1" lang="zh-CN" altLang="en-US" sz="2400" b="0" dirty="0">
                <a:solidFill>
                  <a:srgbClr val="C00000"/>
                </a:solidFill>
                <a:latin typeface="微软雅黑" panose="020B0503020204020204" pitchFamily="34" charset="-122"/>
                <a:ea typeface="微软雅黑" panose="020B0503020204020204" pitchFamily="34" charset="-122"/>
              </a:rPr>
              <a:t>对象</a:t>
            </a:r>
            <a:r>
              <a:rPr kumimoji="1" lang="zh-CN" altLang="en-US" sz="2400" b="0" dirty="0">
                <a:latin typeface="微软雅黑" panose="020B0503020204020204" pitchFamily="34" charset="-122"/>
                <a:ea typeface="微软雅黑" panose="020B0503020204020204" pitchFamily="34" charset="-122"/>
              </a:rPr>
              <a:t>，是指在现实世界中具有相同属性、服从相同规则的一系列事物的</a:t>
            </a:r>
            <a:r>
              <a:rPr kumimoji="1" lang="zh-CN" altLang="en-US" sz="2400" b="0" dirty="0">
                <a:solidFill>
                  <a:srgbClr val="C00000"/>
                </a:solidFill>
                <a:latin typeface="微软雅黑" panose="020B0503020204020204" pitchFamily="34" charset="-122"/>
                <a:ea typeface="微软雅黑" panose="020B0503020204020204" pitchFamily="34" charset="-122"/>
              </a:rPr>
              <a:t>抽象</a:t>
            </a:r>
            <a:r>
              <a:rPr kumimoji="1" lang="zh-CN" altLang="en-US" sz="2400" b="0" dirty="0">
                <a:latin typeface="微软雅黑" panose="020B0503020204020204" pitchFamily="34" charset="-122"/>
                <a:ea typeface="微软雅黑" panose="020B0503020204020204" pitchFamily="34" charset="-122"/>
              </a:rPr>
              <a:t>，而把其中的</a:t>
            </a:r>
            <a:r>
              <a:rPr kumimoji="1" lang="zh-CN" altLang="en-US" sz="2400" b="0" dirty="0">
                <a:solidFill>
                  <a:srgbClr val="C00000"/>
                </a:solidFill>
                <a:latin typeface="微软雅黑" panose="020B0503020204020204" pitchFamily="34" charset="-122"/>
                <a:ea typeface="微软雅黑" panose="020B0503020204020204" pitchFamily="34" charset="-122"/>
              </a:rPr>
              <a:t>具体事物</a:t>
            </a:r>
            <a:r>
              <a:rPr kumimoji="1" lang="zh-CN" altLang="en-US" sz="2400" b="0" dirty="0">
                <a:latin typeface="微软雅黑" panose="020B0503020204020204" pitchFamily="34" charset="-122"/>
                <a:ea typeface="微软雅黑" panose="020B0503020204020204" pitchFamily="34" charset="-122"/>
              </a:rPr>
              <a:t>称为</a:t>
            </a:r>
            <a:r>
              <a:rPr kumimoji="1" lang="zh-CN" altLang="en-US" sz="2400" b="0" dirty="0">
                <a:solidFill>
                  <a:srgbClr val="C00000"/>
                </a:solidFill>
                <a:latin typeface="微软雅黑" panose="020B0503020204020204" pitchFamily="34" charset="-122"/>
                <a:ea typeface="微软雅黑" panose="020B0503020204020204" pitchFamily="34" charset="-122"/>
              </a:rPr>
              <a:t>对象的实例</a:t>
            </a:r>
            <a:r>
              <a:rPr kumimoji="1" lang="zh-CN" altLang="en-US" sz="2400" b="0" dirty="0">
                <a:latin typeface="微软雅黑" panose="020B0503020204020204" pitchFamily="34" charset="-122"/>
                <a:ea typeface="微软雅黑" panose="020B0503020204020204" pitchFamily="34" charset="-122"/>
              </a:rPr>
              <a:t>。</a:t>
            </a:r>
            <a:endParaRPr kumimoji="1" lang="en-US" altLang="zh-CN" sz="2400" b="0" dirty="0">
              <a:latin typeface="微软雅黑" panose="020B0503020204020204" pitchFamily="34" charset="-122"/>
              <a:ea typeface="微软雅黑" panose="020B0503020204020204" pitchFamily="34" charset="-122"/>
            </a:endParaRPr>
          </a:p>
          <a:p>
            <a:pPr eaLnBrk="1" hangingPunct="1">
              <a:lnSpc>
                <a:spcPct val="120000"/>
              </a:lnSpc>
              <a:spcBef>
                <a:spcPts val="0"/>
              </a:spcBef>
              <a:buClr>
                <a:schemeClr val="accent2"/>
              </a:buClr>
              <a:buFont typeface="+mj-lt"/>
              <a:buNone/>
            </a:pPr>
            <a:endParaRPr kumimoji="1" lang="en-US" altLang="zh-CN" sz="2400" b="0" dirty="0">
              <a:latin typeface="微软雅黑" panose="020B0503020204020204" pitchFamily="34" charset="-122"/>
              <a:ea typeface="微软雅黑" panose="020B0503020204020204" pitchFamily="34" charset="-122"/>
            </a:endParaRPr>
          </a:p>
          <a:p>
            <a:pPr eaLnBrk="1" hangingPunct="1">
              <a:lnSpc>
                <a:spcPct val="120000"/>
              </a:lnSpc>
              <a:spcBef>
                <a:spcPts val="0"/>
              </a:spcBef>
              <a:buClr>
                <a:schemeClr val="accent2"/>
              </a:buClr>
              <a:buFont typeface="+mj-lt"/>
              <a:buNone/>
            </a:pPr>
            <a:r>
              <a:rPr kumimoji="1" lang="en-US" altLang="zh-CN" sz="2400" b="0" dirty="0">
                <a:latin typeface="微软雅黑" panose="020B0503020204020204" pitchFamily="34" charset="-122"/>
                <a:ea typeface="微软雅黑" panose="020B0503020204020204" pitchFamily="34" charset="-122"/>
              </a:rPr>
              <a:t>OS</a:t>
            </a:r>
            <a:r>
              <a:rPr kumimoji="1" lang="zh-CN" altLang="en-US" sz="2400" b="0" dirty="0">
                <a:latin typeface="微软雅黑" panose="020B0503020204020204" pitchFamily="34" charset="-122"/>
                <a:ea typeface="微软雅黑" panose="020B0503020204020204" pitchFamily="34" charset="-122"/>
              </a:rPr>
              <a:t>中的各类实体如进程、线程、消息、存储器等，都使用了对象这一概念，相应地，便有进程对象线程对象、 存储器对象等。 </a:t>
            </a:r>
          </a:p>
        </p:txBody>
      </p:sp>
      <p:sp>
        <p:nvSpPr>
          <p:cNvPr id="122884" name="Text Box 4"/>
          <p:cNvSpPr txBox="1">
            <a:spLocks noChangeArrowheads="1"/>
          </p:cNvSpPr>
          <p:nvPr/>
        </p:nvSpPr>
        <p:spPr bwMode="auto">
          <a:xfrm>
            <a:off x="6544648" y="5221855"/>
            <a:ext cx="32640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a:spcBef>
                <a:spcPct val="0"/>
              </a:spcBef>
              <a:buNone/>
            </a:pPr>
            <a:r>
              <a:rPr lang="zh-CN" altLang="en-US" sz="2000" dirty="0">
                <a:latin typeface="仿宋" panose="02010609060101010101" pitchFamily="49" charset="-122"/>
                <a:ea typeface="仿宋" panose="02010609060101010101" pitchFamily="49" charset="-122"/>
              </a:rPr>
              <a:t>一个对象的示意图 </a:t>
            </a:r>
          </a:p>
        </p:txBody>
      </p:sp>
      <p:graphicFrame>
        <p:nvGraphicFramePr>
          <p:cNvPr id="5" name="Group 18"/>
          <p:cNvGraphicFramePr>
            <a:graphicFrameLocks noGrp="1"/>
          </p:cNvGraphicFramePr>
          <p:nvPr>
            <p:extLst>
              <p:ext uri="{D42A27DB-BD31-4B8C-83A1-F6EECF244321}">
                <p14:modId xmlns:p14="http://schemas.microsoft.com/office/powerpoint/2010/main" val="2138225610"/>
              </p:ext>
            </p:extLst>
          </p:nvPr>
        </p:nvGraphicFramePr>
        <p:xfrm>
          <a:off x="7110281" y="2419820"/>
          <a:ext cx="1173956" cy="2471740"/>
        </p:xfrm>
        <a:graphic>
          <a:graphicData uri="http://schemas.openxmlformats.org/drawingml/2006/table">
            <a:tbl>
              <a:tblPr/>
              <a:tblGrid>
                <a:gridCol w="1173956">
                  <a:extLst>
                    <a:ext uri="{9D8B030D-6E8A-4147-A177-3AD203B41FA5}">
                      <a16:colId xmlns:a16="http://schemas.microsoft.com/office/drawing/2014/main" val="20000"/>
                    </a:ext>
                  </a:extLst>
                </a:gridCol>
              </a:tblGrid>
              <a:tr h="6179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数据结构</a:t>
                      </a:r>
                    </a:p>
                  </a:txBody>
                  <a:tcPr marL="68552" marR="68552" marT="34285" marB="3428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179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过程</a:t>
                      </a: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1</a:t>
                      </a:r>
                    </a:p>
                  </a:txBody>
                  <a:tcPr marL="68552" marR="68552" marT="34285" marB="3428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79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过程</a:t>
                      </a: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2</a:t>
                      </a:r>
                    </a:p>
                  </a:txBody>
                  <a:tcPr marL="68552" marR="68552" marT="34285" marB="3428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179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过程</a:t>
                      </a:r>
                      <a:r>
                        <a:rPr kumimoji="1" lang="en-US" altLang="zh-CN" sz="2000" b="0"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3</a:t>
                      </a:r>
                    </a:p>
                  </a:txBody>
                  <a:tcPr marL="68552" marR="68552" marT="34285" marB="3428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34548975"/>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4"/>
          <p:cNvSpPr txBox="1">
            <a:spLocks noChangeArrowheads="1"/>
          </p:cNvSpPr>
          <p:nvPr/>
        </p:nvSpPr>
        <p:spPr bwMode="auto">
          <a:xfrm>
            <a:off x="516835" y="1414665"/>
            <a:ext cx="8222209" cy="4747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spcBef>
                <a:spcPct val="20000"/>
              </a:spcBef>
              <a:buFont typeface="Arial" panose="020B0604020202020204" pitchFamily="34" charset="0"/>
              <a:buChar char="–"/>
              <a:defRPr sz="2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spcBef>
                <a:spcPct val="20000"/>
              </a:spcBef>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9pPr>
          </a:lstStyle>
          <a:p>
            <a:pPr eaLnBrk="1" hangingPunct="1">
              <a:lnSpc>
                <a:spcPct val="120000"/>
              </a:lnSpc>
              <a:buClr>
                <a:schemeClr val="accent2"/>
              </a:buClr>
              <a:buFont typeface="+mj-lt"/>
              <a:buNone/>
            </a:pPr>
            <a:r>
              <a:rPr kumimoji="1" lang="en-US" altLang="zh-CN" sz="2400" dirty="0">
                <a:latin typeface="微软雅黑" panose="020B0503020204020204" pitchFamily="34" charset="-122"/>
                <a:ea typeface="微软雅黑" panose="020B0503020204020204" pitchFamily="34" charset="-122"/>
              </a:rPr>
              <a:t>2) </a:t>
            </a:r>
            <a:r>
              <a:rPr kumimoji="1" lang="zh-CN" altLang="en-US" sz="2400" dirty="0">
                <a:latin typeface="微软雅黑" panose="020B0503020204020204" pitchFamily="34" charset="-122"/>
                <a:ea typeface="微软雅黑" panose="020B0503020204020204" pitchFamily="34" charset="-122"/>
              </a:rPr>
              <a:t>面向对象技术的优点</a:t>
            </a:r>
          </a:p>
          <a:p>
            <a:pPr eaLnBrk="1" hangingPunct="1">
              <a:lnSpc>
                <a:spcPct val="120000"/>
              </a:lnSpc>
              <a:buClr>
                <a:schemeClr val="accent2"/>
              </a:buClr>
              <a:buFont typeface="+mj-lt"/>
              <a:buNone/>
            </a:pPr>
            <a:r>
              <a:rPr kumimoji="1" lang="zh-CN" altLang="en-US" sz="2400" b="0" dirty="0">
                <a:latin typeface="微软雅黑" panose="020B0503020204020204" pitchFamily="34" charset="-122"/>
                <a:ea typeface="微软雅黑" panose="020B0503020204020204" pitchFamily="34" charset="-122"/>
              </a:rPr>
              <a:t>  </a:t>
            </a:r>
            <a:r>
              <a:rPr kumimoji="1" lang="en-US" altLang="zh-CN" sz="2400" b="0" dirty="0">
                <a:latin typeface="微软雅黑" panose="020B0503020204020204" pitchFamily="34" charset="-122"/>
                <a:ea typeface="微软雅黑" panose="020B0503020204020204" pitchFamily="34" charset="-122"/>
              </a:rPr>
              <a:t>(1) </a:t>
            </a:r>
            <a:r>
              <a:rPr kumimoji="1" lang="zh-CN" altLang="en-US" sz="2400" b="0" dirty="0">
                <a:latin typeface="微软雅黑" panose="020B0503020204020204" pitchFamily="34" charset="-122"/>
                <a:ea typeface="微软雅黑" panose="020B0503020204020204" pitchFamily="34" charset="-122"/>
              </a:rPr>
              <a:t>可修改性和可扩充性。由于隐蔽了表示实体的数据和操作，因而可以改变对象的表示而不会影响其它部分， 从而可以方便地改变老的对象和增加新的对象</a:t>
            </a:r>
          </a:p>
          <a:p>
            <a:pPr eaLnBrk="1" hangingPunct="1">
              <a:lnSpc>
                <a:spcPct val="120000"/>
              </a:lnSpc>
              <a:buClr>
                <a:schemeClr val="accent2"/>
              </a:buClr>
              <a:buFont typeface="+mj-lt"/>
              <a:buNone/>
            </a:pPr>
            <a:r>
              <a:rPr kumimoji="1" lang="zh-CN" altLang="en-US" sz="2400" b="0" dirty="0">
                <a:latin typeface="微软雅黑" panose="020B0503020204020204" pitchFamily="34" charset="-122"/>
                <a:ea typeface="微软雅黑" panose="020B0503020204020204" pitchFamily="34" charset="-122"/>
              </a:rPr>
              <a:t>  </a:t>
            </a:r>
            <a:r>
              <a:rPr kumimoji="1" lang="en-US" altLang="zh-CN" sz="2400" b="0" dirty="0">
                <a:latin typeface="微软雅黑" panose="020B0503020204020204" pitchFamily="34" charset="-122"/>
                <a:ea typeface="微软雅黑" panose="020B0503020204020204" pitchFamily="34" charset="-122"/>
              </a:rPr>
              <a:t>(2) </a:t>
            </a:r>
            <a:r>
              <a:rPr kumimoji="1" lang="zh-CN" altLang="en-US" sz="2400" b="0" dirty="0">
                <a:latin typeface="微软雅黑" panose="020B0503020204020204" pitchFamily="34" charset="-122"/>
                <a:ea typeface="微软雅黑" panose="020B0503020204020204" pitchFamily="34" charset="-122"/>
              </a:rPr>
              <a:t>继承性。继承性是面向对象技术所具有的重要特性。继承性是指子对象可以继承父对象的属性，这样，在创建一个新的对象时， 便可减少大量的时空开销</a:t>
            </a:r>
          </a:p>
          <a:p>
            <a:pPr eaLnBrk="1" hangingPunct="1">
              <a:lnSpc>
                <a:spcPct val="120000"/>
              </a:lnSpc>
              <a:buClr>
                <a:schemeClr val="accent2"/>
              </a:buClr>
              <a:buFont typeface="+mj-lt"/>
              <a:buNone/>
            </a:pPr>
            <a:r>
              <a:rPr kumimoji="1" lang="en-US" altLang="zh-CN" sz="2400" b="0" dirty="0">
                <a:latin typeface="微软雅黑" panose="020B0503020204020204" pitchFamily="34" charset="-122"/>
                <a:ea typeface="微软雅黑" panose="020B0503020204020204" pitchFamily="34" charset="-122"/>
              </a:rPr>
              <a:t>  (3) </a:t>
            </a:r>
            <a:r>
              <a:rPr kumimoji="1" lang="zh-CN" altLang="en-US" sz="2400" b="0" dirty="0">
                <a:latin typeface="微软雅黑" panose="020B0503020204020204" pitchFamily="34" charset="-122"/>
                <a:ea typeface="微软雅黑" panose="020B0503020204020204" pitchFamily="34" charset="-122"/>
              </a:rPr>
              <a:t>正确性和可靠性。由于对象是构成操作系统的基本单元，可以独立地对它进行测试，这样，比较易于保证其正确性和可靠性，从而比较容易保证整个系统的正确性和可靠性 </a:t>
            </a:r>
          </a:p>
        </p:txBody>
      </p:sp>
      <p:sp>
        <p:nvSpPr>
          <p:cNvPr id="5" name="Text Box 1028">
            <a:extLst>
              <a:ext uri="{FF2B5EF4-FFF2-40B4-BE49-F238E27FC236}">
                <a16:creationId xmlns:a16="http://schemas.microsoft.com/office/drawing/2014/main" id="{6DEB8BF4-C38F-6340-A054-2566054AB022}"/>
              </a:ext>
            </a:extLst>
          </p:cNvPr>
          <p:cNvSpPr txBox="1">
            <a:spLocks noChangeArrowheads="1"/>
          </p:cNvSpPr>
          <p:nvPr/>
        </p:nvSpPr>
        <p:spPr bwMode="auto">
          <a:xfrm>
            <a:off x="1064208" y="-72630"/>
            <a:ext cx="8586953" cy="115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1" hangingPunct="1">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vl2pPr algn="ctr" eaLnBrk="1" hangingPunct="1">
              <a:defRPr sz="4400">
                <a:latin typeface="Calibri" pitchFamily="34" charset="0"/>
                <a:ea typeface="宋体" charset="-122"/>
              </a:defRPr>
            </a:lvl2pPr>
            <a:lvl3pPr algn="ctr" eaLnBrk="1" hangingPunct="1">
              <a:defRPr sz="4400">
                <a:latin typeface="Calibri" pitchFamily="34" charset="0"/>
                <a:ea typeface="宋体" charset="-122"/>
              </a:defRPr>
            </a:lvl3pPr>
            <a:lvl4pPr algn="ctr" eaLnBrk="1" hangingPunct="1">
              <a:defRPr sz="4400">
                <a:latin typeface="Calibri" pitchFamily="34" charset="0"/>
                <a:ea typeface="宋体" charset="-122"/>
              </a:defRPr>
            </a:lvl4pPr>
            <a:lvl5pPr algn="ctr" eaLnBrk="1" hangingPunct="1">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pPr algn="l">
              <a:defRPr/>
            </a:pPr>
            <a:r>
              <a:rPr lang="en-US" altLang="zh-CN" sz="3000" dirty="0">
                <a:solidFill>
                  <a:srgbClr val="4A66AC">
                    <a:lumMod val="75000"/>
                  </a:srgbClr>
                </a:solidFill>
                <a:latin typeface="微软雅黑" panose="020B0503020204020204" pitchFamily="34" charset="-122"/>
                <a:ea typeface="微软雅黑" panose="020B0503020204020204" pitchFamily="34" charset="-122"/>
                <a:cs typeface="+mj-cs"/>
              </a:rPr>
              <a:t>1.5.3 </a:t>
            </a:r>
            <a:r>
              <a:rPr lang="zh-CN" altLang="en-US" sz="3000" dirty="0">
                <a:solidFill>
                  <a:srgbClr val="4A66AC">
                    <a:lumMod val="75000"/>
                  </a:srgbClr>
                </a:solidFill>
                <a:latin typeface="微软雅黑" panose="020B0503020204020204" pitchFamily="34" charset="-122"/>
                <a:ea typeface="微软雅黑" panose="020B0503020204020204" pitchFamily="34" charset="-122"/>
                <a:cs typeface="+mj-cs"/>
              </a:rPr>
              <a:t>面向对象的程序设计技术</a:t>
            </a:r>
            <a:endParaRPr lang="en-US" altLang="zh-CN" sz="3000" dirty="0">
              <a:solidFill>
                <a:srgbClr val="4A66AC">
                  <a:lumMod val="75000"/>
                </a:srgbClr>
              </a:solidFill>
              <a:latin typeface="微软雅黑" panose="020B0503020204020204" pitchFamily="34" charset="-122"/>
              <a:ea typeface="微软雅黑" panose="020B0503020204020204" pitchFamily="34" charset="-122"/>
              <a:cs typeface="+mj-cs"/>
            </a:endParaRPr>
          </a:p>
          <a:p>
            <a:pPr algn="l">
              <a:defRPr/>
            </a:pPr>
            <a:r>
              <a:rPr lang="en-US" altLang="zh-CN" sz="3000" dirty="0">
                <a:solidFill>
                  <a:srgbClr val="4A66AC">
                    <a:lumMod val="75000"/>
                  </a:srgbClr>
                </a:solidFill>
                <a:latin typeface="微软雅黑" panose="020B0503020204020204" pitchFamily="34" charset="-122"/>
                <a:ea typeface="微软雅黑" panose="020B0503020204020204" pitchFamily="34" charset="-122"/>
                <a:cs typeface="+mj-cs"/>
              </a:rPr>
              <a:t>(Object-Orientated Programming) </a:t>
            </a:r>
          </a:p>
        </p:txBody>
      </p:sp>
    </p:spTree>
    <p:extLst>
      <p:ext uri="{BB962C8B-B14F-4D97-AF65-F5344CB8AC3E}">
        <p14:creationId xmlns:p14="http://schemas.microsoft.com/office/powerpoint/2010/main" val="77625511"/>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594368" y="1156833"/>
            <a:ext cx="7884876" cy="2019300"/>
          </a:xfrm>
        </p:spPr>
        <p:txBody>
          <a:bodyPr/>
          <a:lstStyle/>
          <a:p>
            <a:pPr eaLnBrk="1" hangingPunct="1">
              <a:lnSpc>
                <a:spcPct val="120000"/>
              </a:lnSpc>
              <a:defRPr/>
            </a:pPr>
            <a:r>
              <a:rPr kumimoji="1" lang="zh-CN" altLang="en-US" sz="2400" dirty="0">
                <a:latin typeface="微软雅黑" panose="020B0503020204020204" pitchFamily="34" charset="-122"/>
                <a:ea typeface="微软雅黑" panose="020B0503020204020204" pitchFamily="34" charset="-122"/>
              </a:rPr>
              <a:t>所谓微内核技术，是指精心设计的、能实现现代</a:t>
            </a:r>
            <a:r>
              <a:rPr kumimoji="1" lang="en-US" altLang="zh-CN" sz="2400" dirty="0">
                <a:latin typeface="微软雅黑" panose="020B0503020204020204" pitchFamily="34" charset="-122"/>
                <a:ea typeface="微软雅黑" panose="020B0503020204020204" pitchFamily="34" charset="-122"/>
              </a:rPr>
              <a:t>OS</a:t>
            </a:r>
            <a:r>
              <a:rPr kumimoji="1" lang="zh-CN" altLang="en-US" sz="2400" dirty="0">
                <a:latin typeface="微软雅黑" panose="020B0503020204020204" pitchFamily="34" charset="-122"/>
                <a:ea typeface="微软雅黑" panose="020B0503020204020204" pitchFamily="34" charset="-122"/>
              </a:rPr>
              <a:t>核心功能的小型内核，它与一般的</a:t>
            </a:r>
            <a:r>
              <a:rPr kumimoji="1" lang="en-US" altLang="zh-CN" sz="2400" dirty="0">
                <a:latin typeface="微软雅黑" panose="020B0503020204020204" pitchFamily="34" charset="-122"/>
                <a:ea typeface="微软雅黑" panose="020B0503020204020204" pitchFamily="34" charset="-122"/>
              </a:rPr>
              <a:t>OS(</a:t>
            </a:r>
            <a:r>
              <a:rPr kumimoji="1" lang="zh-CN" altLang="en-US" sz="2400" dirty="0">
                <a:latin typeface="微软雅黑" panose="020B0503020204020204" pitchFamily="34" charset="-122"/>
                <a:ea typeface="微软雅黑" panose="020B0503020204020204" pitchFamily="34" charset="-122"/>
              </a:rPr>
              <a:t>程序</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不同， 它更小更精炼，它不仅运行在</a:t>
            </a:r>
            <a:r>
              <a:rPr kumimoji="1" lang="zh-CN" altLang="en-US" sz="2400" b="1" dirty="0">
                <a:solidFill>
                  <a:srgbClr val="FF0000"/>
                </a:solidFill>
                <a:latin typeface="微软雅黑" panose="020B0503020204020204" pitchFamily="34" charset="-122"/>
                <a:ea typeface="微软雅黑" panose="020B0503020204020204" pitchFamily="34" charset="-122"/>
              </a:rPr>
              <a:t>核心态</a:t>
            </a:r>
            <a:r>
              <a:rPr kumimoji="1" lang="zh-CN" altLang="en-US" sz="2400" dirty="0">
                <a:latin typeface="微软雅黑" panose="020B0503020204020204" pitchFamily="34" charset="-122"/>
                <a:ea typeface="微软雅黑" panose="020B0503020204020204" pitchFamily="34" charset="-122"/>
              </a:rPr>
              <a:t>，而且开机后常驻内存， 它不会因内存紧张而被换出内存。</a:t>
            </a:r>
            <a:endParaRPr kumimoji="1" lang="en-US" altLang="zh-CN" sz="2400" dirty="0">
              <a:latin typeface="微软雅黑" panose="020B0503020204020204" pitchFamily="34" charset="-122"/>
              <a:ea typeface="微软雅黑" panose="020B0503020204020204" pitchFamily="34" charset="-122"/>
            </a:endParaRPr>
          </a:p>
          <a:p>
            <a:pPr eaLnBrk="1" hangingPunct="1">
              <a:lnSpc>
                <a:spcPct val="120000"/>
              </a:lnSpc>
              <a:defRPr/>
            </a:pPr>
            <a:r>
              <a:rPr kumimoji="1" lang="zh-CN" altLang="en-US" sz="2400" dirty="0">
                <a:latin typeface="微软雅黑" panose="020B0503020204020204" pitchFamily="34" charset="-122"/>
                <a:ea typeface="微软雅黑" panose="020B0503020204020204" pitchFamily="34" charset="-122"/>
              </a:rPr>
              <a:t>当前比较流行的、能</a:t>
            </a:r>
            <a:r>
              <a:rPr kumimoji="1" lang="zh-CN" altLang="en-US" sz="2400" b="1" dirty="0">
                <a:solidFill>
                  <a:srgbClr val="FF0000"/>
                </a:solidFill>
                <a:latin typeface="微软雅黑" panose="020B0503020204020204" pitchFamily="34" charset="-122"/>
                <a:ea typeface="微软雅黑" panose="020B0503020204020204" pitchFamily="34" charset="-122"/>
              </a:rPr>
              <a:t>支持多处理机</a:t>
            </a:r>
            <a:r>
              <a:rPr kumimoji="1" lang="zh-CN" altLang="en-US" sz="2400" dirty="0">
                <a:latin typeface="微软雅黑" panose="020B0503020204020204" pitchFamily="34" charset="-122"/>
                <a:ea typeface="微软雅黑" panose="020B0503020204020204" pitchFamily="34" charset="-122"/>
              </a:rPr>
              <a:t>运行的</a:t>
            </a:r>
            <a:r>
              <a:rPr kumimoji="1" lang="en-US" altLang="zh-CN" sz="2400" dirty="0">
                <a:latin typeface="微软雅黑" panose="020B0503020204020204" pitchFamily="34" charset="-122"/>
                <a:ea typeface="微软雅黑" panose="020B0503020204020204" pitchFamily="34" charset="-122"/>
              </a:rPr>
              <a:t>OS</a:t>
            </a:r>
            <a:r>
              <a:rPr kumimoji="1" lang="zh-CN" altLang="en-US" sz="2400" dirty="0">
                <a:latin typeface="微软雅黑" panose="020B0503020204020204" pitchFamily="34" charset="-122"/>
                <a:ea typeface="微软雅黑" panose="020B0503020204020204" pitchFamily="34" charset="-122"/>
              </a:rPr>
              <a:t>几乎全部都采用了微内核结构，如</a:t>
            </a:r>
            <a:r>
              <a:rPr kumimoji="1" lang="en-US" altLang="zh-CN" sz="2400" dirty="0">
                <a:latin typeface="微软雅黑" panose="020B0503020204020204" pitchFamily="34" charset="-122"/>
                <a:ea typeface="微软雅黑" panose="020B0503020204020204" pitchFamily="34" charset="-122"/>
              </a:rPr>
              <a:t>Mach OS</a:t>
            </a:r>
            <a:r>
              <a:rPr kumimoji="1" lang="zh-CN" altLang="en-US" sz="2400" dirty="0">
                <a:latin typeface="微软雅黑" panose="020B0503020204020204" pitchFamily="34" charset="-122"/>
                <a:ea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rPr>
              <a:t>windows 2000</a:t>
            </a:r>
            <a:endParaRPr kumimoji="1" lang="zh-CN" altLang="en-US" sz="2400" dirty="0">
              <a:latin typeface="微软雅黑" panose="020B0503020204020204" pitchFamily="34" charset="-122"/>
              <a:ea typeface="微软雅黑" panose="020B0503020204020204" pitchFamily="34" charset="-122"/>
            </a:endParaRPr>
          </a:p>
          <a:p>
            <a:pPr eaLnBrk="1" hangingPunct="1">
              <a:lnSpc>
                <a:spcPct val="120000"/>
              </a:lnSpc>
              <a:defRPr/>
            </a:pPr>
            <a:endParaRPr kumimoji="1" lang="en-US" altLang="zh-CN" sz="1800" dirty="0"/>
          </a:p>
        </p:txBody>
      </p:sp>
      <p:sp>
        <p:nvSpPr>
          <p:cNvPr id="106498" name="Rectangle 2"/>
          <p:cNvSpPr>
            <a:spLocks noGrp="1" noChangeArrowheads="1"/>
          </p:cNvSpPr>
          <p:nvPr>
            <p:ph type="title" idx="4294967295"/>
          </p:nvPr>
        </p:nvSpPr>
        <p:spPr>
          <a:xfrm>
            <a:off x="1113182" y="314809"/>
            <a:ext cx="6172200" cy="703262"/>
          </a:xfrm>
          <a:prstGeom prst="rect">
            <a:avLst/>
          </a:prstGeom>
        </p:spPr>
        <p:txBody>
          <a:bodyPr/>
          <a:lstStyle/>
          <a:p>
            <a:pPr eaLnBrk="1" hangingPunct="1">
              <a:defRPr/>
            </a:pPr>
            <a:r>
              <a:rPr lang="en-US" altLang="zh-CN"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1.5.4 </a:t>
            </a: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微内核</a:t>
            </a:r>
            <a:r>
              <a:rPr lang="en-US" altLang="zh-CN"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OS</a:t>
            </a: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结构</a:t>
            </a:r>
          </a:p>
        </p:txBody>
      </p:sp>
      <p:pic>
        <p:nvPicPr>
          <p:cNvPr id="7" name="图片 6" descr="图片8.png">
            <a:extLst>
              <a:ext uri="{FF2B5EF4-FFF2-40B4-BE49-F238E27FC236}">
                <a16:creationId xmlns:a16="http://schemas.microsoft.com/office/drawing/2014/main" id="{8C28CD74-F863-48C4-A30B-29BA650B3EA3}"/>
              </a:ext>
            </a:extLst>
          </p:cNvPr>
          <p:cNvPicPr>
            <a:picLocks noChangeAspect="1"/>
          </p:cNvPicPr>
          <p:nvPr/>
        </p:nvPicPr>
        <p:blipFill>
          <a:blip r:embed="rId3" cstate="print"/>
          <a:stretch>
            <a:fillRect/>
          </a:stretch>
        </p:blipFill>
        <p:spPr>
          <a:xfrm>
            <a:off x="4754971" y="3891621"/>
            <a:ext cx="3756545" cy="2720535"/>
          </a:xfrm>
          <a:prstGeom prst="rect">
            <a:avLst/>
          </a:prstGeom>
        </p:spPr>
      </p:pic>
      <p:pic>
        <p:nvPicPr>
          <p:cNvPr id="8" name="图片 7" descr="图片8.png">
            <a:extLst>
              <a:ext uri="{FF2B5EF4-FFF2-40B4-BE49-F238E27FC236}">
                <a16:creationId xmlns:a16="http://schemas.microsoft.com/office/drawing/2014/main" id="{9C65515D-B37D-44F7-A939-47CF9AD25DE6}"/>
              </a:ext>
            </a:extLst>
          </p:cNvPr>
          <p:cNvPicPr>
            <a:picLocks noChangeAspect="1"/>
          </p:cNvPicPr>
          <p:nvPr/>
        </p:nvPicPr>
        <p:blipFill>
          <a:blip r:embed="rId4" cstate="print"/>
          <a:stretch>
            <a:fillRect/>
          </a:stretch>
        </p:blipFill>
        <p:spPr>
          <a:xfrm>
            <a:off x="4682963" y="4035636"/>
            <a:ext cx="3756545" cy="2713060"/>
          </a:xfrm>
          <a:prstGeom prst="rect">
            <a:avLst/>
          </a:prstGeom>
        </p:spPr>
      </p:pic>
      <p:sp>
        <p:nvSpPr>
          <p:cNvPr id="9" name="TextBox 6">
            <a:extLst>
              <a:ext uri="{FF2B5EF4-FFF2-40B4-BE49-F238E27FC236}">
                <a16:creationId xmlns:a16="http://schemas.microsoft.com/office/drawing/2014/main" id="{E75215CE-81EF-474C-8585-B0444839A77A}"/>
              </a:ext>
            </a:extLst>
          </p:cNvPr>
          <p:cNvSpPr txBox="1"/>
          <p:nvPr/>
        </p:nvSpPr>
        <p:spPr>
          <a:xfrm>
            <a:off x="234056" y="5391919"/>
            <a:ext cx="7715304" cy="400110"/>
          </a:xfrm>
          <a:prstGeom prst="rect">
            <a:avLst/>
          </a:prstGeom>
          <a:noFill/>
        </p:spPr>
        <p:txBody>
          <a:bodyPr wrap="square" rtlCol="0">
            <a:spAutoFit/>
          </a:bodyPr>
          <a:lstStyle/>
          <a:p>
            <a:pPr marL="342891" lvl="1" indent="-342891">
              <a:spcBef>
                <a:spcPct val="20000"/>
              </a:spcBef>
              <a:buClr>
                <a:srgbClr val="FFFF66"/>
              </a:buClr>
            </a:pPr>
            <a:r>
              <a:rPr lang="zh-CN" altLang="en-US" sz="1600" b="1" dirty="0">
                <a:solidFill>
                  <a:srgbClr val="00B0F0"/>
                </a:solidFill>
                <a:latin typeface="张海山锐谐体2.0-授权联系：Samtype@QQ.com" pitchFamily="2" charset="-122"/>
                <a:ea typeface="张海山锐谐体2.0-授权联系：Samtype@QQ.com" pitchFamily="2" charset="-122"/>
              </a:rPr>
              <a:t>■ </a:t>
            </a:r>
            <a:r>
              <a:rPr lang="zh-CN" altLang="en-US" sz="2000" b="1" dirty="0">
                <a:solidFill>
                  <a:srgbClr val="0070C0"/>
                </a:solidFill>
                <a:latin typeface="微软雅黑" pitchFamily="34" charset="-122"/>
                <a:ea typeface="微软雅黑" pitchFamily="34" charset="-122"/>
                <a:sym typeface="Lucida Sans" pitchFamily="34" charset="0"/>
              </a:rPr>
              <a:t>用户模块间的通信使用消息传递</a:t>
            </a:r>
            <a:endParaRPr lang="en-US" altLang="zh-CN" sz="2000" b="1" dirty="0">
              <a:solidFill>
                <a:srgbClr val="0070C0"/>
              </a:solidFill>
              <a:latin typeface="微软雅黑" pitchFamily="34" charset="-122"/>
              <a:ea typeface="微软雅黑" pitchFamily="34" charset="-122"/>
              <a:sym typeface="MS PGothic" pitchFamily="34" charset="-128"/>
            </a:endParaRPr>
          </a:p>
        </p:txBody>
      </p:sp>
      <p:grpSp>
        <p:nvGrpSpPr>
          <p:cNvPr id="10" name="组合 9">
            <a:extLst>
              <a:ext uri="{FF2B5EF4-FFF2-40B4-BE49-F238E27FC236}">
                <a16:creationId xmlns:a16="http://schemas.microsoft.com/office/drawing/2014/main" id="{B7E2C07E-D4DB-4D95-B874-83C12F641C14}"/>
              </a:ext>
            </a:extLst>
          </p:cNvPr>
          <p:cNvGrpSpPr/>
          <p:nvPr/>
        </p:nvGrpSpPr>
        <p:grpSpPr>
          <a:xfrm>
            <a:off x="234056" y="5721509"/>
            <a:ext cx="7715304" cy="757299"/>
            <a:chOff x="467544" y="1557938"/>
            <a:chExt cx="7715304" cy="757301"/>
          </a:xfrm>
        </p:grpSpPr>
        <p:sp>
          <p:nvSpPr>
            <p:cNvPr id="11" name="TextBox 7">
              <a:extLst>
                <a:ext uri="{FF2B5EF4-FFF2-40B4-BE49-F238E27FC236}">
                  <a16:creationId xmlns:a16="http://schemas.microsoft.com/office/drawing/2014/main" id="{271ABC7F-3796-4E5C-A5C9-DFE86B18033B}"/>
                </a:ext>
              </a:extLst>
            </p:cNvPr>
            <p:cNvSpPr txBox="1"/>
            <p:nvPr/>
          </p:nvSpPr>
          <p:spPr>
            <a:xfrm>
              <a:off x="467544" y="1557938"/>
              <a:ext cx="7715304" cy="400111"/>
            </a:xfrm>
            <a:prstGeom prst="rect">
              <a:avLst/>
            </a:prstGeom>
            <a:noFill/>
          </p:spPr>
          <p:txBody>
            <a:bodyPr wrap="square" rtlCol="0">
              <a:spAutoFit/>
            </a:bodyPr>
            <a:lstStyle/>
            <a:p>
              <a:pPr marL="342891" lvl="1" indent="-342891">
                <a:spcBef>
                  <a:spcPct val="20000"/>
                </a:spcBef>
                <a:buClr>
                  <a:srgbClr val="FFFF66"/>
                </a:buClr>
              </a:pPr>
              <a:r>
                <a:rPr lang="zh-CN" altLang="en-US" sz="1600" b="1" dirty="0">
                  <a:solidFill>
                    <a:srgbClr val="0070C0"/>
                  </a:solidFill>
                  <a:latin typeface="张海山锐谐体2.0-授权联系：Samtype@QQ.com" pitchFamily="2" charset="-122"/>
                  <a:ea typeface="张海山锐谐体2.0-授权联系：Samtype@QQ.com" pitchFamily="2" charset="-122"/>
                </a:rPr>
                <a:t>■ </a:t>
              </a:r>
              <a:r>
                <a:rPr lang="zh-CN" altLang="en-US" sz="2000" b="1" dirty="0">
                  <a:solidFill>
                    <a:srgbClr val="0070C0"/>
                  </a:solidFill>
                  <a:latin typeface="微软雅黑" pitchFamily="34" charset="-122"/>
                  <a:ea typeface="微软雅黑" pitchFamily="34" charset="-122"/>
                  <a:sym typeface="Lucida Sans" pitchFamily="34" charset="0"/>
                </a:rPr>
                <a:t>好处: 灵活/安全</a:t>
              </a:r>
              <a:r>
                <a:rPr lang="en-US" altLang="zh-CN" sz="2000" b="1" dirty="0">
                  <a:solidFill>
                    <a:srgbClr val="0070C0"/>
                  </a:solidFill>
                  <a:latin typeface="微软雅黑" pitchFamily="34" charset="-122"/>
                  <a:ea typeface="微软雅黑" pitchFamily="34" charset="-122"/>
                  <a:sym typeface="Lucida Sans" pitchFamily="34" charset="0"/>
                </a:rPr>
                <a:t>…</a:t>
              </a:r>
              <a:endParaRPr lang="en-US" altLang="zh-CN" sz="2000" b="1" dirty="0">
                <a:solidFill>
                  <a:srgbClr val="0070C0"/>
                </a:solidFill>
                <a:latin typeface="微软雅黑" pitchFamily="34" charset="-122"/>
                <a:ea typeface="微软雅黑" pitchFamily="34" charset="-122"/>
                <a:sym typeface="MS PGothic" pitchFamily="34" charset="-128"/>
              </a:endParaRPr>
            </a:p>
          </p:txBody>
        </p:sp>
        <p:sp>
          <p:nvSpPr>
            <p:cNvPr id="12" name="TextBox 8">
              <a:extLst>
                <a:ext uri="{FF2B5EF4-FFF2-40B4-BE49-F238E27FC236}">
                  <a16:creationId xmlns:a16="http://schemas.microsoft.com/office/drawing/2014/main" id="{6AC9DEE3-2E3D-47BE-9CA1-E240F3120BAB}"/>
                </a:ext>
              </a:extLst>
            </p:cNvPr>
            <p:cNvSpPr txBox="1"/>
            <p:nvPr/>
          </p:nvSpPr>
          <p:spPr>
            <a:xfrm>
              <a:off x="467544" y="1915128"/>
              <a:ext cx="7715304" cy="400111"/>
            </a:xfrm>
            <a:prstGeom prst="rect">
              <a:avLst/>
            </a:prstGeom>
            <a:noFill/>
          </p:spPr>
          <p:txBody>
            <a:bodyPr wrap="square" rtlCol="0">
              <a:spAutoFit/>
            </a:bodyPr>
            <a:lstStyle/>
            <a:p>
              <a:pPr marL="342891" lvl="1" indent="-342891">
                <a:spcBef>
                  <a:spcPct val="20000"/>
                </a:spcBef>
                <a:buClr>
                  <a:srgbClr val="FFFF66"/>
                </a:buClr>
              </a:pPr>
              <a:r>
                <a:rPr lang="zh-CN" altLang="en-US" sz="1600" b="1" dirty="0">
                  <a:solidFill>
                    <a:srgbClr val="0070C0"/>
                  </a:solidFill>
                  <a:latin typeface="张海山锐谐体2.0-授权联系：Samtype@QQ.com" pitchFamily="2" charset="-122"/>
                  <a:ea typeface="张海山锐谐体2.0-授权联系：Samtype@QQ.com" pitchFamily="2" charset="-122"/>
                </a:rPr>
                <a:t>■ </a:t>
              </a:r>
              <a:r>
                <a:rPr lang="zh-CN" altLang="en-US" sz="2000" b="1" dirty="0">
                  <a:solidFill>
                    <a:srgbClr val="0070C0"/>
                  </a:solidFill>
                  <a:latin typeface="微软雅黑" pitchFamily="34" charset="-122"/>
                  <a:ea typeface="微软雅黑" pitchFamily="34" charset="-122"/>
                </a:rPr>
                <a:t>缺点</a:t>
              </a:r>
              <a:r>
                <a:rPr lang="zh-CN" altLang="en-US" sz="2000" b="1" dirty="0">
                  <a:solidFill>
                    <a:srgbClr val="0070C0"/>
                  </a:solidFill>
                  <a:latin typeface="微软雅黑" pitchFamily="34" charset="-122"/>
                  <a:ea typeface="微软雅黑" pitchFamily="34" charset="-122"/>
                  <a:sym typeface="Lucida Sans" pitchFamily="34" charset="0"/>
                </a:rPr>
                <a:t>: 性能</a:t>
              </a:r>
              <a:endParaRPr lang="en-US" altLang="zh-CN" sz="2000" b="1" dirty="0">
                <a:solidFill>
                  <a:srgbClr val="0070C0"/>
                </a:solidFill>
                <a:latin typeface="微软雅黑" pitchFamily="34" charset="-122"/>
                <a:ea typeface="微软雅黑" pitchFamily="34" charset="-122"/>
                <a:sym typeface="MS PGothic" pitchFamily="34" charset="-128"/>
              </a:endParaRPr>
            </a:p>
          </p:txBody>
        </p:sp>
      </p:grpSp>
      <p:pic>
        <p:nvPicPr>
          <p:cNvPr id="13" name="图片 12" descr="图片8.png">
            <a:extLst>
              <a:ext uri="{FF2B5EF4-FFF2-40B4-BE49-F238E27FC236}">
                <a16:creationId xmlns:a16="http://schemas.microsoft.com/office/drawing/2014/main" id="{D8B8376D-5FCA-4BD3-B8E0-EC0638427C7A}"/>
              </a:ext>
            </a:extLst>
          </p:cNvPr>
          <p:cNvPicPr>
            <a:picLocks noChangeAspect="1"/>
          </p:cNvPicPr>
          <p:nvPr/>
        </p:nvPicPr>
        <p:blipFill>
          <a:blip r:embed="rId5" cstate="print"/>
          <a:stretch>
            <a:fillRect/>
          </a:stretch>
        </p:blipFill>
        <p:spPr>
          <a:xfrm>
            <a:off x="5847219" y="4732471"/>
            <a:ext cx="1493891" cy="1206808"/>
          </a:xfrm>
          <a:prstGeom prst="rect">
            <a:avLst/>
          </a:prstGeom>
        </p:spPr>
      </p:pic>
      <p:grpSp>
        <p:nvGrpSpPr>
          <p:cNvPr id="14" name="组合 13">
            <a:extLst>
              <a:ext uri="{FF2B5EF4-FFF2-40B4-BE49-F238E27FC236}">
                <a16:creationId xmlns:a16="http://schemas.microsoft.com/office/drawing/2014/main" id="{7887C6DC-8802-4947-A130-2D5120826F7C}"/>
              </a:ext>
            </a:extLst>
          </p:cNvPr>
          <p:cNvGrpSpPr/>
          <p:nvPr/>
        </p:nvGrpSpPr>
        <p:grpSpPr>
          <a:xfrm>
            <a:off x="5559187" y="4300423"/>
            <a:ext cx="2016224" cy="2160240"/>
            <a:chOff x="2771800" y="2355726"/>
            <a:chExt cx="2016224" cy="2160240"/>
          </a:xfrm>
        </p:grpSpPr>
        <p:cxnSp>
          <p:nvCxnSpPr>
            <p:cNvPr id="15" name="直接箭头连接符 14">
              <a:extLst>
                <a:ext uri="{FF2B5EF4-FFF2-40B4-BE49-F238E27FC236}">
                  <a16:creationId xmlns:a16="http://schemas.microsoft.com/office/drawing/2014/main" id="{31A55FC7-CC72-4ACE-9C53-9AADEC700585}"/>
                </a:ext>
              </a:extLst>
            </p:cNvPr>
            <p:cNvCxnSpPr/>
            <p:nvPr/>
          </p:nvCxnSpPr>
          <p:spPr>
            <a:xfrm flipH="1" flipV="1">
              <a:off x="2987824" y="2355726"/>
              <a:ext cx="360040" cy="576064"/>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A0E48D1-BB90-4A39-B718-E5DA27EC6B88}"/>
                </a:ext>
              </a:extLst>
            </p:cNvPr>
            <p:cNvCxnSpPr/>
            <p:nvPr/>
          </p:nvCxnSpPr>
          <p:spPr>
            <a:xfrm flipV="1">
              <a:off x="4211960" y="2355726"/>
              <a:ext cx="504056" cy="576064"/>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A83C388-34E1-4E21-A1AE-95070142D689}"/>
                </a:ext>
              </a:extLst>
            </p:cNvPr>
            <p:cNvCxnSpPr/>
            <p:nvPr/>
          </p:nvCxnSpPr>
          <p:spPr>
            <a:xfrm flipV="1">
              <a:off x="3779912" y="3939902"/>
              <a:ext cx="0" cy="576064"/>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2F9E7F7-D9B6-4060-BE19-5460E0C0FCAB}"/>
                </a:ext>
              </a:extLst>
            </p:cNvPr>
            <p:cNvCxnSpPr/>
            <p:nvPr/>
          </p:nvCxnSpPr>
          <p:spPr>
            <a:xfrm flipH="1" flipV="1">
              <a:off x="4499992" y="3579862"/>
              <a:ext cx="288032" cy="14401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4983F9B-4282-4A89-BE74-6FDE634DF59D}"/>
                </a:ext>
              </a:extLst>
            </p:cNvPr>
            <p:cNvCxnSpPr/>
            <p:nvPr/>
          </p:nvCxnSpPr>
          <p:spPr>
            <a:xfrm flipV="1">
              <a:off x="2771800" y="3579862"/>
              <a:ext cx="360040" cy="216024"/>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C0DA9790-B4F9-4A6E-948D-D852F6F908C4}"/>
              </a:ext>
            </a:extLst>
          </p:cNvPr>
          <p:cNvGrpSpPr/>
          <p:nvPr/>
        </p:nvGrpSpPr>
        <p:grpSpPr>
          <a:xfrm>
            <a:off x="5703203" y="4444439"/>
            <a:ext cx="1872208" cy="1584176"/>
            <a:chOff x="2915816" y="2499742"/>
            <a:chExt cx="1872208" cy="1584176"/>
          </a:xfrm>
        </p:grpSpPr>
        <p:cxnSp>
          <p:nvCxnSpPr>
            <p:cNvPr id="21" name="直接箭头连接符 20">
              <a:extLst>
                <a:ext uri="{FF2B5EF4-FFF2-40B4-BE49-F238E27FC236}">
                  <a16:creationId xmlns:a16="http://schemas.microsoft.com/office/drawing/2014/main" id="{21567EAE-6EC8-4048-B26C-0ACB319CCCFA}"/>
                </a:ext>
              </a:extLst>
            </p:cNvPr>
            <p:cNvCxnSpPr/>
            <p:nvPr/>
          </p:nvCxnSpPr>
          <p:spPr>
            <a:xfrm flipH="1" flipV="1">
              <a:off x="2915816" y="3003798"/>
              <a:ext cx="288032" cy="144016"/>
            </a:xfrm>
            <a:prstGeom prst="straightConnector1">
              <a:avLst/>
            </a:prstGeom>
            <a:ln w="3810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1479B82-CE60-4CB3-9032-D02F0E0511BB}"/>
                </a:ext>
              </a:extLst>
            </p:cNvPr>
            <p:cNvCxnSpPr/>
            <p:nvPr/>
          </p:nvCxnSpPr>
          <p:spPr>
            <a:xfrm flipV="1">
              <a:off x="3779912" y="2499742"/>
              <a:ext cx="0" cy="288032"/>
            </a:xfrm>
            <a:prstGeom prst="straightConnector1">
              <a:avLst/>
            </a:prstGeom>
            <a:ln w="3810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0ABDD42-A490-4182-B3EB-74C97DE54763}"/>
                </a:ext>
              </a:extLst>
            </p:cNvPr>
            <p:cNvCxnSpPr/>
            <p:nvPr/>
          </p:nvCxnSpPr>
          <p:spPr>
            <a:xfrm flipV="1">
              <a:off x="4499992" y="3003798"/>
              <a:ext cx="288032" cy="144016"/>
            </a:xfrm>
            <a:prstGeom prst="straightConnector1">
              <a:avLst/>
            </a:prstGeom>
            <a:ln w="3810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D24C66F-B017-4820-975B-B7A66E3FE75F}"/>
                </a:ext>
              </a:extLst>
            </p:cNvPr>
            <p:cNvCxnSpPr/>
            <p:nvPr/>
          </p:nvCxnSpPr>
          <p:spPr>
            <a:xfrm>
              <a:off x="4211960" y="3867894"/>
              <a:ext cx="216024" cy="216024"/>
            </a:xfrm>
            <a:prstGeom prst="straightConnector1">
              <a:avLst/>
            </a:prstGeom>
            <a:ln w="3810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021CA924-5C3A-43AE-B9CE-425BF8AD3E4D}"/>
                </a:ext>
              </a:extLst>
            </p:cNvPr>
            <p:cNvCxnSpPr/>
            <p:nvPr/>
          </p:nvCxnSpPr>
          <p:spPr>
            <a:xfrm flipH="1">
              <a:off x="3131840" y="3867894"/>
              <a:ext cx="216024" cy="216024"/>
            </a:xfrm>
            <a:prstGeom prst="straightConnector1">
              <a:avLst/>
            </a:prstGeom>
            <a:ln w="3810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6" name="TextBox 18">
            <a:extLst>
              <a:ext uri="{FF2B5EF4-FFF2-40B4-BE49-F238E27FC236}">
                <a16:creationId xmlns:a16="http://schemas.microsoft.com/office/drawing/2014/main" id="{D5067959-C3AD-401B-AAC4-DAC472251ACF}"/>
              </a:ext>
            </a:extLst>
          </p:cNvPr>
          <p:cNvSpPr txBox="1"/>
          <p:nvPr/>
        </p:nvSpPr>
        <p:spPr>
          <a:xfrm>
            <a:off x="234056" y="5006156"/>
            <a:ext cx="7715304" cy="400110"/>
          </a:xfrm>
          <a:prstGeom prst="rect">
            <a:avLst/>
          </a:prstGeom>
          <a:noFill/>
        </p:spPr>
        <p:txBody>
          <a:bodyPr wrap="square" rtlCol="0">
            <a:spAutoFit/>
          </a:bodyPr>
          <a:lstStyle/>
          <a:p>
            <a:pPr marL="342891" lvl="1" indent="-342891">
              <a:spcBef>
                <a:spcPct val="20000"/>
              </a:spcBef>
              <a:buClr>
                <a:srgbClr val="FFFF66"/>
              </a:buClr>
            </a:pPr>
            <a:r>
              <a:rPr lang="zh-CN" altLang="en-US" sz="1600" b="1" dirty="0">
                <a:solidFill>
                  <a:srgbClr val="0070C0"/>
                </a:solidFill>
                <a:latin typeface="张海山锐谐体2.0-授权联系：Samtype@QQ.com" pitchFamily="2" charset="-122"/>
                <a:ea typeface="张海山锐谐体2.0-授权联系：Samtype@QQ.com" pitchFamily="2" charset="-122"/>
              </a:rPr>
              <a:t>■ </a:t>
            </a:r>
            <a:r>
              <a:rPr lang="zh-CN" altLang="en-US" sz="2000" b="1" dirty="0">
                <a:solidFill>
                  <a:srgbClr val="0070C0"/>
                </a:solidFill>
                <a:latin typeface="微软雅黑" pitchFamily="34" charset="-122"/>
                <a:ea typeface="微软雅黑" pitchFamily="34" charset="-122"/>
                <a:sym typeface="Lucida Sans" pitchFamily="34" charset="0"/>
              </a:rPr>
              <a:t>尽可能把内核功能移到用户空间</a:t>
            </a:r>
            <a:endParaRPr lang="en-US" altLang="zh-CN" sz="2000" b="1" dirty="0">
              <a:solidFill>
                <a:srgbClr val="0070C0"/>
              </a:solidFill>
              <a:latin typeface="微软雅黑" pitchFamily="34" charset="-122"/>
              <a:ea typeface="微软雅黑" pitchFamily="34" charset="-122"/>
              <a:sym typeface="MS PGothic" pitchFamily="34" charset="-128"/>
            </a:endParaRPr>
          </a:p>
        </p:txBody>
      </p:sp>
    </p:spTree>
    <p:extLst>
      <p:ext uri="{BB962C8B-B14F-4D97-AF65-F5344CB8AC3E}">
        <p14:creationId xmlns:p14="http://schemas.microsoft.com/office/powerpoint/2010/main" val="112938964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Effect transition="in" filter="fade">
                                      <p:cBhvr>
                                        <p:cTn id="19" dur="1000"/>
                                        <p:tgtEl>
                                          <p:spTgt spid="7"/>
                                        </p:tgtEl>
                                      </p:cBhvr>
                                    </p:animEffect>
                                  </p:childTnLst>
                                </p:cTn>
                              </p:par>
                              <p:par>
                                <p:cTn id="20" presetID="53"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1000" fill="hold"/>
                                        <p:tgtEl>
                                          <p:spTgt spid="20"/>
                                        </p:tgtEl>
                                        <p:attrNameLst>
                                          <p:attrName>ppt_w</p:attrName>
                                        </p:attrNameLst>
                                      </p:cBhvr>
                                      <p:tavLst>
                                        <p:tav tm="0">
                                          <p:val>
                                            <p:fltVal val="0"/>
                                          </p:val>
                                        </p:tav>
                                        <p:tav tm="100000">
                                          <p:val>
                                            <p:strVal val="#ppt_w"/>
                                          </p:val>
                                        </p:tav>
                                      </p:tavLst>
                                    </p:anim>
                                    <p:anim calcmode="lin" valueType="num">
                                      <p:cBhvr>
                                        <p:cTn id="23" dur="1000" fill="hold"/>
                                        <p:tgtEl>
                                          <p:spTgt spid="20"/>
                                        </p:tgtEl>
                                        <p:attrNameLst>
                                          <p:attrName>ppt_h</p:attrName>
                                        </p:attrNameLst>
                                      </p:cBhvr>
                                      <p:tavLst>
                                        <p:tav tm="0">
                                          <p:val>
                                            <p:fltVal val="0"/>
                                          </p:val>
                                        </p:tav>
                                        <p:tav tm="100000">
                                          <p:val>
                                            <p:strVal val="#ppt_h"/>
                                          </p:val>
                                        </p:tav>
                                      </p:tavLst>
                                    </p:anim>
                                    <p:animEffect transition="in" filter="fade">
                                      <p:cBhvr>
                                        <p:cTn id="24" dur="10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1000" fill="hold"/>
                                        <p:tgtEl>
                                          <p:spTgt spid="8"/>
                                        </p:tgtEl>
                                        <p:attrNameLst>
                                          <p:attrName>ppt_w</p:attrName>
                                        </p:attrNameLst>
                                      </p:cBhvr>
                                      <p:tavLst>
                                        <p:tav tm="0">
                                          <p:val>
                                            <p:fltVal val="0"/>
                                          </p:val>
                                        </p:tav>
                                        <p:tav tm="100000">
                                          <p:val>
                                            <p:strVal val="#ppt_w"/>
                                          </p:val>
                                        </p:tav>
                                      </p:tavLst>
                                    </p:anim>
                                    <p:anim calcmode="lin" valueType="num">
                                      <p:cBhvr>
                                        <p:cTn id="30" dur="1000" fill="hold"/>
                                        <p:tgtEl>
                                          <p:spTgt spid="8"/>
                                        </p:tgtEl>
                                        <p:attrNameLst>
                                          <p:attrName>ppt_h</p:attrName>
                                        </p:attrNameLst>
                                      </p:cBhvr>
                                      <p:tavLst>
                                        <p:tav tm="0">
                                          <p:val>
                                            <p:fltVal val="0"/>
                                          </p:val>
                                        </p:tav>
                                        <p:tav tm="100000">
                                          <p:val>
                                            <p:strVal val="#ppt_h"/>
                                          </p:val>
                                        </p:tav>
                                      </p:tavLst>
                                    </p:anim>
                                    <p:animEffect transition="in" filter="fade">
                                      <p:cBhvr>
                                        <p:cTn id="31" dur="1000"/>
                                        <p:tgtEl>
                                          <p:spTgt spid="8"/>
                                        </p:tgtEl>
                                      </p:cBhvr>
                                    </p:animEffect>
                                  </p:childTnLst>
                                </p:cTn>
                              </p:par>
                              <p:par>
                                <p:cTn id="32" presetID="53"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1000" fill="hold"/>
                                        <p:tgtEl>
                                          <p:spTgt spid="14"/>
                                        </p:tgtEl>
                                        <p:attrNameLst>
                                          <p:attrName>ppt_w</p:attrName>
                                        </p:attrNameLst>
                                      </p:cBhvr>
                                      <p:tavLst>
                                        <p:tav tm="0">
                                          <p:val>
                                            <p:fltVal val="0"/>
                                          </p:val>
                                        </p:tav>
                                        <p:tav tm="100000">
                                          <p:val>
                                            <p:strVal val="#ppt_w"/>
                                          </p:val>
                                        </p:tav>
                                      </p:tavLst>
                                    </p:anim>
                                    <p:anim calcmode="lin" valueType="num">
                                      <p:cBhvr>
                                        <p:cTn id="35" dur="1000" fill="hold"/>
                                        <p:tgtEl>
                                          <p:spTgt spid="14"/>
                                        </p:tgtEl>
                                        <p:attrNameLst>
                                          <p:attrName>ppt_h</p:attrName>
                                        </p:attrNameLst>
                                      </p:cBhvr>
                                      <p:tavLst>
                                        <p:tav tm="0">
                                          <p:val>
                                            <p:fltVal val="0"/>
                                          </p:val>
                                        </p:tav>
                                        <p:tav tm="100000">
                                          <p:val>
                                            <p:strVal val="#ppt_h"/>
                                          </p:val>
                                        </p:tav>
                                      </p:tavLst>
                                    </p:anim>
                                    <p:animEffect transition="in" filter="fade">
                                      <p:cBhvr>
                                        <p:cTn id="36" dur="1000"/>
                                        <p:tgtEl>
                                          <p:spTgt spid="1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4"/>
          <p:cNvSpPr txBox="1">
            <a:spLocks noChangeArrowheads="1"/>
          </p:cNvSpPr>
          <p:nvPr/>
        </p:nvSpPr>
        <p:spPr bwMode="auto">
          <a:xfrm>
            <a:off x="739838" y="1713073"/>
            <a:ext cx="7884876" cy="2650331"/>
          </a:xfrm>
          <a:prstGeom prst="rect">
            <a:avLst/>
          </a:prstGeom>
          <a:noFill/>
          <a:ln w="9525">
            <a:noFill/>
            <a:miter lim="800000"/>
            <a:headEnd/>
            <a:tailEnd/>
          </a:ln>
          <a:effectLst/>
        </p:spPr>
        <p:txBody>
          <a:bodyPr/>
          <a:lstStyle>
            <a:lvl1pPr marL="342900" indent="-342900" eaLnBrk="0" hangingPunct="0">
              <a:spcBef>
                <a:spcPct val="20000"/>
              </a:spcBef>
              <a:buClr>
                <a:schemeClr val="accent2"/>
              </a:buClr>
              <a:buFont typeface="Wingdings" pitchFamily="2" charset="2"/>
              <a:buChar char="q"/>
              <a:defRPr sz="2800" b="1">
                <a:effectLst>
                  <a:outerShdw blurRad="38100" dist="38100" dir="2700000" algn="tl">
                    <a:srgbClr val="C0C0C0"/>
                  </a:outerShdw>
                </a:effectLst>
                <a:latin typeface="+mn-lt"/>
                <a:ea typeface="+mn-ea"/>
              </a:defRPr>
            </a:lvl1pPr>
            <a:lvl2pPr marL="742950" indent="-285750" eaLnBrk="0" hangingPunct="0">
              <a:spcBef>
                <a:spcPct val="20000"/>
              </a:spcBef>
              <a:buClr>
                <a:schemeClr val="accent1"/>
              </a:buClr>
              <a:buFont typeface="Wingdings" pitchFamily="2" charset="2"/>
              <a:buChar char="Ø"/>
              <a:defRPr sz="2400" b="1">
                <a:effectLst>
                  <a:outerShdw blurRad="38100" dist="38100" dir="2700000" algn="tl">
                    <a:srgbClr val="C0C0C0"/>
                  </a:outerShdw>
                </a:effectLst>
                <a:latin typeface="+mn-lt"/>
                <a:ea typeface="+mn-ea"/>
              </a:defRPr>
            </a:lvl2pPr>
            <a:lvl3pPr marL="1143000" indent="-228600" eaLnBrk="0" hangingPunct="0">
              <a:spcBef>
                <a:spcPct val="20000"/>
              </a:spcBef>
              <a:buChar char="•"/>
              <a:defRPr sz="20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a:latin typeface="+mn-lt"/>
                <a:ea typeface="+mn-ea"/>
              </a:defRPr>
            </a:lvl6pPr>
            <a:lvl7pPr marL="2971800" indent="-228600" fontAlgn="base">
              <a:spcBef>
                <a:spcPct val="20000"/>
              </a:spcBef>
              <a:spcAft>
                <a:spcPct val="0"/>
              </a:spcAft>
              <a:buChar char="»"/>
              <a:defRPr>
                <a:latin typeface="+mn-lt"/>
                <a:ea typeface="+mn-ea"/>
              </a:defRPr>
            </a:lvl7pPr>
            <a:lvl8pPr marL="3429000" indent="-228600" fontAlgn="base">
              <a:spcBef>
                <a:spcPct val="20000"/>
              </a:spcBef>
              <a:spcAft>
                <a:spcPct val="0"/>
              </a:spcAft>
              <a:buChar char="»"/>
              <a:defRPr>
                <a:latin typeface="+mn-lt"/>
                <a:ea typeface="+mn-ea"/>
              </a:defRPr>
            </a:lvl8pPr>
            <a:lvl9pPr marL="3886200" indent="-228600" fontAlgn="base">
              <a:spcBef>
                <a:spcPct val="20000"/>
              </a:spcBef>
              <a:spcAft>
                <a:spcPct val="0"/>
              </a:spcAft>
              <a:buChar char="»"/>
              <a:defRPr>
                <a:latin typeface="+mn-lt"/>
                <a:ea typeface="+mn-ea"/>
              </a:defRPr>
            </a:lvl9pPr>
          </a:lstStyle>
          <a:p>
            <a:pPr>
              <a:lnSpc>
                <a:spcPct val="120000"/>
              </a:lnSpc>
              <a:buClrTx/>
              <a:buFont typeface="Arial" panose="020B0604020202020204" pitchFamily="34" charset="0"/>
              <a:buChar char="•"/>
              <a:defRPr/>
            </a:pPr>
            <a:r>
              <a:rPr lang="zh-CN" altLang="en-US" sz="2400" b="0" dirty="0">
                <a:effectLst/>
                <a:latin typeface="微软雅黑" panose="020B0503020204020204" pitchFamily="34" charset="-122"/>
                <a:ea typeface="微软雅黑" panose="020B0503020204020204" pitchFamily="34" charset="-122"/>
              </a:rPr>
              <a:t>微内核所提供的功能，通常都是一些最基本的功能，如进程管理、低级存储器管理、中断和陷入处理、进程间通信、 低级</a:t>
            </a:r>
            <a:r>
              <a:rPr lang="en-US" altLang="zh-CN" sz="2400" b="0" dirty="0">
                <a:effectLst/>
                <a:latin typeface="微软雅黑" panose="020B0503020204020204" pitchFamily="34" charset="-122"/>
                <a:ea typeface="微软雅黑" panose="020B0503020204020204" pitchFamily="34" charset="-122"/>
              </a:rPr>
              <a:t>I/O</a:t>
            </a:r>
            <a:r>
              <a:rPr lang="zh-CN" altLang="en-US" sz="2400" b="0" dirty="0">
                <a:effectLst/>
                <a:latin typeface="微软雅黑" panose="020B0503020204020204" pitchFamily="34" charset="-122"/>
                <a:ea typeface="微软雅黑" panose="020B0503020204020204" pitchFamily="34" charset="-122"/>
              </a:rPr>
              <a:t>功能</a:t>
            </a:r>
            <a:endParaRPr lang="en-US" altLang="zh-CN" sz="2400" b="0" dirty="0">
              <a:effectLst/>
              <a:latin typeface="微软雅黑" panose="020B0503020204020204" pitchFamily="34" charset="-122"/>
              <a:ea typeface="微软雅黑" panose="020B0503020204020204" pitchFamily="34" charset="-122"/>
            </a:endParaRPr>
          </a:p>
          <a:p>
            <a:pPr>
              <a:lnSpc>
                <a:spcPct val="120000"/>
              </a:lnSpc>
              <a:buClrTx/>
              <a:buFont typeface="Arial" panose="020B0604020202020204" pitchFamily="34" charset="0"/>
              <a:buChar char="•"/>
              <a:defRPr/>
            </a:pPr>
            <a:r>
              <a:rPr lang="zh-CN" altLang="en-US" sz="2400" b="0" dirty="0">
                <a:effectLst/>
                <a:latin typeface="微软雅黑" panose="020B0503020204020204" pitchFamily="34" charset="-122"/>
                <a:ea typeface="微软雅黑" panose="020B0503020204020204" pitchFamily="34" charset="-122"/>
              </a:rPr>
              <a:t>微内核特点             </a:t>
            </a:r>
            <a:endParaRPr lang="en-US" altLang="zh-CN" sz="2400" b="0" dirty="0">
              <a:effectLst/>
              <a:latin typeface="微软雅黑" panose="020B0503020204020204" pitchFamily="34" charset="-122"/>
              <a:ea typeface="微软雅黑" panose="020B0503020204020204" pitchFamily="34" charset="-122"/>
            </a:endParaRPr>
          </a:p>
          <a:p>
            <a:pPr lvl="1">
              <a:lnSpc>
                <a:spcPct val="120000"/>
              </a:lnSpc>
              <a:defRPr/>
            </a:pPr>
            <a:r>
              <a:rPr lang="zh-CN" altLang="en-US" b="0" dirty="0">
                <a:effectLst/>
                <a:latin typeface="微软雅黑" panose="020B0503020204020204" pitchFamily="34" charset="-122"/>
                <a:ea typeface="微软雅黑" panose="020B0503020204020204" pitchFamily="34" charset="-122"/>
              </a:rPr>
              <a:t>足够小的内核。</a:t>
            </a:r>
            <a:endParaRPr lang="en-US" altLang="zh-CN" b="0" dirty="0">
              <a:effectLst/>
              <a:latin typeface="微软雅黑" panose="020B0503020204020204" pitchFamily="34" charset="-122"/>
              <a:ea typeface="微软雅黑" panose="020B0503020204020204" pitchFamily="34" charset="-122"/>
            </a:endParaRPr>
          </a:p>
          <a:p>
            <a:pPr lvl="1">
              <a:lnSpc>
                <a:spcPct val="120000"/>
              </a:lnSpc>
              <a:defRPr/>
            </a:pPr>
            <a:r>
              <a:rPr lang="zh-CN" altLang="en-US" b="0" dirty="0">
                <a:effectLst/>
                <a:latin typeface="微软雅黑" panose="020B0503020204020204" pitchFamily="34" charset="-122"/>
                <a:ea typeface="微软雅黑" panose="020B0503020204020204" pitchFamily="34" charset="-122"/>
              </a:rPr>
              <a:t>基于客户</a:t>
            </a:r>
            <a:r>
              <a:rPr lang="en-US" altLang="zh-CN" b="0" dirty="0">
                <a:effectLst/>
                <a:latin typeface="微软雅黑" panose="020B0503020204020204" pitchFamily="34" charset="-122"/>
                <a:ea typeface="微软雅黑" panose="020B0503020204020204" pitchFamily="34" charset="-122"/>
              </a:rPr>
              <a:t>/</a:t>
            </a:r>
            <a:r>
              <a:rPr lang="zh-CN" altLang="en-US" b="0" dirty="0">
                <a:effectLst/>
                <a:latin typeface="微软雅黑" panose="020B0503020204020204" pitchFamily="34" charset="-122"/>
                <a:ea typeface="微软雅黑" panose="020B0503020204020204" pitchFamily="34" charset="-122"/>
              </a:rPr>
              <a:t>服务器模式</a:t>
            </a:r>
            <a:endParaRPr lang="en-US" altLang="zh-CN" b="0" dirty="0">
              <a:effectLst/>
              <a:latin typeface="微软雅黑" panose="020B0503020204020204" pitchFamily="34" charset="-122"/>
              <a:ea typeface="微软雅黑" panose="020B0503020204020204" pitchFamily="34" charset="-122"/>
            </a:endParaRPr>
          </a:p>
          <a:p>
            <a:pPr lvl="1">
              <a:lnSpc>
                <a:spcPct val="120000"/>
              </a:lnSpc>
              <a:defRPr/>
            </a:pPr>
            <a:r>
              <a:rPr lang="zh-CN" altLang="en-US" b="0" dirty="0">
                <a:effectLst/>
                <a:latin typeface="微软雅黑" panose="020B0503020204020204" pitchFamily="34" charset="-122"/>
                <a:ea typeface="微软雅黑" panose="020B0503020204020204" pitchFamily="34" charset="-122"/>
              </a:rPr>
              <a:t>应用“</a:t>
            </a:r>
            <a:r>
              <a:rPr lang="zh-CN" altLang="en-US" dirty="0">
                <a:solidFill>
                  <a:srgbClr val="FF0000"/>
                </a:solidFill>
                <a:effectLst/>
                <a:latin typeface="微软雅黑" panose="020B0503020204020204" pitchFamily="34" charset="-122"/>
                <a:ea typeface="微软雅黑" panose="020B0503020204020204" pitchFamily="34" charset="-122"/>
              </a:rPr>
              <a:t>机制与策略分离</a:t>
            </a:r>
            <a:r>
              <a:rPr lang="zh-CN" altLang="en-US" b="0" dirty="0">
                <a:effectLst/>
                <a:latin typeface="微软雅黑" panose="020B0503020204020204" pitchFamily="34" charset="-122"/>
                <a:ea typeface="微软雅黑" panose="020B0503020204020204" pitchFamily="34" charset="-122"/>
              </a:rPr>
              <a:t>”原理</a:t>
            </a:r>
            <a:endParaRPr lang="en-US" altLang="zh-CN" b="0" dirty="0">
              <a:effectLst/>
              <a:latin typeface="微软雅黑" panose="020B0503020204020204" pitchFamily="34" charset="-122"/>
              <a:ea typeface="微软雅黑" panose="020B0503020204020204" pitchFamily="34" charset="-122"/>
            </a:endParaRPr>
          </a:p>
          <a:p>
            <a:pPr lvl="1">
              <a:lnSpc>
                <a:spcPct val="120000"/>
              </a:lnSpc>
              <a:defRPr/>
            </a:pPr>
            <a:r>
              <a:rPr lang="zh-CN" altLang="en-US" b="0" dirty="0">
                <a:effectLst/>
                <a:latin typeface="微软雅黑" panose="020B0503020204020204" pitchFamily="34" charset="-122"/>
                <a:ea typeface="微软雅黑" panose="020B0503020204020204" pitchFamily="34" charset="-122"/>
              </a:rPr>
              <a:t>采用面向对象技术 </a:t>
            </a:r>
          </a:p>
          <a:p>
            <a:pPr marL="0" indent="0">
              <a:lnSpc>
                <a:spcPct val="120000"/>
              </a:lnSpc>
              <a:buNone/>
              <a:defRPr/>
            </a:pPr>
            <a:endParaRPr lang="zh-CN" altLang="en-US" sz="1800" b="0" dirty="0">
              <a:effectLst/>
              <a:latin typeface="黑体" panose="02010609060101010101" pitchFamily="49" charset="-122"/>
              <a:ea typeface="黑体" panose="02010609060101010101" pitchFamily="49" charset="-122"/>
            </a:endParaRPr>
          </a:p>
        </p:txBody>
      </p:sp>
      <p:sp>
        <p:nvSpPr>
          <p:cNvPr id="5" name="Rectangle 2"/>
          <p:cNvSpPr txBox="1">
            <a:spLocks noChangeArrowheads="1"/>
          </p:cNvSpPr>
          <p:nvPr/>
        </p:nvSpPr>
        <p:spPr>
          <a:xfrm>
            <a:off x="1139686" y="398221"/>
            <a:ext cx="5969773" cy="70246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en-US" altLang="zh-CN"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1.5.5 </a:t>
            </a: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微内核</a:t>
            </a:r>
            <a:r>
              <a:rPr lang="en-US" altLang="zh-CN"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OS</a:t>
            </a: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结构</a:t>
            </a:r>
          </a:p>
        </p:txBody>
      </p:sp>
    </p:spTree>
    <p:extLst>
      <p:ext uri="{BB962C8B-B14F-4D97-AF65-F5344CB8AC3E}">
        <p14:creationId xmlns:p14="http://schemas.microsoft.com/office/powerpoint/2010/main" val="536246200"/>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4"/>
          <p:cNvSpPr txBox="1">
            <a:spLocks noChangeArrowheads="1"/>
          </p:cNvSpPr>
          <p:nvPr/>
        </p:nvSpPr>
        <p:spPr bwMode="auto">
          <a:xfrm>
            <a:off x="561419" y="1300476"/>
            <a:ext cx="8192288" cy="4576215"/>
          </a:xfrm>
          <a:prstGeom prst="rect">
            <a:avLst/>
          </a:prstGeom>
          <a:noFill/>
          <a:ln w="9525">
            <a:noFill/>
            <a:miter lim="800000"/>
            <a:headEnd/>
            <a:tailEnd/>
          </a:ln>
          <a:effectLst/>
        </p:spPr>
        <p:txBody>
          <a:bodyPr/>
          <a:lstStyle>
            <a:lvl1pPr marL="342900" indent="-342900" eaLnBrk="0" hangingPunct="0">
              <a:spcBef>
                <a:spcPct val="20000"/>
              </a:spcBef>
              <a:buClr>
                <a:schemeClr val="accent2"/>
              </a:buClr>
              <a:buFont typeface="Wingdings" pitchFamily="2" charset="2"/>
              <a:buChar char="q"/>
              <a:defRPr sz="2800" b="1">
                <a:effectLst>
                  <a:outerShdw blurRad="38100" dist="38100" dir="2700000" algn="tl">
                    <a:srgbClr val="C0C0C0"/>
                  </a:outerShdw>
                </a:effectLst>
                <a:latin typeface="+mn-lt"/>
                <a:ea typeface="+mn-ea"/>
              </a:defRPr>
            </a:lvl1pPr>
            <a:lvl2pPr marL="742950" indent="-285750" eaLnBrk="0" hangingPunct="0">
              <a:spcBef>
                <a:spcPct val="20000"/>
              </a:spcBef>
              <a:buClr>
                <a:schemeClr val="accent1"/>
              </a:buClr>
              <a:buFont typeface="Wingdings" pitchFamily="2" charset="2"/>
              <a:buChar char="Ø"/>
              <a:defRPr sz="2400" b="1">
                <a:effectLst>
                  <a:outerShdw blurRad="38100" dist="38100" dir="2700000" algn="tl">
                    <a:srgbClr val="C0C0C0"/>
                  </a:outerShdw>
                </a:effectLst>
                <a:latin typeface="+mn-lt"/>
                <a:ea typeface="+mn-ea"/>
              </a:defRPr>
            </a:lvl2pPr>
            <a:lvl3pPr marL="1143000" indent="-228600" eaLnBrk="0" hangingPunct="0">
              <a:spcBef>
                <a:spcPct val="20000"/>
              </a:spcBef>
              <a:buChar char="•"/>
              <a:defRPr sz="2000">
                <a:latin typeface="+mn-lt"/>
                <a:ea typeface="+mn-ea"/>
              </a:defRPr>
            </a:lvl3pPr>
            <a:lvl4pPr marL="1600200" indent="-228600" eaLnBrk="0" hangingPunct="0">
              <a:spcBef>
                <a:spcPct val="20000"/>
              </a:spcBef>
              <a:buChar char="–"/>
              <a:defRPr sz="2000">
                <a:latin typeface="+mn-lt"/>
                <a:ea typeface="+mn-ea"/>
              </a:defRPr>
            </a:lvl4pPr>
            <a:lvl5pPr marL="2057400" indent="-228600" eaLnBrk="0" hangingPunct="0">
              <a:spcBef>
                <a:spcPct val="20000"/>
              </a:spcBef>
              <a:buChar char="»"/>
              <a:defRPr sz="2000">
                <a:latin typeface="+mn-lt"/>
                <a:ea typeface="+mn-ea"/>
              </a:defRPr>
            </a:lvl5pPr>
            <a:lvl6pPr marL="2514600" indent="-228600" fontAlgn="base">
              <a:spcBef>
                <a:spcPct val="20000"/>
              </a:spcBef>
              <a:spcAft>
                <a:spcPct val="0"/>
              </a:spcAft>
              <a:buChar char="»"/>
              <a:defRPr>
                <a:latin typeface="+mn-lt"/>
                <a:ea typeface="+mn-ea"/>
              </a:defRPr>
            </a:lvl6pPr>
            <a:lvl7pPr marL="2971800" indent="-228600" fontAlgn="base">
              <a:spcBef>
                <a:spcPct val="20000"/>
              </a:spcBef>
              <a:spcAft>
                <a:spcPct val="0"/>
              </a:spcAft>
              <a:buChar char="»"/>
              <a:defRPr>
                <a:latin typeface="+mn-lt"/>
                <a:ea typeface="+mn-ea"/>
              </a:defRPr>
            </a:lvl7pPr>
            <a:lvl8pPr marL="3429000" indent="-228600" fontAlgn="base">
              <a:spcBef>
                <a:spcPct val="20000"/>
              </a:spcBef>
              <a:spcAft>
                <a:spcPct val="0"/>
              </a:spcAft>
              <a:buChar char="»"/>
              <a:defRPr>
                <a:latin typeface="+mn-lt"/>
                <a:ea typeface="+mn-ea"/>
              </a:defRPr>
            </a:lvl8pPr>
            <a:lvl9pPr marL="3886200" indent="-228600" fontAlgn="base">
              <a:spcBef>
                <a:spcPct val="20000"/>
              </a:spcBef>
              <a:spcAft>
                <a:spcPct val="0"/>
              </a:spcAft>
              <a:buChar char="»"/>
              <a:defRPr>
                <a:latin typeface="+mn-lt"/>
                <a:ea typeface="+mn-ea"/>
              </a:defRPr>
            </a:lvl9pPr>
          </a:lstStyle>
          <a:p>
            <a:pPr marL="378900">
              <a:lnSpc>
                <a:spcPct val="120000"/>
              </a:lnSpc>
              <a:spcBef>
                <a:spcPts val="576"/>
              </a:spcBef>
              <a:buClrTx/>
              <a:buFont typeface="Arial" panose="020B0604020202020204" pitchFamily="34" charset="0"/>
              <a:buChar char="•"/>
              <a:defRPr/>
            </a:pPr>
            <a:r>
              <a:rPr lang="en-US" altLang="zh-CN" sz="2400" dirty="0">
                <a:solidFill>
                  <a:srgbClr val="0000FF"/>
                </a:solidFill>
                <a:latin typeface="+mj-ea"/>
                <a:ea typeface="+mj-ea"/>
              </a:rPr>
              <a:t>1978</a:t>
            </a:r>
            <a:r>
              <a:rPr lang="zh-CN" altLang="en-US" sz="2400" dirty="0">
                <a:solidFill>
                  <a:srgbClr val="0000FF"/>
                </a:solidFill>
                <a:latin typeface="+mj-ea"/>
                <a:ea typeface="+mj-ea"/>
              </a:rPr>
              <a:t>年</a:t>
            </a:r>
            <a:r>
              <a:rPr lang="zh-CN" altLang="en-US" sz="2400" b="0" dirty="0">
                <a:effectLst/>
                <a:latin typeface="微软雅黑" panose="020B0503020204020204" pitchFamily="34" charset="-122"/>
                <a:ea typeface="微软雅黑" panose="020B0503020204020204" pitchFamily="34" charset="-122"/>
              </a:rPr>
              <a:t>：我国科研人员出国学习，开始了解</a:t>
            </a:r>
            <a:r>
              <a:rPr lang="en" altLang="zh-CN" sz="2400" b="0" dirty="0">
                <a:effectLst/>
                <a:latin typeface="微软雅黑" panose="020B0503020204020204" pitchFamily="34" charset="-122"/>
                <a:ea typeface="微软雅黑" panose="020B0503020204020204" pitchFamily="34" charset="-122"/>
              </a:rPr>
              <a:t>UNIX</a:t>
            </a:r>
            <a:r>
              <a:rPr lang="zh-CN" altLang="en-US" sz="2400" b="0" dirty="0">
                <a:effectLst/>
                <a:latin typeface="微软雅黑" panose="020B0503020204020204" pitchFamily="34" charset="-122"/>
                <a:ea typeface="微软雅黑" panose="020B0503020204020204" pitchFamily="34" charset="-122"/>
              </a:rPr>
              <a:t>操作系统的功能特色、应用情况和发展趋势。</a:t>
            </a:r>
          </a:p>
          <a:p>
            <a:pPr marL="378900">
              <a:lnSpc>
                <a:spcPct val="120000"/>
              </a:lnSpc>
              <a:spcBef>
                <a:spcPts val="576"/>
              </a:spcBef>
              <a:buClrTx/>
              <a:buFont typeface="Arial" panose="020B0604020202020204" pitchFamily="34" charset="0"/>
              <a:buChar char="•"/>
              <a:defRPr/>
            </a:pPr>
            <a:r>
              <a:rPr lang="en-US" altLang="zh-CN" sz="2400" dirty="0">
                <a:solidFill>
                  <a:srgbClr val="0000FF"/>
                </a:solidFill>
                <a:latin typeface="+mj-ea"/>
                <a:ea typeface="+mj-ea"/>
              </a:rPr>
              <a:t>1981</a:t>
            </a:r>
            <a:r>
              <a:rPr lang="zh-CN" altLang="en-US" sz="2400" dirty="0">
                <a:solidFill>
                  <a:srgbClr val="0000FF"/>
                </a:solidFill>
                <a:latin typeface="+mj-ea"/>
                <a:ea typeface="+mj-ea"/>
              </a:rPr>
              <a:t>年</a:t>
            </a:r>
            <a:r>
              <a:rPr lang="zh-CN" altLang="en-US" sz="2400" b="0" dirty="0">
                <a:effectLst/>
                <a:latin typeface="微软雅黑" panose="020B0503020204020204" pitchFamily="34" charset="-122"/>
                <a:ea typeface="微软雅黑" panose="020B0503020204020204" pitchFamily="34" charset="-122"/>
              </a:rPr>
              <a:t>：科研人员陆续回国汇报，政府部门逐步确立了我国应该尽快研究应用</a:t>
            </a:r>
            <a:r>
              <a:rPr lang="en" altLang="zh-CN" sz="2400" b="0" dirty="0">
                <a:effectLst/>
                <a:latin typeface="微软雅黑" panose="020B0503020204020204" pitchFamily="34" charset="-122"/>
                <a:ea typeface="微软雅黑" panose="020B0503020204020204" pitchFamily="34" charset="-122"/>
              </a:rPr>
              <a:t>UNIX</a:t>
            </a:r>
            <a:r>
              <a:rPr lang="zh-CN" altLang="en-US" sz="2400" b="0" dirty="0">
                <a:effectLst/>
                <a:latin typeface="微软雅黑" panose="020B0503020204020204" pitchFamily="34" charset="-122"/>
                <a:ea typeface="微软雅黑" panose="020B0503020204020204" pitchFamily="34" charset="-122"/>
              </a:rPr>
              <a:t>操作系统的方针。</a:t>
            </a:r>
          </a:p>
          <a:p>
            <a:pPr marL="378900">
              <a:lnSpc>
                <a:spcPct val="120000"/>
              </a:lnSpc>
              <a:spcBef>
                <a:spcPts val="576"/>
              </a:spcBef>
              <a:buClrTx/>
              <a:buFont typeface="Arial" panose="020B0604020202020204" pitchFamily="34" charset="0"/>
              <a:buChar char="•"/>
              <a:defRPr/>
            </a:pPr>
            <a:r>
              <a:rPr lang="en-US" altLang="zh-CN" sz="2400" dirty="0">
                <a:solidFill>
                  <a:srgbClr val="0000FF"/>
                </a:solidFill>
                <a:latin typeface="+mj-ea"/>
                <a:ea typeface="+mj-ea"/>
              </a:rPr>
              <a:t>1982</a:t>
            </a:r>
            <a:r>
              <a:rPr lang="zh-CN" altLang="en-US" sz="2400" dirty="0">
                <a:solidFill>
                  <a:srgbClr val="0000FF"/>
                </a:solidFill>
                <a:latin typeface="+mj-ea"/>
                <a:ea typeface="+mj-ea"/>
              </a:rPr>
              <a:t>年</a:t>
            </a:r>
            <a:r>
              <a:rPr lang="zh-CN" altLang="en-US" sz="2400" b="0" dirty="0">
                <a:effectLst/>
                <a:latin typeface="微软雅黑" panose="020B0503020204020204" pitchFamily="34" charset="-122"/>
                <a:ea typeface="微软雅黑" panose="020B0503020204020204" pitchFamily="34" charset="-122"/>
              </a:rPr>
              <a:t>：确认因</a:t>
            </a:r>
            <a:r>
              <a:rPr lang="en" altLang="zh-CN" sz="2400" b="0" dirty="0">
                <a:effectLst/>
                <a:latin typeface="微软雅黑" panose="020B0503020204020204" pitchFamily="34" charset="-122"/>
                <a:ea typeface="微软雅黑" panose="020B0503020204020204" pitchFamily="34" charset="-122"/>
              </a:rPr>
              <a:t>UNIX</a:t>
            </a:r>
            <a:r>
              <a:rPr lang="zh-CN" altLang="en-US" sz="2400" b="0" dirty="0">
                <a:effectLst/>
                <a:latin typeface="微软雅黑" panose="020B0503020204020204" pitchFamily="34" charset="-122"/>
                <a:ea typeface="微软雅黑" panose="020B0503020204020204" pitchFamily="34" charset="-122"/>
              </a:rPr>
              <a:t>操作系统是高技术战略性产品，所以“巴黎统筹委员会”禁止向中国出口。</a:t>
            </a:r>
          </a:p>
          <a:p>
            <a:pPr marL="378900">
              <a:lnSpc>
                <a:spcPct val="120000"/>
              </a:lnSpc>
              <a:spcBef>
                <a:spcPts val="576"/>
              </a:spcBef>
              <a:buClrTx/>
              <a:buFont typeface="Arial" panose="020B0604020202020204" pitchFamily="34" charset="0"/>
              <a:buChar char="•"/>
              <a:defRPr/>
            </a:pPr>
            <a:r>
              <a:rPr lang="en-US" altLang="zh-CN" sz="2400" dirty="0">
                <a:solidFill>
                  <a:srgbClr val="0000FF"/>
                </a:solidFill>
                <a:latin typeface="+mj-ea"/>
                <a:ea typeface="+mj-ea"/>
              </a:rPr>
              <a:t>1983</a:t>
            </a:r>
            <a:r>
              <a:rPr lang="zh-CN" altLang="en-US" sz="2400" dirty="0">
                <a:solidFill>
                  <a:srgbClr val="0000FF"/>
                </a:solidFill>
                <a:latin typeface="+mj-ea"/>
                <a:ea typeface="+mj-ea"/>
              </a:rPr>
              <a:t>年</a:t>
            </a:r>
            <a:r>
              <a:rPr lang="zh-CN" altLang="en-US" sz="2400" b="0" dirty="0">
                <a:effectLst/>
                <a:latin typeface="微软雅黑" panose="020B0503020204020204" pitchFamily="34" charset="-122"/>
                <a:ea typeface="微软雅黑" panose="020B0503020204020204" pitchFamily="34" charset="-122"/>
              </a:rPr>
              <a:t>：由国家计委、国家经委、国家科委和财政部四部委联合下达了国家第六个五年计划重大科技攻关项目。</a:t>
            </a:r>
          </a:p>
          <a:p>
            <a:pPr marL="378900" indent="0">
              <a:lnSpc>
                <a:spcPct val="120000"/>
              </a:lnSpc>
              <a:spcBef>
                <a:spcPts val="576"/>
              </a:spcBef>
              <a:buNone/>
              <a:defRPr/>
            </a:pPr>
            <a:endParaRPr lang="zh-CN" altLang="en-US" sz="1800" b="0" dirty="0">
              <a:effectLst/>
              <a:latin typeface="黑体" panose="02010609060101010101" pitchFamily="49" charset="-122"/>
              <a:ea typeface="黑体" panose="02010609060101010101" pitchFamily="49" charset="-122"/>
            </a:endParaRPr>
          </a:p>
        </p:txBody>
      </p:sp>
      <p:sp>
        <p:nvSpPr>
          <p:cNvPr id="5" name="Rectangle 2"/>
          <p:cNvSpPr txBox="1">
            <a:spLocks noChangeArrowheads="1"/>
          </p:cNvSpPr>
          <p:nvPr/>
        </p:nvSpPr>
        <p:spPr>
          <a:xfrm>
            <a:off x="1139686" y="398221"/>
            <a:ext cx="7485028" cy="70246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补充：</a:t>
            </a:r>
            <a:r>
              <a:rPr lang="zh-CN" altLang="en-US" sz="3200" b="1" dirty="0">
                <a:solidFill>
                  <a:srgbClr val="C00000"/>
                </a:solidFill>
              </a:rPr>
              <a:t>我国</a:t>
            </a:r>
            <a:r>
              <a:rPr lang="en-US" altLang="zh-CN" sz="3200" b="1" dirty="0">
                <a:solidFill>
                  <a:srgbClr val="C00000"/>
                </a:solidFill>
              </a:rPr>
              <a:t>UNIX</a:t>
            </a:r>
            <a:r>
              <a:rPr lang="zh-CN" altLang="en-US" sz="3200" b="1" dirty="0">
                <a:solidFill>
                  <a:srgbClr val="C00000"/>
                </a:solidFill>
              </a:rPr>
              <a:t>操作系统的研发过程</a:t>
            </a:r>
          </a:p>
          <a:p>
            <a:pPr>
              <a:defRPr/>
            </a:pPr>
            <a:endPar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1982766"/>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39686" y="398221"/>
            <a:ext cx="7485028" cy="70246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补充：</a:t>
            </a:r>
            <a:r>
              <a:rPr lang="zh-CN" altLang="en-US" sz="3200" b="1" dirty="0">
                <a:solidFill>
                  <a:srgbClr val="C00000"/>
                </a:solidFill>
              </a:rPr>
              <a:t>我国</a:t>
            </a:r>
            <a:r>
              <a:rPr lang="en-US" altLang="zh-CN" sz="3200" b="1" dirty="0">
                <a:solidFill>
                  <a:srgbClr val="C00000"/>
                </a:solidFill>
              </a:rPr>
              <a:t>UNIX</a:t>
            </a:r>
            <a:r>
              <a:rPr lang="zh-CN" altLang="en-US" sz="3200" b="1" dirty="0">
                <a:solidFill>
                  <a:srgbClr val="C00000"/>
                </a:solidFill>
              </a:rPr>
              <a:t>操作系统的研发过程</a:t>
            </a:r>
          </a:p>
          <a:p>
            <a:pPr>
              <a:defRPr/>
            </a:pPr>
            <a:endPar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A0B5EC4D-F934-0D4D-8ECB-ED0774C58C7A}"/>
              </a:ext>
            </a:extLst>
          </p:cNvPr>
          <p:cNvSpPr txBox="1"/>
          <p:nvPr/>
        </p:nvSpPr>
        <p:spPr>
          <a:xfrm>
            <a:off x="825190" y="1211319"/>
            <a:ext cx="8040030" cy="2677656"/>
          </a:xfrm>
          <a:prstGeom prst="rect">
            <a:avLst/>
          </a:prstGeom>
          <a:noFill/>
        </p:spPr>
        <p:txBody>
          <a:bodyPr wrap="square" rtlCol="0">
            <a:spAutoFit/>
          </a:bodyPr>
          <a:lstStyle/>
          <a:p>
            <a:r>
              <a:rPr lang="en-US" altLang="zh-CN" sz="2400" b="1" dirty="0">
                <a:solidFill>
                  <a:srgbClr val="0000FF"/>
                </a:solidFill>
                <a:latin typeface="+mj-ea"/>
                <a:ea typeface="+mj-ea"/>
              </a:rPr>
              <a:t>1984</a:t>
            </a:r>
            <a:r>
              <a:rPr lang="zh-CN" altLang="en-US" sz="2400" b="1" dirty="0">
                <a:solidFill>
                  <a:srgbClr val="0000FF"/>
                </a:solidFill>
                <a:latin typeface="+mj-ea"/>
                <a:ea typeface="+mj-ea"/>
              </a:rPr>
              <a:t>年：</a:t>
            </a:r>
            <a:endParaRPr lang="en-US" altLang="zh-CN" sz="2400" b="1" dirty="0">
              <a:solidFill>
                <a:srgbClr val="0000FF"/>
              </a:solidFill>
              <a:latin typeface="+mj-ea"/>
              <a:ea typeface="+mj-ea"/>
            </a:endParaRPr>
          </a:p>
          <a:p>
            <a:r>
              <a:rPr lang="en-US" altLang="zh-CN" sz="2400" b="1" dirty="0">
                <a:latin typeface="+mj-ea"/>
                <a:ea typeface="+mj-ea"/>
              </a:rPr>
              <a:t>        </a:t>
            </a:r>
            <a:r>
              <a:rPr lang="zh-CN" altLang="en-US" sz="2400" dirty="0">
                <a:latin typeface="+mj-ea"/>
                <a:ea typeface="+mj-ea"/>
              </a:rPr>
              <a:t>获得了</a:t>
            </a:r>
            <a:r>
              <a:rPr lang="en-US" altLang="zh-CN" sz="2400" dirty="0">
                <a:latin typeface="+mj-ea"/>
                <a:ea typeface="+mj-ea"/>
              </a:rPr>
              <a:t>UNIX  V7</a:t>
            </a:r>
            <a:r>
              <a:rPr lang="zh-CN" altLang="en-US" sz="2400" dirty="0">
                <a:latin typeface="+mj-ea"/>
                <a:ea typeface="+mj-ea"/>
              </a:rPr>
              <a:t>操作系统的源代码。</a:t>
            </a:r>
            <a:endParaRPr lang="en-US" altLang="zh-CN" sz="2400" dirty="0">
              <a:latin typeface="+mj-ea"/>
              <a:ea typeface="+mj-ea"/>
            </a:endParaRPr>
          </a:p>
          <a:p>
            <a:endParaRPr lang="en-US" altLang="zh-CN" sz="2400" b="1" dirty="0">
              <a:latin typeface="+mj-ea"/>
              <a:ea typeface="+mj-ea"/>
            </a:endParaRPr>
          </a:p>
          <a:p>
            <a:r>
              <a:rPr lang="en-US" altLang="zh-CN" sz="2400" b="1" dirty="0">
                <a:solidFill>
                  <a:srgbClr val="0000FF"/>
                </a:solidFill>
                <a:latin typeface="+mj-ea"/>
                <a:ea typeface="+mj-ea"/>
              </a:rPr>
              <a:t>1985</a:t>
            </a:r>
            <a:r>
              <a:rPr lang="zh-CN" altLang="en-US" sz="2400" b="1" dirty="0">
                <a:solidFill>
                  <a:srgbClr val="0000FF"/>
                </a:solidFill>
                <a:latin typeface="+mj-ea"/>
                <a:ea typeface="+mj-ea"/>
              </a:rPr>
              <a:t>年：</a:t>
            </a:r>
            <a:endParaRPr lang="en-US" altLang="zh-CN" sz="2400" b="1" dirty="0">
              <a:solidFill>
                <a:srgbClr val="0000FF"/>
              </a:solidFill>
              <a:latin typeface="+mj-ea"/>
              <a:ea typeface="+mj-ea"/>
            </a:endParaRPr>
          </a:p>
          <a:p>
            <a:r>
              <a:rPr lang="en-US" altLang="zh-CN" sz="2400" dirty="0">
                <a:latin typeface="+mj-ea"/>
                <a:ea typeface="+mj-ea"/>
              </a:rPr>
              <a:t>        </a:t>
            </a:r>
            <a:r>
              <a:rPr lang="zh-CN" altLang="en-US" sz="2400" dirty="0">
                <a:latin typeface="+mj-ea"/>
                <a:ea typeface="+mj-ea"/>
              </a:rPr>
              <a:t>撰写出</a:t>
            </a:r>
            <a:r>
              <a:rPr lang="en-US" altLang="zh-CN" sz="2400" dirty="0">
                <a:latin typeface="+mj-ea"/>
                <a:ea typeface="+mj-ea"/>
              </a:rPr>
              <a:t>UNIX  V7</a:t>
            </a:r>
            <a:r>
              <a:rPr lang="zh-CN" altLang="en-US" sz="2400" dirty="0">
                <a:latin typeface="+mj-ea"/>
                <a:ea typeface="+mj-ea"/>
              </a:rPr>
              <a:t>操作系统的内核分析报告。至此，中国已完全掌握的</a:t>
            </a:r>
            <a:r>
              <a:rPr lang="en-US" altLang="zh-CN" sz="2400" dirty="0">
                <a:latin typeface="+mj-ea"/>
                <a:ea typeface="+mj-ea"/>
              </a:rPr>
              <a:t>UNIX</a:t>
            </a:r>
            <a:r>
              <a:rPr lang="zh-CN" altLang="en-US" sz="2400" dirty="0">
                <a:latin typeface="+mj-ea"/>
                <a:ea typeface="+mj-ea"/>
              </a:rPr>
              <a:t>操作系统的原理和内部结构，打破了西方国家对中国的封锁。</a:t>
            </a:r>
            <a:endParaRPr lang="en-US" altLang="zh-CN" sz="2400" dirty="0">
              <a:latin typeface="+mj-ea"/>
              <a:ea typeface="+mj-ea"/>
            </a:endParaRPr>
          </a:p>
        </p:txBody>
      </p:sp>
      <p:pic>
        <p:nvPicPr>
          <p:cNvPr id="6" name="图片 5">
            <a:extLst>
              <a:ext uri="{FF2B5EF4-FFF2-40B4-BE49-F238E27FC236}">
                <a16:creationId xmlns:a16="http://schemas.microsoft.com/office/drawing/2014/main" id="{A6C4E976-5191-E849-8C35-2327353043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878" y="3888975"/>
            <a:ext cx="3905228" cy="2786315"/>
          </a:xfrm>
          <a:prstGeom prst="rect">
            <a:avLst/>
          </a:prstGeom>
        </p:spPr>
      </p:pic>
    </p:spTree>
    <p:extLst>
      <p:ext uri="{BB962C8B-B14F-4D97-AF65-F5344CB8AC3E}">
        <p14:creationId xmlns:p14="http://schemas.microsoft.com/office/powerpoint/2010/main" val="116991070"/>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39686" y="398221"/>
            <a:ext cx="7485028" cy="70246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补充：</a:t>
            </a:r>
            <a:r>
              <a:rPr lang="zh-CN" altLang="en-US" sz="3200" b="1" dirty="0">
                <a:solidFill>
                  <a:srgbClr val="C00000"/>
                </a:solidFill>
              </a:rPr>
              <a:t>我国</a:t>
            </a:r>
            <a:r>
              <a:rPr lang="en-US" altLang="zh-CN" sz="3200" b="1" dirty="0">
                <a:solidFill>
                  <a:srgbClr val="C00000"/>
                </a:solidFill>
              </a:rPr>
              <a:t>UNIX</a:t>
            </a:r>
            <a:r>
              <a:rPr lang="zh-CN" altLang="en-US" sz="3200" b="1" dirty="0">
                <a:solidFill>
                  <a:srgbClr val="C00000"/>
                </a:solidFill>
              </a:rPr>
              <a:t>操作系统的研发过程</a:t>
            </a:r>
          </a:p>
          <a:p>
            <a:pPr>
              <a:defRPr/>
            </a:pPr>
            <a:endPar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6B54DA4-F57D-E24B-A1DA-3D017C76C2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977" y="1064850"/>
            <a:ext cx="3205449" cy="2287034"/>
          </a:xfrm>
          <a:prstGeom prst="rect">
            <a:avLst/>
          </a:prstGeom>
        </p:spPr>
      </p:pic>
      <p:pic>
        <p:nvPicPr>
          <p:cNvPr id="6" name="图片 5">
            <a:extLst>
              <a:ext uri="{FF2B5EF4-FFF2-40B4-BE49-F238E27FC236}">
                <a16:creationId xmlns:a16="http://schemas.microsoft.com/office/drawing/2014/main" id="{EF96C583-3218-734D-B7F6-B3FB777AEB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977" y="3506117"/>
            <a:ext cx="3205449" cy="2287034"/>
          </a:xfrm>
          <a:prstGeom prst="rect">
            <a:avLst/>
          </a:prstGeom>
        </p:spPr>
      </p:pic>
      <p:pic>
        <p:nvPicPr>
          <p:cNvPr id="7" name="图片 6">
            <a:extLst>
              <a:ext uri="{FF2B5EF4-FFF2-40B4-BE49-F238E27FC236}">
                <a16:creationId xmlns:a16="http://schemas.microsoft.com/office/drawing/2014/main" id="{3FD7AB8E-8AF7-F944-816C-DE0D9C1871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8979" y="1223267"/>
            <a:ext cx="3165043" cy="4436045"/>
          </a:xfrm>
          <a:prstGeom prst="rect">
            <a:avLst/>
          </a:prstGeom>
        </p:spPr>
      </p:pic>
    </p:spTree>
    <p:extLst>
      <p:ext uri="{BB962C8B-B14F-4D97-AF65-F5344CB8AC3E}">
        <p14:creationId xmlns:p14="http://schemas.microsoft.com/office/powerpoint/2010/main" val="1246189768"/>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139686" y="398221"/>
            <a:ext cx="7485028" cy="70246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补充：</a:t>
            </a:r>
            <a:r>
              <a:rPr lang="zh-CN" altLang="en-US" sz="3200" b="1" dirty="0">
                <a:solidFill>
                  <a:srgbClr val="C00000"/>
                </a:solidFill>
              </a:rPr>
              <a:t>我国</a:t>
            </a:r>
            <a:r>
              <a:rPr lang="en-US" altLang="zh-CN" sz="3200" b="1" dirty="0">
                <a:solidFill>
                  <a:srgbClr val="C00000"/>
                </a:solidFill>
              </a:rPr>
              <a:t>UNIX</a:t>
            </a:r>
            <a:r>
              <a:rPr lang="zh-CN" altLang="en-US" sz="3200" b="1" dirty="0">
                <a:solidFill>
                  <a:srgbClr val="C00000"/>
                </a:solidFill>
              </a:rPr>
              <a:t>操作系统的研发过程</a:t>
            </a:r>
          </a:p>
          <a:p>
            <a:pPr>
              <a:defRPr/>
            </a:pPr>
            <a:endParaRPr lang="zh-CN" altLang="en-US" sz="3000" b="1" dirty="0">
              <a:solidFill>
                <a:srgbClr val="4A66AC">
                  <a:lumMod val="7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090FCF4-4D89-A24D-9805-C9A3D07C3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21" y="1564045"/>
            <a:ext cx="2691629" cy="3673928"/>
          </a:xfrm>
          <a:prstGeom prst="rect">
            <a:avLst/>
          </a:prstGeom>
        </p:spPr>
      </p:pic>
      <p:sp>
        <p:nvSpPr>
          <p:cNvPr id="6" name="矩形 5">
            <a:extLst>
              <a:ext uri="{FF2B5EF4-FFF2-40B4-BE49-F238E27FC236}">
                <a16:creationId xmlns:a16="http://schemas.microsoft.com/office/drawing/2014/main" id="{65E33290-0FB8-4440-A2A5-9AD75B994FD5}"/>
              </a:ext>
            </a:extLst>
          </p:cNvPr>
          <p:cNvSpPr/>
          <p:nvPr/>
        </p:nvSpPr>
        <p:spPr>
          <a:xfrm>
            <a:off x="3424278" y="1564045"/>
            <a:ext cx="5463244" cy="4043543"/>
          </a:xfrm>
          <a:prstGeom prst="rect">
            <a:avLst/>
          </a:prstGeom>
        </p:spPr>
        <p:txBody>
          <a:bodyPr wrap="square">
            <a:spAutoFit/>
          </a:bodyPr>
          <a:lstStyle/>
          <a:p>
            <a:pPr>
              <a:lnSpc>
                <a:spcPct val="120000"/>
              </a:lnSpc>
            </a:pPr>
            <a:r>
              <a:rPr lang="en-US" altLang="zh-CN" sz="2400" b="1" dirty="0">
                <a:latin typeface="+mj-ea"/>
                <a:ea typeface="+mj-ea"/>
              </a:rPr>
              <a:t>       </a:t>
            </a:r>
            <a:r>
              <a:rPr lang="zh-CN" altLang="en-US" sz="2400" b="1" dirty="0">
                <a:latin typeface="+mj-ea"/>
                <a:ea typeface="+mj-ea"/>
              </a:rPr>
              <a:t>在这个项目中充分体现了我国科技人员在条件有限的环境下，为了国家的强盛和科技繁荣，不畏强权、艰苦奋斗、勇于拼搏、百折不挠的精神。 </a:t>
            </a:r>
            <a:endParaRPr lang="en-US" altLang="zh-CN" sz="2400" b="1" dirty="0">
              <a:latin typeface="+mj-ea"/>
              <a:ea typeface="+mj-ea"/>
            </a:endParaRPr>
          </a:p>
          <a:p>
            <a:pPr>
              <a:lnSpc>
                <a:spcPct val="120000"/>
              </a:lnSpc>
            </a:pPr>
            <a:r>
              <a:rPr lang="en-US" altLang="zh-CN" sz="2400" b="1" dirty="0">
                <a:latin typeface="+mj-ea"/>
                <a:ea typeface="+mj-ea"/>
              </a:rPr>
              <a:t>      </a:t>
            </a:r>
          </a:p>
          <a:p>
            <a:pPr>
              <a:lnSpc>
                <a:spcPct val="120000"/>
              </a:lnSpc>
            </a:pPr>
            <a:r>
              <a:rPr lang="en-US" altLang="zh-CN" sz="2400" b="1" dirty="0">
                <a:latin typeface="+mj-ea"/>
                <a:ea typeface="+mj-ea"/>
              </a:rPr>
              <a:t>       </a:t>
            </a:r>
            <a:r>
              <a:rPr lang="zh-CN" altLang="en-US" sz="2400" b="1" dirty="0">
                <a:latin typeface="+mj-ea"/>
                <a:ea typeface="+mj-ea"/>
              </a:rPr>
              <a:t>明白了一个道理：</a:t>
            </a:r>
            <a:r>
              <a:rPr lang="zh-CN" altLang="en-US" sz="2400" b="1" dirty="0">
                <a:solidFill>
                  <a:srgbClr val="C00000"/>
                </a:solidFill>
                <a:latin typeface="+mj-ea"/>
                <a:ea typeface="+mj-ea"/>
              </a:rPr>
              <a:t>只有自己掌握了核心技术，站在科技制高点上，才能摆脱对西方国家的依赖，才不会受制于人，才能够真正走自己的科技发展道路</a:t>
            </a:r>
            <a:r>
              <a:rPr lang="zh-CN" altLang="en-US" sz="2400" b="1" dirty="0">
                <a:latin typeface="+mj-ea"/>
                <a:ea typeface="+mj-ea"/>
              </a:rPr>
              <a:t>。</a:t>
            </a:r>
          </a:p>
        </p:txBody>
      </p:sp>
    </p:spTree>
    <p:extLst>
      <p:ext uri="{BB962C8B-B14F-4D97-AF65-F5344CB8AC3E}">
        <p14:creationId xmlns:p14="http://schemas.microsoft.com/office/powerpoint/2010/main" val="1480401117"/>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208D2C-4A24-4B54-913A-CEC6DB2C37C3}"/>
              </a:ext>
            </a:extLst>
          </p:cNvPr>
          <p:cNvSpPr>
            <a:spLocks noGrp="1"/>
          </p:cNvSpPr>
          <p:nvPr>
            <p:ph type="title"/>
          </p:nvPr>
        </p:nvSpPr>
        <p:spPr>
          <a:xfrm>
            <a:off x="2281745" y="1449581"/>
            <a:ext cx="3902075" cy="668780"/>
          </a:xfrm>
        </p:spPr>
        <p:txBody>
          <a:bodyPr/>
          <a:lstStyle/>
          <a:p>
            <a:pPr algn="ctr">
              <a:lnSpc>
                <a:spcPct val="90000"/>
              </a:lnSpc>
              <a:defRPr/>
            </a:pPr>
            <a:r>
              <a:rPr lang="zh-CN" altLang="en-US" sz="3000" dirty="0">
                <a:solidFill>
                  <a:srgbClr val="4A66AC">
                    <a:lumMod val="75000"/>
                  </a:srgbClr>
                </a:solidFill>
                <a:effectLst>
                  <a:outerShdw blurRad="38100" dist="38100" dir="2700000" algn="tl">
                    <a:srgbClr val="000000">
                      <a:alpha val="43137"/>
                    </a:srgbClr>
                  </a:outerShdw>
                </a:effectLst>
              </a:rPr>
              <a:t>作业</a:t>
            </a:r>
          </a:p>
        </p:txBody>
      </p:sp>
      <p:sp>
        <p:nvSpPr>
          <p:cNvPr id="4" name="Rectangle 4"/>
          <p:cNvSpPr txBox="1">
            <a:spLocks noChangeArrowheads="1"/>
          </p:cNvSpPr>
          <p:nvPr/>
        </p:nvSpPr>
        <p:spPr>
          <a:xfrm>
            <a:off x="640080" y="2118361"/>
            <a:ext cx="7491046" cy="1679916"/>
          </a:xfrm>
          <a:prstGeom prst="rect">
            <a:avLst/>
          </a:prstGeo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zh-CN" altLang="en-US" sz="3600"/>
              <a:t>书 第一章 习题</a:t>
            </a:r>
            <a:endParaRPr lang="en-US" altLang="zh-CN" sz="3600" dirty="0"/>
          </a:p>
          <a:p>
            <a:pPr>
              <a:buFont typeface="Wingdings" panose="05000000000000000000" pitchFamily="2" charset="2"/>
              <a:buNone/>
            </a:pPr>
            <a:r>
              <a:rPr lang="en-US" altLang="zh-CN" sz="3600" dirty="0"/>
              <a:t>1</a:t>
            </a:r>
            <a:r>
              <a:rPr lang="zh-CN" altLang="en-US" sz="3600" dirty="0"/>
              <a:t>，</a:t>
            </a:r>
            <a:r>
              <a:rPr lang="en-US" altLang="zh-CN" sz="3600" dirty="0"/>
              <a:t>5</a:t>
            </a:r>
            <a:r>
              <a:rPr lang="zh-CN" altLang="en-US" sz="3600" dirty="0"/>
              <a:t>，</a:t>
            </a:r>
            <a:r>
              <a:rPr lang="en-US" altLang="zh-CN" sz="3600" dirty="0"/>
              <a:t>6</a:t>
            </a:r>
            <a:r>
              <a:rPr lang="zh-CN" altLang="en-US" sz="3600" dirty="0"/>
              <a:t>，</a:t>
            </a:r>
            <a:r>
              <a:rPr lang="en-US" altLang="zh-CN" sz="3600" dirty="0"/>
              <a:t>8</a:t>
            </a:r>
            <a:r>
              <a:rPr lang="zh-CN" altLang="en-US" sz="3600" dirty="0"/>
              <a:t>，</a:t>
            </a:r>
            <a:r>
              <a:rPr lang="en-US" altLang="zh-CN" sz="3600" dirty="0"/>
              <a:t>10-11</a:t>
            </a:r>
            <a:r>
              <a:rPr lang="zh-CN" altLang="en-US" sz="3600" dirty="0"/>
              <a:t>，</a:t>
            </a:r>
            <a:r>
              <a:rPr lang="en-US" altLang="zh-CN" sz="3600" dirty="0"/>
              <a:t>15-18</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9128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内容占位符 2"/>
          <p:cNvSpPr>
            <a:spLocks noGrp="1"/>
          </p:cNvSpPr>
          <p:nvPr>
            <p:ph idx="1"/>
          </p:nvPr>
        </p:nvSpPr>
        <p:spPr>
          <a:xfrm>
            <a:off x="478318" y="1167381"/>
            <a:ext cx="6775922" cy="5008132"/>
          </a:xfrm>
        </p:spPr>
        <p:txBody>
          <a:bodyPr>
            <a:noAutofit/>
          </a:bodyPr>
          <a:lstStyle/>
          <a:p>
            <a:pPr eaLnBrk="1" hangingPunct="1">
              <a:lnSpc>
                <a:spcPct val="100000"/>
              </a:lnSpc>
              <a:spcBef>
                <a:spcPts val="0"/>
              </a:spcBef>
            </a:pPr>
            <a:r>
              <a:rPr lang="zh-CN" altLang="en-US" sz="2400" dirty="0">
                <a:latin typeface="Microsoft YaHei" panose="020B0503020204020204" pitchFamily="34" charset="-122"/>
                <a:ea typeface="Microsoft YaHei" panose="020B0503020204020204" pitchFamily="34" charset="-122"/>
              </a:rPr>
              <a:t>总学时：</a:t>
            </a:r>
            <a:r>
              <a:rPr lang="en-US" altLang="zh-CN" sz="2400" dirty="0">
                <a:latin typeface="Microsoft YaHei" panose="020B0503020204020204" pitchFamily="34" charset="-122"/>
                <a:ea typeface="Microsoft YaHei" panose="020B0503020204020204" pitchFamily="34" charset="-122"/>
              </a:rPr>
              <a:t>80</a:t>
            </a:r>
            <a:r>
              <a:rPr lang="zh-CN" altLang="en-US" sz="2400" dirty="0">
                <a:latin typeface="Microsoft YaHei" panose="020B0503020204020204" pitchFamily="34" charset="-122"/>
                <a:ea typeface="Microsoft YaHei" panose="020B0503020204020204" pitchFamily="34" charset="-122"/>
              </a:rPr>
              <a:t>（上课</a:t>
            </a:r>
            <a:r>
              <a:rPr lang="en-US" altLang="zh-CN" sz="2400" dirty="0">
                <a:latin typeface="Microsoft YaHei" panose="020B0503020204020204" pitchFamily="34" charset="-122"/>
                <a:ea typeface="Microsoft YaHei" panose="020B0503020204020204" pitchFamily="34" charset="-122"/>
              </a:rPr>
              <a:t>56</a:t>
            </a:r>
            <a:r>
              <a:rPr lang="zh-CN" altLang="en-US" sz="2400" dirty="0">
                <a:latin typeface="Microsoft YaHei" panose="020B0503020204020204" pitchFamily="34" charset="-122"/>
                <a:ea typeface="Microsoft YaHei" panose="020B0503020204020204" pitchFamily="34" charset="-122"/>
              </a:rPr>
              <a:t>学时、上机</a:t>
            </a:r>
            <a:r>
              <a:rPr lang="en-US" altLang="zh-CN" sz="2400" dirty="0">
                <a:latin typeface="Microsoft YaHei" panose="020B0503020204020204" pitchFamily="34" charset="-122"/>
                <a:ea typeface="Microsoft YaHei" panose="020B0503020204020204" pitchFamily="34" charset="-122"/>
              </a:rPr>
              <a:t>24</a:t>
            </a:r>
            <a:r>
              <a:rPr lang="zh-CN" altLang="en-US" sz="2400" dirty="0">
                <a:latin typeface="Microsoft YaHei" panose="020B0503020204020204" pitchFamily="34" charset="-122"/>
                <a:ea typeface="Microsoft YaHei" panose="020B0503020204020204" pitchFamily="34" charset="-122"/>
              </a:rPr>
              <a:t>学时）</a:t>
            </a:r>
          </a:p>
          <a:p>
            <a:pPr lvl="1" eaLnBrk="1" hangingPunct="1">
              <a:lnSpc>
                <a:spcPct val="100000"/>
              </a:lnSpc>
              <a:spcBef>
                <a:spcPts val="0"/>
              </a:spcBef>
            </a:pPr>
            <a:r>
              <a:rPr lang="zh-CN" altLang="en-US" sz="2400" dirty="0">
                <a:highlight>
                  <a:srgbClr val="FFFF00"/>
                </a:highlight>
                <a:latin typeface="Microsoft YaHei" panose="020B0503020204020204" pitchFamily="34" charset="-122"/>
                <a:ea typeface="Microsoft YaHei" panose="020B0503020204020204" pitchFamily="34" charset="-122"/>
              </a:rPr>
              <a:t>第一章</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操作系统引论</a:t>
            </a:r>
            <a:r>
              <a:rPr lang="en-US" altLang="zh-CN" sz="2400" dirty="0">
                <a:latin typeface="Microsoft YaHei" panose="020B0503020204020204" pitchFamily="34" charset="-122"/>
                <a:ea typeface="Microsoft YaHei" panose="020B0503020204020204" pitchFamily="34" charset="-122"/>
              </a:rPr>
              <a:t>		</a:t>
            </a:r>
          </a:p>
          <a:p>
            <a:pPr lvl="1" eaLnBrk="1" hangingPunct="1">
              <a:lnSpc>
                <a:spcPct val="100000"/>
              </a:lnSpc>
              <a:spcBef>
                <a:spcPts val="0"/>
              </a:spcBef>
            </a:pPr>
            <a:r>
              <a:rPr lang="zh-CN" altLang="en-US" sz="2400" dirty="0">
                <a:highlight>
                  <a:srgbClr val="FFFF00"/>
                </a:highlight>
                <a:latin typeface="Microsoft YaHei" panose="020B0503020204020204" pitchFamily="34" charset="-122"/>
                <a:ea typeface="Microsoft YaHei" panose="020B0503020204020204" pitchFamily="34" charset="-122"/>
              </a:rPr>
              <a:t>第二章</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进程管理</a:t>
            </a:r>
            <a:r>
              <a:rPr lang="en-US" altLang="zh-CN" sz="2400" dirty="0">
                <a:latin typeface="Microsoft YaHei" panose="020B0503020204020204" pitchFamily="34" charset="-122"/>
                <a:ea typeface="Microsoft YaHei" panose="020B0503020204020204" pitchFamily="34" charset="-122"/>
              </a:rPr>
              <a:t>			</a:t>
            </a:r>
          </a:p>
          <a:p>
            <a:pPr lvl="1" eaLnBrk="1" hangingPunct="1">
              <a:lnSpc>
                <a:spcPct val="100000"/>
              </a:lnSpc>
              <a:spcBef>
                <a:spcPts val="0"/>
              </a:spcBef>
            </a:pPr>
            <a:r>
              <a:rPr lang="zh-CN" altLang="en-US" sz="2400" dirty="0">
                <a:highlight>
                  <a:srgbClr val="FFFF00"/>
                </a:highlight>
                <a:latin typeface="Microsoft YaHei" panose="020B0503020204020204" pitchFamily="34" charset="-122"/>
                <a:ea typeface="Microsoft YaHei" panose="020B0503020204020204" pitchFamily="34" charset="-122"/>
              </a:rPr>
              <a:t>第三章</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处理器调度与死锁</a:t>
            </a:r>
            <a:r>
              <a:rPr lang="en-US" altLang="zh-CN" sz="2400" dirty="0">
                <a:latin typeface="Microsoft YaHei" panose="020B0503020204020204" pitchFamily="34" charset="-122"/>
                <a:ea typeface="Microsoft YaHei" panose="020B0503020204020204" pitchFamily="34" charset="-122"/>
              </a:rPr>
              <a:t>	</a:t>
            </a:r>
          </a:p>
          <a:p>
            <a:pPr lvl="1">
              <a:lnSpc>
                <a:spcPct val="100000"/>
              </a:lnSpc>
              <a:spcBef>
                <a:spcPts val="0"/>
              </a:spcBef>
            </a:pPr>
            <a:r>
              <a:rPr lang="zh-CN" altLang="en-US" sz="2400" dirty="0">
                <a:highlight>
                  <a:srgbClr val="FFFF00"/>
                </a:highlight>
                <a:latin typeface="Microsoft YaHei" panose="020B0503020204020204" pitchFamily="34" charset="-122"/>
                <a:ea typeface="Microsoft YaHei" panose="020B0503020204020204" pitchFamily="34" charset="-122"/>
              </a:rPr>
              <a:t>第四章</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存储器管理</a:t>
            </a:r>
            <a:endParaRPr lang="en-US" altLang="zh-CN" sz="2400" dirty="0">
              <a:latin typeface="Microsoft YaHei" panose="020B0503020204020204" pitchFamily="34" charset="-122"/>
              <a:ea typeface="Microsoft YaHei" panose="020B0503020204020204" pitchFamily="34" charset="-122"/>
            </a:endParaRPr>
          </a:p>
          <a:p>
            <a:pPr lvl="1" eaLnBrk="1" hangingPunct="1">
              <a:lnSpc>
                <a:spcPct val="100000"/>
              </a:lnSpc>
              <a:spcBef>
                <a:spcPts val="0"/>
              </a:spcBef>
            </a:pPr>
            <a:r>
              <a:rPr lang="zh-CN" altLang="en-US" sz="2400" dirty="0">
                <a:highlight>
                  <a:srgbClr val="FFFF00"/>
                </a:highlight>
                <a:latin typeface="Microsoft YaHei" panose="020B0503020204020204" pitchFamily="34" charset="-122"/>
                <a:ea typeface="Microsoft YaHei" panose="020B0503020204020204" pitchFamily="34" charset="-122"/>
              </a:rPr>
              <a:t>第五章</a:t>
            </a:r>
            <a:r>
              <a:rPr lang="zh-CN" altLang="en-US" sz="2400" dirty="0">
                <a:latin typeface="Microsoft YaHei" panose="020B0503020204020204" pitchFamily="34" charset="-122"/>
                <a:ea typeface="Microsoft YaHei" panose="020B0503020204020204" pitchFamily="34" charset="-122"/>
              </a:rPr>
              <a:t>     输入输出系统</a:t>
            </a:r>
            <a:endParaRPr lang="en-US" altLang="zh-CN" sz="2400" dirty="0">
              <a:latin typeface="Microsoft YaHei" panose="020B0503020204020204" pitchFamily="34" charset="-122"/>
              <a:ea typeface="Microsoft YaHei" panose="020B0503020204020204" pitchFamily="34" charset="-122"/>
            </a:endParaRPr>
          </a:p>
          <a:p>
            <a:pPr lvl="1">
              <a:lnSpc>
                <a:spcPct val="100000"/>
              </a:lnSpc>
              <a:spcBef>
                <a:spcPts val="0"/>
              </a:spcBef>
            </a:pPr>
            <a:r>
              <a:rPr lang="zh-CN" altLang="en-US" sz="2400" dirty="0">
                <a:highlight>
                  <a:srgbClr val="FFFF00"/>
                </a:highlight>
                <a:latin typeface="Microsoft YaHei" panose="020B0503020204020204" pitchFamily="34" charset="-122"/>
                <a:ea typeface="Microsoft YaHei" panose="020B0503020204020204" pitchFamily="34" charset="-122"/>
              </a:rPr>
              <a:t>第六章</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文件及文件系统</a:t>
            </a:r>
            <a:endParaRPr lang="en-US" altLang="zh-CN" sz="2400" dirty="0">
              <a:latin typeface="Microsoft YaHei" panose="020B0503020204020204" pitchFamily="34" charset="-122"/>
              <a:ea typeface="Microsoft YaHei" panose="020B0503020204020204" pitchFamily="34" charset="-122"/>
            </a:endParaRPr>
          </a:p>
          <a:p>
            <a:pPr lvl="1">
              <a:lnSpc>
                <a:spcPct val="100000"/>
              </a:lnSpc>
              <a:spcBef>
                <a:spcPts val="0"/>
              </a:spcBef>
            </a:pPr>
            <a:r>
              <a:rPr lang="zh-CN" altLang="en-US" sz="2400" dirty="0">
                <a:latin typeface="Microsoft YaHei" panose="020B0503020204020204" pitchFamily="34" charset="-122"/>
                <a:ea typeface="Microsoft YaHei" panose="020B0503020204020204" pitchFamily="34" charset="-122"/>
              </a:rPr>
              <a:t>第七章     </a:t>
            </a:r>
            <a:r>
              <a:rPr lang="en-US" altLang="zh-CN" sz="2400" dirty="0">
                <a:latin typeface="Microsoft YaHei" panose="020B0503020204020204" pitchFamily="34" charset="-122"/>
                <a:ea typeface="Microsoft YaHei" panose="020B0503020204020204" pitchFamily="34" charset="-122"/>
              </a:rPr>
              <a:t>UNIX/Linux</a:t>
            </a:r>
            <a:r>
              <a:rPr lang="zh-CN" altLang="en-US" sz="2400" dirty="0">
                <a:latin typeface="Microsoft YaHei" panose="020B0503020204020204" pitchFamily="34" charset="-122"/>
                <a:ea typeface="Microsoft YaHei" panose="020B0503020204020204" pitchFamily="34" charset="-122"/>
              </a:rPr>
              <a:t>系统入门</a:t>
            </a:r>
            <a:endParaRPr lang="en-US" altLang="zh-CN" sz="2400" dirty="0">
              <a:latin typeface="Microsoft YaHei" panose="020B0503020204020204" pitchFamily="34" charset="-122"/>
              <a:ea typeface="Microsoft YaHei" panose="020B0503020204020204" pitchFamily="34" charset="-122"/>
            </a:endParaRPr>
          </a:p>
          <a:p>
            <a:pPr lvl="1">
              <a:lnSpc>
                <a:spcPct val="100000"/>
              </a:lnSpc>
              <a:spcBef>
                <a:spcPts val="0"/>
              </a:spcBef>
            </a:pPr>
            <a:r>
              <a:rPr lang="zh-CN" altLang="en-US" sz="2400" dirty="0">
                <a:latin typeface="Microsoft YaHei" panose="020B0503020204020204" pitchFamily="34" charset="-122"/>
                <a:ea typeface="Microsoft YaHei" panose="020B0503020204020204" pitchFamily="34" charset="-122"/>
              </a:rPr>
              <a:t>第八章     </a:t>
            </a:r>
            <a:r>
              <a:rPr lang="en-US" altLang="zh-CN" sz="2400" dirty="0"/>
              <a:t>shell</a:t>
            </a:r>
            <a:r>
              <a:rPr lang="zh-CN" altLang="zh-CN" sz="2400" dirty="0"/>
              <a:t>的交互功能与</a:t>
            </a:r>
            <a:r>
              <a:rPr lang="en-US" altLang="zh-CN" sz="2400" dirty="0"/>
              <a:t>shell</a:t>
            </a:r>
            <a:r>
              <a:rPr lang="zh-CN" altLang="zh-CN" sz="2400" dirty="0"/>
              <a:t>程序设计</a:t>
            </a:r>
            <a:r>
              <a:rPr lang="en-US" altLang="zh-CN" sz="2400" dirty="0">
                <a:latin typeface="Microsoft YaHei" panose="020B0503020204020204" pitchFamily="34" charset="-122"/>
                <a:ea typeface="Microsoft YaHei" panose="020B0503020204020204" pitchFamily="34" charset="-122"/>
              </a:rPr>
              <a:t>	</a:t>
            </a:r>
          </a:p>
          <a:p>
            <a:pPr lvl="1">
              <a:lnSpc>
                <a:spcPct val="100000"/>
              </a:lnSpc>
              <a:spcBef>
                <a:spcPts val="0"/>
              </a:spcBef>
            </a:pPr>
            <a:r>
              <a:rPr lang="zh-CN" altLang="en-US" sz="2400" dirty="0">
                <a:latin typeface="Microsoft YaHei" panose="020B0503020204020204" pitchFamily="34" charset="-122"/>
                <a:ea typeface="Microsoft YaHei" panose="020B0503020204020204" pitchFamily="34" charset="-122"/>
              </a:rPr>
              <a:t>第九章     文件操作与权限管理</a:t>
            </a:r>
            <a:endParaRPr lang="en-US" altLang="zh-CN" sz="2400" dirty="0">
              <a:latin typeface="Microsoft YaHei" panose="020B0503020204020204" pitchFamily="34" charset="-122"/>
              <a:ea typeface="Microsoft YaHei" panose="020B0503020204020204" pitchFamily="34" charset="-122"/>
            </a:endParaRPr>
          </a:p>
          <a:p>
            <a:pPr lvl="1">
              <a:lnSpc>
                <a:spcPct val="100000"/>
              </a:lnSpc>
              <a:spcBef>
                <a:spcPts val="0"/>
              </a:spcBef>
            </a:pPr>
            <a:r>
              <a:rPr lang="zh-CN" altLang="en-US" sz="2400" dirty="0">
                <a:latin typeface="Microsoft YaHei" panose="020B0503020204020204" pitchFamily="34" charset="-122"/>
                <a:ea typeface="Microsoft YaHei" panose="020B0503020204020204" pitchFamily="34" charset="-122"/>
              </a:rPr>
              <a:t>第十章     </a:t>
            </a:r>
            <a:r>
              <a:rPr lang="zh-CN" altLang="zh-CN" sz="2400" dirty="0"/>
              <a:t>进程运行与监控 </a:t>
            </a:r>
            <a:endParaRPr lang="en-US" altLang="zh-CN" sz="2400" dirty="0">
              <a:latin typeface="Microsoft YaHei" panose="020B0503020204020204" pitchFamily="34" charset="-122"/>
              <a:ea typeface="Microsoft YaHei" panose="020B0503020204020204" pitchFamily="34" charset="-122"/>
            </a:endParaRPr>
          </a:p>
          <a:p>
            <a:pPr lvl="1">
              <a:lnSpc>
                <a:spcPct val="100000"/>
              </a:lnSpc>
              <a:spcBef>
                <a:spcPts val="0"/>
              </a:spcBef>
            </a:pPr>
            <a:r>
              <a:rPr lang="zh-CN" altLang="en-US" sz="2400" dirty="0">
                <a:latin typeface="Microsoft YaHei" panose="020B0503020204020204" pitchFamily="34" charset="-122"/>
                <a:ea typeface="Microsoft YaHei" panose="020B0503020204020204" pitchFamily="34" charset="-122"/>
              </a:rPr>
              <a:t>第十一章  操作系统接口与应用开发       </a:t>
            </a:r>
            <a:endParaRPr lang="en-US" altLang="zh-CN" sz="2400" dirty="0">
              <a:latin typeface="Microsoft YaHei" panose="020B0503020204020204" pitchFamily="34" charset="-122"/>
              <a:ea typeface="Microsoft YaHei" panose="020B0503020204020204" pitchFamily="34" charset="-122"/>
            </a:endParaRPr>
          </a:p>
          <a:p>
            <a:pPr lvl="1">
              <a:lnSpc>
                <a:spcPct val="100000"/>
              </a:lnSpc>
              <a:spcBef>
                <a:spcPts val="0"/>
              </a:spcBef>
            </a:pPr>
            <a:r>
              <a:rPr lang="zh-CN" altLang="en-US" sz="2400" dirty="0">
                <a:latin typeface="Microsoft YaHei" panose="020B0503020204020204" pitchFamily="34" charset="-122"/>
                <a:ea typeface="Microsoft YaHei" panose="020B0503020204020204" pitchFamily="34" charset="-122"/>
              </a:rPr>
              <a:t>第十二章  线程与线程控制   </a:t>
            </a:r>
          </a:p>
          <a:p>
            <a:pPr marL="342900" lvl="1" indent="0">
              <a:lnSpc>
                <a:spcPct val="100000"/>
              </a:lnSpc>
              <a:spcBef>
                <a:spcPts val="0"/>
              </a:spcBef>
              <a:buNone/>
            </a:pPr>
            <a:endParaRPr lang="en-US" altLang="zh-CN" sz="2200" dirty="0">
              <a:latin typeface="Microsoft YaHei" panose="020B0503020204020204" pitchFamily="34" charset="-122"/>
              <a:ea typeface="Microsoft YaHei" panose="020B0503020204020204" pitchFamily="34" charset="-122"/>
            </a:endParaRPr>
          </a:p>
        </p:txBody>
      </p:sp>
      <p:sp>
        <p:nvSpPr>
          <p:cNvPr id="8194" name="标题 1"/>
          <p:cNvSpPr>
            <a:spLocks noGrp="1"/>
          </p:cNvSpPr>
          <p:nvPr>
            <p:ph type="title" idx="4294967295"/>
          </p:nvPr>
        </p:nvSpPr>
        <p:spPr>
          <a:xfrm>
            <a:off x="1219200" y="242888"/>
            <a:ext cx="4953000" cy="703262"/>
          </a:xfrm>
          <a:prstGeom prst="rect">
            <a:avLst/>
          </a:prstGeom>
        </p:spPr>
        <p:txBody>
          <a:bodyPr>
            <a:normAutofit/>
          </a:bodyPr>
          <a:lstStyle/>
          <a:p>
            <a:pPr>
              <a:defRPr/>
            </a:pPr>
            <a:r>
              <a:rPr lang="zh-CN" altLang="en-US" sz="3200" b="1" dirty="0">
                <a:solidFill>
                  <a:srgbClr val="4A66AC">
                    <a:lumMod val="75000"/>
                  </a:srgbClr>
                </a:solidFill>
                <a:latin typeface="微软雅黑" panose="020B0503020204020204" pitchFamily="34" charset="-122"/>
                <a:ea typeface="微软雅黑" panose="020B0503020204020204" pitchFamily="34" charset="-122"/>
              </a:rPr>
              <a:t>课程构成</a:t>
            </a:r>
          </a:p>
        </p:txBody>
      </p:sp>
      <p:sp>
        <p:nvSpPr>
          <p:cNvPr id="4" name="内容占位符 2">
            <a:extLst>
              <a:ext uri="{FF2B5EF4-FFF2-40B4-BE49-F238E27FC236}">
                <a16:creationId xmlns:a16="http://schemas.microsoft.com/office/drawing/2014/main" id="{81ADFAC2-2173-A64B-AEDC-738116F4E2C9}"/>
              </a:ext>
            </a:extLst>
          </p:cNvPr>
          <p:cNvSpPr txBox="1">
            <a:spLocks/>
          </p:cNvSpPr>
          <p:nvPr/>
        </p:nvSpPr>
        <p:spPr>
          <a:xfrm>
            <a:off x="6964753" y="1550566"/>
            <a:ext cx="1709530" cy="4624947"/>
          </a:xfrm>
          <a:prstGeom prst="rect">
            <a:avLst/>
          </a:prstGeom>
        </p:spPr>
        <p:txBody>
          <a:bodyPr>
            <a:no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1" indent="0">
              <a:lnSpc>
                <a:spcPct val="100000"/>
              </a:lnSpc>
              <a:spcBef>
                <a:spcPts val="0"/>
              </a:spcBef>
              <a:buNone/>
            </a:pPr>
            <a:r>
              <a:rPr lang="en-US" altLang="zh-CN" sz="2400" dirty="0">
                <a:latin typeface="Microsoft YaHei" panose="020B0503020204020204" pitchFamily="34" charset="-122"/>
                <a:ea typeface="Microsoft YaHei" panose="020B0503020204020204" pitchFamily="34" charset="-122"/>
              </a:rPr>
              <a:t>2</a:t>
            </a:r>
            <a:r>
              <a:rPr lang="zh-CN" altLang="zh-CN"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00000"/>
              </a:lnSpc>
              <a:spcBef>
                <a:spcPts val="0"/>
              </a:spcBef>
              <a:buNone/>
            </a:pPr>
            <a:r>
              <a:rPr lang="en-US" altLang="zh-CN" sz="2400" dirty="0">
                <a:latin typeface="Microsoft YaHei" panose="020B0503020204020204" pitchFamily="34" charset="-122"/>
                <a:ea typeface="Microsoft YaHei" panose="020B0503020204020204" pitchFamily="34" charset="-122"/>
              </a:rPr>
              <a:t>10</a:t>
            </a:r>
            <a:r>
              <a:rPr lang="zh-CN" altLang="zh-CN"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00000"/>
              </a:lnSpc>
              <a:spcBef>
                <a:spcPts val="0"/>
              </a:spcBef>
              <a:buNone/>
            </a:pPr>
            <a:r>
              <a:rPr lang="en-US" altLang="zh-CN" sz="2400" dirty="0">
                <a:latin typeface="Microsoft YaHei" panose="020B0503020204020204" pitchFamily="34" charset="-122"/>
                <a:ea typeface="Microsoft YaHei" panose="020B0503020204020204" pitchFamily="34" charset="-122"/>
              </a:rPr>
              <a:t>8</a:t>
            </a:r>
            <a:r>
              <a:rPr lang="zh-CN" altLang="zh-CN"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00000"/>
              </a:lnSpc>
              <a:spcBef>
                <a:spcPts val="0"/>
              </a:spcBef>
              <a:buNone/>
            </a:pPr>
            <a:r>
              <a:rPr lang="en-US" altLang="zh-CN" sz="2400" dirty="0">
                <a:latin typeface="Microsoft YaHei" panose="020B0503020204020204" pitchFamily="34" charset="-122"/>
                <a:ea typeface="Microsoft YaHei" panose="020B0503020204020204" pitchFamily="34" charset="-122"/>
              </a:rPr>
              <a:t>10</a:t>
            </a:r>
            <a:r>
              <a:rPr lang="zh-CN" altLang="zh-CN"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00000"/>
              </a:lnSpc>
              <a:spcBef>
                <a:spcPts val="0"/>
              </a:spcBef>
              <a:buNone/>
            </a:pPr>
            <a:r>
              <a:rPr lang="en-US" altLang="zh-CN" sz="2400" dirty="0">
                <a:latin typeface="Microsoft YaHei" panose="020B0503020204020204" pitchFamily="34" charset="-122"/>
                <a:ea typeface="Microsoft YaHei" panose="020B0503020204020204" pitchFamily="34" charset="-122"/>
              </a:rPr>
              <a:t>2</a:t>
            </a:r>
            <a:r>
              <a:rPr lang="zh-CN" altLang="zh-CN"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00000"/>
              </a:lnSpc>
              <a:spcBef>
                <a:spcPts val="0"/>
              </a:spcBef>
              <a:buNone/>
            </a:pPr>
            <a:r>
              <a:rPr lang="en-US" altLang="zh-CN" sz="2400" dirty="0">
                <a:latin typeface="Microsoft YaHei" panose="020B0503020204020204" pitchFamily="34" charset="-122"/>
                <a:ea typeface="Microsoft YaHei" panose="020B0503020204020204" pitchFamily="34" charset="-122"/>
              </a:rPr>
              <a:t>4</a:t>
            </a:r>
            <a:r>
              <a:rPr lang="zh-CN" altLang="zh-CN"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00000"/>
              </a:lnSpc>
              <a:spcBef>
                <a:spcPts val="0"/>
              </a:spcBef>
              <a:buNone/>
            </a:pP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00000"/>
              </a:lnSpc>
              <a:spcBef>
                <a:spcPts val="0"/>
              </a:spcBef>
              <a:buNone/>
            </a:pP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学时 </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00000"/>
              </a:lnSpc>
              <a:spcBef>
                <a:spcPts val="0"/>
              </a:spcBef>
              <a:buNone/>
            </a:pP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学时 </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00000"/>
              </a:lnSpc>
              <a:spcBef>
                <a:spcPts val="0"/>
              </a:spcBef>
              <a:buNone/>
            </a:pP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00000"/>
              </a:lnSpc>
              <a:spcBef>
                <a:spcPts val="0"/>
              </a:spcBef>
              <a:buNone/>
            </a:pPr>
            <a:r>
              <a:rPr lang="en-US" altLang="zh-CN" sz="2400" dirty="0">
                <a:latin typeface="Microsoft YaHei" panose="020B0503020204020204" pitchFamily="34" charset="-122"/>
                <a:ea typeface="Microsoft YaHei" panose="020B0503020204020204" pitchFamily="34" charset="-122"/>
              </a:rPr>
              <a:t>6</a:t>
            </a:r>
            <a:r>
              <a:rPr lang="zh-CN" altLang="en-US"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a:p>
            <a:pPr marL="342900" lvl="1" indent="0">
              <a:lnSpc>
                <a:spcPct val="100000"/>
              </a:lnSpc>
              <a:spcBef>
                <a:spcPts val="0"/>
              </a:spcBef>
              <a:buNone/>
            </a:pP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学时</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2550964"/>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01 软件工程概述 h5"/>
  <p:tag name="ISLIDE.GUIDESSETTING" val="{&quot;Id&quot;:&quot;GuidesStyle_Normal&quot;,&quot;Name&quot;:&quot;正常&quot;,&quot;HeaderHeight&quot;:15.0,&quot;FooterHeight&quot;:9.0,&quot;SideMargin&quot;:5.5,&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TIMING" val="|22.6"/>
</p:tagLst>
</file>

<file path=ppt/tags/tag3.xml><?xml version="1.0" encoding="utf-8"?>
<p:tagLst xmlns:a="http://schemas.openxmlformats.org/drawingml/2006/main" xmlns:r="http://schemas.openxmlformats.org/officeDocument/2006/relationships" xmlns:p="http://schemas.openxmlformats.org/presentationml/2006/main">
  <p:tag name="TIMING" val="|3.3|1.3|0|2.6|11.3|86.5"/>
</p:tagLst>
</file>

<file path=ppt/tags/tag4.xml><?xml version="1.0" encoding="utf-8"?>
<p:tagLst xmlns:a="http://schemas.openxmlformats.org/drawingml/2006/main" xmlns:r="http://schemas.openxmlformats.org/officeDocument/2006/relationships" xmlns:p="http://schemas.openxmlformats.org/presentationml/2006/main">
  <p:tag name="TIMING" val="|2.2|4.1|14.7|10.8|7.4|20.9"/>
</p:tagLst>
</file>

<file path=ppt/tags/tag5.xml><?xml version="1.0" encoding="utf-8"?>
<p:tagLst xmlns:a="http://schemas.openxmlformats.org/drawingml/2006/main" xmlns:r="http://schemas.openxmlformats.org/officeDocument/2006/relationships" xmlns:p="http://schemas.openxmlformats.org/presentationml/2006/main">
  <p:tag name="TIMING" val="|10.8|3.6|16.6|5.4|12.2|2.8|10.2|5.1|11.8|7.4|8.6"/>
</p:tagLst>
</file>

<file path=ppt/tags/tag6.xml><?xml version="1.0" encoding="utf-8"?>
<p:tagLst xmlns:a="http://schemas.openxmlformats.org/drawingml/2006/main" xmlns:r="http://schemas.openxmlformats.org/officeDocument/2006/relationships" xmlns:p="http://schemas.openxmlformats.org/presentationml/2006/main">
  <p:tag name="TIMING" val="|9.5|3.9|11.6|15.7|4.2|6.7|20.6"/>
</p:tagLst>
</file>

<file path=ppt/tags/tag7.xml><?xml version="1.0" encoding="utf-8"?>
<p:tagLst xmlns:a="http://schemas.openxmlformats.org/drawingml/2006/main" xmlns:r="http://schemas.openxmlformats.org/officeDocument/2006/relationships" xmlns:p="http://schemas.openxmlformats.org/presentationml/2006/main">
  <p:tag name="TIMING" val="|1.1|15.1|1.7|0.9|0.8|0.8|1.6|3.1|11.5|1.7|2.9|13.8|17.4"/>
</p:tagLst>
</file>

<file path=ppt/theme/theme1.xml><?xml version="1.0" encoding="utf-8"?>
<a:theme xmlns:a="http://schemas.openxmlformats.org/drawingml/2006/main" name="菱形网格 16x9">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19_TF03031015" id="{4D6D15B2-A3EB-4896-B32E-5E1845D70213}" vid="{3C8FFD1D-C814-4C51-B282-C32E538AEF55}"/>
    </a:ext>
  </a:extLst>
</a:theme>
</file>

<file path=ppt/theme/theme2.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10305</TotalTime>
  <Words>6835</Words>
  <Application>Microsoft Office PowerPoint</Application>
  <PresentationFormat>全屏显示(4:3)</PresentationFormat>
  <Paragraphs>912</Paragraphs>
  <Slides>89</Slides>
  <Notes>52</Notes>
  <HiddenSlides>1</HiddenSlides>
  <MMClips>1</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2</vt:i4>
      </vt:variant>
      <vt:variant>
        <vt:lpstr>幻灯片标题</vt:lpstr>
      </vt:variant>
      <vt:variant>
        <vt:i4>89</vt:i4>
      </vt:variant>
    </vt:vector>
  </HeadingPairs>
  <TitlesOfParts>
    <vt:vector size="112" baseType="lpstr">
      <vt:lpstr>Adobe 仿宋 Std R</vt:lpstr>
      <vt:lpstr>MS PGothic</vt:lpstr>
      <vt:lpstr>仿宋</vt:lpstr>
      <vt:lpstr>仿宋_GB2312</vt:lpstr>
      <vt:lpstr>黑体</vt:lpstr>
      <vt:lpstr>华文楷体</vt:lpstr>
      <vt:lpstr>楷体</vt:lpstr>
      <vt:lpstr>楷体_GB2312</vt:lpstr>
      <vt:lpstr>宋体</vt:lpstr>
      <vt:lpstr>微软雅黑</vt:lpstr>
      <vt:lpstr>微软雅黑</vt:lpstr>
      <vt:lpstr>微软雅黑 Light</vt:lpstr>
      <vt:lpstr>张海山锐谐体2.0-授权联系：Samtype@QQ.com</vt:lpstr>
      <vt:lpstr>Arial</vt:lpstr>
      <vt:lpstr>Arial Black</vt:lpstr>
      <vt:lpstr>Calibri</vt:lpstr>
      <vt:lpstr>Lucida Sans</vt:lpstr>
      <vt:lpstr>Symbol</vt:lpstr>
      <vt:lpstr>Times New Roman</vt:lpstr>
      <vt:lpstr>Wingdings</vt:lpstr>
      <vt:lpstr>菱形网格 16x9</vt:lpstr>
      <vt:lpstr>Visio</vt:lpstr>
      <vt:lpstr>VISIO</vt:lpstr>
      <vt:lpstr>操作系统原理与实践</vt:lpstr>
      <vt:lpstr>PowerPoint 演示文稿</vt:lpstr>
      <vt:lpstr>课程介绍</vt:lpstr>
      <vt:lpstr>课程目标</vt:lpstr>
      <vt:lpstr>课程指标点</vt:lpstr>
      <vt:lpstr>课程介绍</vt:lpstr>
      <vt:lpstr>考核方式</vt:lpstr>
      <vt:lpstr>教材&amp;参考书籍</vt:lpstr>
      <vt:lpstr>课程构成</vt:lpstr>
      <vt:lpstr>PowerPoint 演示文稿</vt:lpstr>
      <vt:lpstr>讨论</vt:lpstr>
      <vt:lpstr>讨论</vt:lpstr>
      <vt:lpstr>讨论</vt:lpstr>
      <vt:lpstr>讨论</vt:lpstr>
      <vt:lpstr>讨论</vt:lpstr>
      <vt:lpstr>讨论</vt:lpstr>
      <vt:lpstr>PowerPoint 演示文稿</vt:lpstr>
      <vt:lpstr>这是什么？</vt:lpstr>
      <vt:lpstr>用计算机做什么？</vt:lpstr>
      <vt:lpstr>安装了操作系统的计算机</vt:lpstr>
      <vt:lpstr>为什么操作系统放在那里?</vt:lpstr>
      <vt:lpstr>什么是操作系统？</vt:lpstr>
      <vt:lpstr>操作系统要做什么?</vt:lpstr>
      <vt:lpstr>操作系统要做什么?</vt:lpstr>
      <vt:lpstr>“操作系统做什么”是动态变化的</vt:lpstr>
      <vt:lpstr>  讨论：操作系统的概念 </vt:lpstr>
      <vt:lpstr>  其它定义（汤 第三版）</vt:lpstr>
      <vt:lpstr>第一章 操作系统引论</vt:lpstr>
      <vt:lpstr>1.1.1 操作系统的目标</vt:lpstr>
      <vt:lpstr>补充：计算机硬件介绍</vt:lpstr>
      <vt:lpstr>PowerPoint 演示文稿</vt:lpstr>
      <vt:lpstr>PowerPoint 演示文稿</vt:lpstr>
      <vt:lpstr>命令行</vt:lpstr>
      <vt:lpstr>GUI</vt:lpstr>
      <vt:lpstr>接口总结</vt:lpstr>
      <vt:lpstr>提供哪些系统调用?</vt:lpstr>
      <vt:lpstr>PowerPoint 演示文稿</vt:lpstr>
      <vt:lpstr>PowerPoint 演示文稿</vt:lpstr>
      <vt:lpstr>PowerPoint 演示文稿</vt:lpstr>
      <vt:lpstr>PowerPoint 演示文稿</vt:lpstr>
      <vt:lpstr>1.2 操作系统的发展过程</vt:lpstr>
      <vt:lpstr>1.2.1 未配置操作系统的计算机系统</vt:lpstr>
      <vt:lpstr>1.2.1 未配置操作系统的计算机系统</vt:lpstr>
      <vt:lpstr>人工操作方式缺点： </vt:lpstr>
      <vt:lpstr>1.2.1 未配置操作系统的计算机系统</vt:lpstr>
      <vt:lpstr>PowerPoint 演示文稿</vt:lpstr>
      <vt:lpstr>PowerPoint 演示文稿</vt:lpstr>
      <vt:lpstr> 1.2.2 单道批处理系统</vt:lpstr>
      <vt:lpstr>1.2.3 多道批处理系统</vt:lpstr>
      <vt:lpstr>PowerPoint 演示文稿</vt:lpstr>
      <vt:lpstr>PowerPoint 演示文稿</vt:lpstr>
      <vt:lpstr>PowerPoint 演示文稿</vt:lpstr>
      <vt:lpstr>PowerPoint 演示文稿</vt:lpstr>
      <vt:lpstr>课堂练习： </vt:lpstr>
      <vt:lpstr>PowerPoint 演示文稿</vt:lpstr>
      <vt:lpstr>PowerPoint 演示文稿</vt:lpstr>
      <vt:lpstr>PowerPoint 演示文稿</vt:lpstr>
      <vt:lpstr>1.2.4 分时操作系统</vt:lpstr>
      <vt:lpstr> 1.2.5  实时系统</vt:lpstr>
      <vt:lpstr>实时信息处理</vt:lpstr>
      <vt:lpstr>二、实时任务的类型</vt:lpstr>
      <vt:lpstr>三、实时系统的特征</vt:lpstr>
      <vt:lpstr>1.3 操作系统的基本特征 </vt:lpstr>
      <vt:lpstr>1.3.1 并发</vt:lpstr>
      <vt:lpstr> </vt:lpstr>
      <vt:lpstr>1.3.2 共享</vt:lpstr>
      <vt:lpstr>PowerPoint 演示文稿</vt:lpstr>
      <vt:lpstr>1.3.3 虚拟性</vt:lpstr>
      <vt:lpstr>1.3.4 异步性</vt:lpstr>
      <vt:lpstr>存储程序计算机的结构</vt:lpstr>
      <vt:lpstr>1.4 操作系统的主要功能</vt:lpstr>
      <vt:lpstr>1.5 OS结构设计 </vt:lpstr>
      <vt:lpstr>传统的操作系统结构 </vt:lpstr>
      <vt:lpstr>1.5.1 传统操作系统结构</vt:lpstr>
      <vt:lpstr>2 模块化OS结构 </vt:lpstr>
      <vt:lpstr>PowerPoint 演示文稿</vt:lpstr>
      <vt:lpstr>3 分层式OS结构 </vt:lpstr>
      <vt:lpstr>3 分层式OS结构 </vt:lpstr>
      <vt:lpstr>操作系统层次化体系结构</vt:lpstr>
      <vt:lpstr>1.5.2 客户/服务器模式 (Client-Server Model) </vt:lpstr>
      <vt:lpstr>PowerPoint 演示文稿</vt:lpstr>
      <vt:lpstr>PowerPoint 演示文稿</vt:lpstr>
      <vt:lpstr>1.5.4 微内核OS结构</vt:lpstr>
      <vt:lpstr>PowerPoint 演示文稿</vt:lpstr>
      <vt:lpstr>PowerPoint 演示文稿</vt:lpstr>
      <vt:lpstr>PowerPoint 演示文稿</vt:lpstr>
      <vt:lpstr>PowerPoint 演示文稿</vt:lpstr>
      <vt:lpstr>PowerPoint 演示文稿</vt:lpstr>
      <vt:lpstr>作业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软件工程概述 h5</dc:title>
  <dc:creator>lan tian</dc:creator>
  <cp:lastModifiedBy>yding</cp:lastModifiedBy>
  <cp:revision>519</cp:revision>
  <dcterms:created xsi:type="dcterms:W3CDTF">2018-03-05T08:16:37Z</dcterms:created>
  <dcterms:modified xsi:type="dcterms:W3CDTF">2023-02-27T15:57:43Z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